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0" r:id="rId3"/>
    <p:sldId id="257" r:id="rId5"/>
    <p:sldId id="303" r:id="rId6"/>
    <p:sldId id="305" r:id="rId7"/>
    <p:sldId id="602" r:id="rId8"/>
    <p:sldId id="258" r:id="rId9"/>
    <p:sldId id="525" r:id="rId10"/>
    <p:sldId id="422" r:id="rId11"/>
    <p:sldId id="527" r:id="rId12"/>
    <p:sldId id="524" r:id="rId13"/>
    <p:sldId id="523" r:id="rId14"/>
    <p:sldId id="341" r:id="rId15"/>
    <p:sldId id="528" r:id="rId16"/>
    <p:sldId id="531" r:id="rId17"/>
    <p:sldId id="533" r:id="rId18"/>
    <p:sldId id="576" r:id="rId19"/>
    <p:sldId id="580" r:id="rId20"/>
    <p:sldId id="579" r:id="rId21"/>
    <p:sldId id="578" r:id="rId22"/>
    <p:sldId id="345" r:id="rId23"/>
    <p:sldId id="449" r:id="rId24"/>
    <p:sldId id="534" r:id="rId25"/>
    <p:sldId id="561" r:id="rId26"/>
    <p:sldId id="560" r:id="rId27"/>
    <p:sldId id="563" r:id="rId28"/>
    <p:sldId id="565" r:id="rId29"/>
    <p:sldId id="562" r:id="rId30"/>
    <p:sldId id="567" r:id="rId31"/>
    <p:sldId id="568" r:id="rId32"/>
    <p:sldId id="570" r:id="rId33"/>
    <p:sldId id="571" r:id="rId34"/>
    <p:sldId id="569" r:id="rId35"/>
    <p:sldId id="566" r:id="rId36"/>
    <p:sldId id="572" r:id="rId37"/>
    <p:sldId id="573" r:id="rId38"/>
    <p:sldId id="407" r:id="rId39"/>
    <p:sldId id="574" r:id="rId40"/>
    <p:sldId id="638" r:id="rId41"/>
    <p:sldId id="406"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6D84"/>
    <a:srgbClr val="E8EBED"/>
    <a:srgbClr val="D3DCDD"/>
    <a:srgbClr val="9FC5BB"/>
    <a:srgbClr val="BDC7B7"/>
    <a:srgbClr val="8C9D80"/>
    <a:srgbClr val="D9E7FD"/>
    <a:srgbClr val="243848"/>
    <a:srgbClr val="365D64"/>
    <a:srgbClr val="D4DD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showGuides="1">
      <p:cViewPr varScale="1">
        <p:scale>
          <a:sx n="113" d="100"/>
          <a:sy n="113" d="100"/>
        </p:scale>
        <p:origin x="510" y="96"/>
      </p:cViewPr>
      <p:guideLst>
        <p:guide orient="horz" pos="2241"/>
        <p:guide pos="39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107.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5F9CB-4BFE-4F31-A3CC-6078F8159F4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F260B-4C9F-464B-A6E0-6B93B32640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幻灯片图像占位符 1"/>
          <p:cNvSpPr>
            <a:spLocks noGrp="1" noRot="1"/>
          </p:cNvSpPr>
          <p:nvPr>
            <p:ph type="sldImg"/>
          </p:nvPr>
        </p:nvSpPr>
        <p:spPr/>
      </p:sp>
      <p:sp>
        <p:nvSpPr>
          <p:cNvPr id="141314"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18AB0-D967-41CE-8947-AB81F3D496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6F7EB-9139-4A6F-9894-51561A25688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3" Type="http://schemas.openxmlformats.org/officeDocument/2006/relationships/notesSlide" Target="../notesSlides/notesSlide10.xml"/><Relationship Id="rId32" Type="http://schemas.openxmlformats.org/officeDocument/2006/relationships/slideLayout" Target="../slideLayouts/slideLayout1.xml"/><Relationship Id="rId31" Type="http://schemas.openxmlformats.org/officeDocument/2006/relationships/tags" Target="../tags/tag36.xml"/><Relationship Id="rId30" Type="http://schemas.openxmlformats.org/officeDocument/2006/relationships/tags" Target="../tags/tag35.xml"/><Relationship Id="rId3" Type="http://schemas.openxmlformats.org/officeDocument/2006/relationships/tags" Target="../tags/tag13.xml"/><Relationship Id="rId29" Type="http://schemas.openxmlformats.org/officeDocument/2006/relationships/tags" Target="../tags/tag34.xml"/><Relationship Id="rId28" Type="http://schemas.openxmlformats.org/officeDocument/2006/relationships/tags" Target="../tags/tag33.xml"/><Relationship Id="rId27" Type="http://schemas.openxmlformats.org/officeDocument/2006/relationships/image" Target="../media/image10.png"/><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12.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image" Target="../media/image9.png"/><Relationship Id="rId16" Type="http://schemas.openxmlformats.org/officeDocument/2006/relationships/tags" Target="../tags/tag23.xml"/><Relationship Id="rId15" Type="http://schemas.openxmlformats.org/officeDocument/2006/relationships/image" Target="../media/image8.png"/><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image" Target="../media/image7.jpeg"/><Relationship Id="rId10" Type="http://schemas.openxmlformats.org/officeDocument/2006/relationships/tags" Target="../tags/tag19.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tags" Target="../tags/tag3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tags" Target="../tags/tag40.xml"/><Relationship Id="rId2" Type="http://schemas.openxmlformats.org/officeDocument/2006/relationships/image" Target="../media/image12.jpeg"/><Relationship Id="rId1" Type="http://schemas.openxmlformats.org/officeDocument/2006/relationships/tags" Target="../tags/tag39.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image" Target="../media/image13.png"/><Relationship Id="rId10" Type="http://schemas.openxmlformats.org/officeDocument/2006/relationships/notesSlide" Target="../notesSlides/notesSlide14.xml"/><Relationship Id="rId1" Type="http://schemas.openxmlformats.org/officeDocument/2006/relationships/tags" Target="../tags/tag41.xml"/></Relationships>
</file>

<file path=ppt/slides/_rels/slide1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image" Target="../media/image13.png"/><Relationship Id="rId14" Type="http://schemas.openxmlformats.org/officeDocument/2006/relationships/notesSlide" Target="../notesSlides/notesSlide15.xml"/><Relationship Id="rId13" Type="http://schemas.openxmlformats.org/officeDocument/2006/relationships/slideLayout" Target="../slideLayouts/slideLayout1.xml"/><Relationship Id="rId12" Type="http://schemas.openxmlformats.org/officeDocument/2006/relationships/image" Target="../media/image1.svg"/><Relationship Id="rId11" Type="http://schemas.openxmlformats.org/officeDocument/2006/relationships/image" Target="../media/image14.png"/><Relationship Id="rId10" Type="http://schemas.openxmlformats.org/officeDocument/2006/relationships/tags" Target="../tags/tag56.xml"/><Relationship Id="rId1" Type="http://schemas.openxmlformats.org/officeDocument/2006/relationships/tags" Target="../tags/tag48.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tags" Target="../tags/tag5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6.jpeg"/><Relationship Id="rId1" Type="http://schemas.openxmlformats.org/officeDocument/2006/relationships/tags" Target="../tags/tag5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21.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20.png"/><Relationship Id="rId7" Type="http://schemas.openxmlformats.org/officeDocument/2006/relationships/image" Target="../media/image4.svg"/><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18.png"/><Relationship Id="rId3" Type="http://schemas.openxmlformats.org/officeDocument/2006/relationships/image" Target="../media/image2.svg"/><Relationship Id="rId2" Type="http://schemas.openxmlformats.org/officeDocument/2006/relationships/image" Target="../media/image17.png"/><Relationship Id="rId13" Type="http://schemas.openxmlformats.org/officeDocument/2006/relationships/notesSlide" Target="../notesSlides/notesSlide21.xml"/><Relationship Id="rId12" Type="http://schemas.openxmlformats.org/officeDocument/2006/relationships/slideLayout" Target="../slideLayouts/slideLayout1.xml"/><Relationship Id="rId11" Type="http://schemas.openxmlformats.org/officeDocument/2006/relationships/image" Target="../media/image6.svg"/><Relationship Id="rId10" Type="http://schemas.openxmlformats.org/officeDocument/2006/relationships/image" Target="../media/image21.png"/><Relationship Id="rId1" Type="http://schemas.openxmlformats.org/officeDocument/2006/relationships/tags" Target="../tags/tag6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tags" Target="../tags/tag66.xml"/><Relationship Id="rId1" Type="http://schemas.openxmlformats.org/officeDocument/2006/relationships/tags" Target="../tags/tag65.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tags" Target="../tags/tag68.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tags" Target="../tags/tag69.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tags" Target="../tags/tag71.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tags" Target="../tags/tag7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tags" Target="../tags/tag7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tags" Target="../tags/tag77.xml"/><Relationship Id="rId1" Type="http://schemas.openxmlformats.org/officeDocument/2006/relationships/tags" Target="../tags/tag76.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tags" Target="../tags/tag78.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tags" Target="../tags/tag79.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tags" Target="../tags/tag81.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tags" Target="../tags/tag84.xml"/><Relationship Id="rId1" Type="http://schemas.openxmlformats.org/officeDocument/2006/relationships/tags" Target="../tags/tag83.xml"/></Relationships>
</file>

<file path=ppt/slides/_rels/slide36.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3" Type="http://schemas.openxmlformats.org/officeDocument/2006/relationships/notesSlide" Target="../notesSlides/notesSlide36.xml"/><Relationship Id="rId22" Type="http://schemas.openxmlformats.org/officeDocument/2006/relationships/slideLayout" Target="../slideLayouts/slideLayout1.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86.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5.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tags" Target="../tags/tag106.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6.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2702560"/>
            <a:ext cx="7057390"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74015" y="2712720"/>
            <a:ext cx="6796405" cy="706755"/>
          </a:xfrm>
          <a:prstGeom prst="rect">
            <a:avLst/>
          </a:prstGeom>
          <a:noFill/>
        </p:spPr>
        <p:txBody>
          <a:bodyPr wrap="square" rtlCol="0">
            <a:spAutoFit/>
          </a:bodyPr>
          <a:lstStyle/>
          <a:p>
            <a:pPr algn="ctr"/>
            <a:r>
              <a:rPr lang="zh-CN" altLang="en-US" sz="40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8040" y="4513580"/>
            <a:ext cx="2395220" cy="368300"/>
          </a:xfrm>
          <a:prstGeom prst="rect">
            <a:avLst/>
          </a:prstGeom>
          <a:noFill/>
        </p:spPr>
        <p:txBody>
          <a:bodyPr wrap="square" rtlCol="0">
            <a:spAutoFit/>
          </a:bodyPr>
          <a:lstStyle/>
          <a:p>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讲师：</a:t>
            </a:r>
            <a:r>
              <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a:t>
            </a:r>
            <a:endPar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6" name="Shape 23343"/>
          <p:cNvSpPr/>
          <p:nvPr/>
        </p:nvSpPr>
        <p:spPr>
          <a:xfrm>
            <a:off x="523207" y="4523168"/>
            <a:ext cx="313266" cy="31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7100"/>
                  <a:pt x="4950" y="21600"/>
                  <a:pt x="10800" y="21600"/>
                </a:cubicBezTo>
                <a:cubicBezTo>
                  <a:pt x="16650" y="21600"/>
                  <a:pt x="21600" y="17100"/>
                  <a:pt x="21600" y="10800"/>
                </a:cubicBezTo>
                <a:cubicBezTo>
                  <a:pt x="21600" y="4950"/>
                  <a:pt x="16650" y="0"/>
                  <a:pt x="10800" y="0"/>
                </a:cubicBezTo>
                <a:close/>
                <a:moveTo>
                  <a:pt x="18450" y="17100"/>
                </a:moveTo>
                <a:cubicBezTo>
                  <a:pt x="17550" y="17100"/>
                  <a:pt x="15300" y="16200"/>
                  <a:pt x="13500" y="15750"/>
                </a:cubicBezTo>
                <a:cubicBezTo>
                  <a:pt x="13500" y="15750"/>
                  <a:pt x="13500" y="15750"/>
                  <a:pt x="13500" y="15300"/>
                </a:cubicBezTo>
                <a:cubicBezTo>
                  <a:pt x="13500" y="14850"/>
                  <a:pt x="13500" y="14400"/>
                  <a:pt x="13950" y="13950"/>
                </a:cubicBezTo>
                <a:cubicBezTo>
                  <a:pt x="13950" y="13500"/>
                  <a:pt x="14400" y="13050"/>
                  <a:pt x="14400" y="12150"/>
                </a:cubicBezTo>
                <a:cubicBezTo>
                  <a:pt x="14400" y="12150"/>
                  <a:pt x="14850" y="11700"/>
                  <a:pt x="14850" y="10350"/>
                </a:cubicBezTo>
                <a:cubicBezTo>
                  <a:pt x="15300" y="9900"/>
                  <a:pt x="15300" y="9450"/>
                  <a:pt x="14850" y="9000"/>
                </a:cubicBezTo>
                <a:cubicBezTo>
                  <a:pt x="14850" y="9000"/>
                  <a:pt x="14850" y="9000"/>
                  <a:pt x="14850" y="9000"/>
                </a:cubicBezTo>
                <a:cubicBezTo>
                  <a:pt x="14850" y="9000"/>
                  <a:pt x="14850" y="7650"/>
                  <a:pt x="15300" y="7200"/>
                </a:cubicBezTo>
                <a:cubicBezTo>
                  <a:pt x="15300" y="6300"/>
                  <a:pt x="15300" y="5400"/>
                  <a:pt x="14400" y="4500"/>
                </a:cubicBezTo>
                <a:cubicBezTo>
                  <a:pt x="13950" y="3600"/>
                  <a:pt x="13050" y="3150"/>
                  <a:pt x="11250" y="2700"/>
                </a:cubicBezTo>
                <a:cubicBezTo>
                  <a:pt x="10350" y="2700"/>
                  <a:pt x="10350" y="2700"/>
                  <a:pt x="10350" y="2700"/>
                </a:cubicBezTo>
                <a:cubicBezTo>
                  <a:pt x="9000" y="3150"/>
                  <a:pt x="8100" y="3600"/>
                  <a:pt x="7650" y="4500"/>
                </a:cubicBezTo>
                <a:cubicBezTo>
                  <a:pt x="6750" y="5400"/>
                  <a:pt x="6750" y="6300"/>
                  <a:pt x="6750" y="7200"/>
                </a:cubicBezTo>
                <a:cubicBezTo>
                  <a:pt x="6750" y="7650"/>
                  <a:pt x="6750" y="9000"/>
                  <a:pt x="6750" y="9000"/>
                </a:cubicBezTo>
                <a:cubicBezTo>
                  <a:pt x="6750" y="9000"/>
                  <a:pt x="6750" y="9000"/>
                  <a:pt x="6750" y="9000"/>
                </a:cubicBezTo>
                <a:cubicBezTo>
                  <a:pt x="6750" y="9450"/>
                  <a:pt x="6750" y="9900"/>
                  <a:pt x="6750" y="10350"/>
                </a:cubicBezTo>
                <a:cubicBezTo>
                  <a:pt x="6750" y="11700"/>
                  <a:pt x="7200" y="12150"/>
                  <a:pt x="7650" y="12150"/>
                </a:cubicBezTo>
                <a:cubicBezTo>
                  <a:pt x="7650" y="13050"/>
                  <a:pt x="7650" y="13500"/>
                  <a:pt x="8100" y="13950"/>
                </a:cubicBezTo>
                <a:cubicBezTo>
                  <a:pt x="8100" y="13950"/>
                  <a:pt x="8100" y="14400"/>
                  <a:pt x="8100" y="15300"/>
                </a:cubicBezTo>
                <a:cubicBezTo>
                  <a:pt x="8100" y="15750"/>
                  <a:pt x="8100" y="15750"/>
                  <a:pt x="8100" y="15750"/>
                </a:cubicBezTo>
                <a:cubicBezTo>
                  <a:pt x="6300" y="16200"/>
                  <a:pt x="4050" y="17100"/>
                  <a:pt x="3150" y="17550"/>
                </a:cubicBezTo>
                <a:cubicBezTo>
                  <a:pt x="1800" y="15750"/>
                  <a:pt x="900" y="13500"/>
                  <a:pt x="900" y="10800"/>
                </a:cubicBezTo>
                <a:cubicBezTo>
                  <a:pt x="900" y="5400"/>
                  <a:pt x="5400" y="900"/>
                  <a:pt x="10800" y="900"/>
                </a:cubicBezTo>
                <a:cubicBezTo>
                  <a:pt x="16200" y="900"/>
                  <a:pt x="20700" y="5400"/>
                  <a:pt x="20700" y="10800"/>
                </a:cubicBezTo>
                <a:cubicBezTo>
                  <a:pt x="20700" y="13500"/>
                  <a:pt x="19800" y="15750"/>
                  <a:pt x="18450" y="17100"/>
                </a:cubicBez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kern="0" spc="1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34" name="组合 33"/>
          <p:cNvGrpSpPr/>
          <p:nvPr/>
        </p:nvGrpSpPr>
        <p:grpSpPr>
          <a:xfrm>
            <a:off x="525262" y="5079365"/>
            <a:ext cx="3915928" cy="368300"/>
            <a:chOff x="5512" y="7503"/>
            <a:chExt cx="6167" cy="580"/>
          </a:xfrm>
        </p:grpSpPr>
        <p:grpSp>
          <p:nvGrpSpPr>
            <p:cNvPr id="7" name="组合 6"/>
            <p:cNvGrpSpPr/>
            <p:nvPr/>
          </p:nvGrpSpPr>
          <p:grpSpPr>
            <a:xfrm>
              <a:off x="5512" y="7518"/>
              <a:ext cx="478" cy="480"/>
              <a:chOff x="5394325" y="3578225"/>
              <a:chExt cx="358775" cy="360363"/>
            </a:xfrm>
            <a:solidFill>
              <a:srgbClr val="365D64"/>
            </a:solidFill>
          </p:grpSpPr>
          <p:sp>
            <p:nvSpPr>
              <p:cNvPr id="8"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0"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1"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0"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3" name="文本框 32"/>
            <p:cNvSpPr txBox="1"/>
            <p:nvPr/>
          </p:nvSpPr>
          <p:spPr>
            <a:xfrm>
              <a:off x="5999" y="7503"/>
              <a:ext cx="5680" cy="580"/>
            </a:xfrm>
            <a:prstGeom prst="rect">
              <a:avLst/>
            </a:prstGeom>
            <a:noFill/>
          </p:spPr>
          <p:txBody>
            <a:bodyPr wrap="square" rtlCol="0">
              <a:spAutoFit/>
            </a:bodyPr>
            <a:lstStyle/>
            <a:p>
              <a:pPr lvl="0" algn="l">
                <a:buClrTx/>
                <a:buSzTx/>
                <a:buFontTx/>
              </a:pPr>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第三章 客观认识职场</a:t>
              </a:r>
              <a:endPar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gr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转变中的职业世界</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矩形 4"/>
          <p:cNvSpPr/>
          <p:nvPr>
            <p:custDataLst>
              <p:tags r:id="rId2"/>
            </p:custDataLst>
          </p:nvPr>
        </p:nvSpPr>
        <p:spPr bwMode="auto">
          <a:xfrm>
            <a:off x="487331" y="3437969"/>
            <a:ext cx="2205822" cy="2360939"/>
          </a:xfrm>
          <a:prstGeom prst="rect">
            <a:avLst/>
          </a:prstGeom>
          <a:solidFill>
            <a:schemeClr val="accent1">
              <a:lumMod val="50000"/>
            </a:schemeClr>
          </a:solidFill>
          <a:ln>
            <a:noFill/>
          </a:ln>
        </p:spPr>
        <p:txBody>
          <a:bodyPr anchor="ctr">
            <a:noAutofit/>
          </a:bodyPr>
          <a:p>
            <a:pPr lvl="0" algn="ctr">
              <a:lnSpc>
                <a:spcPct val="130000"/>
              </a:lnSpc>
              <a:buClrTx/>
              <a:buSzTx/>
              <a:buFontTx/>
            </a:pPr>
            <a:endParaRPr sz="18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6" name="矩形 5"/>
          <p:cNvSpPr/>
          <p:nvPr>
            <p:custDataLst>
              <p:tags r:id="rId3"/>
            </p:custDataLst>
          </p:nvPr>
        </p:nvSpPr>
        <p:spPr>
          <a:xfrm>
            <a:off x="2734580" y="3437969"/>
            <a:ext cx="2205822" cy="2360939"/>
          </a:xfrm>
          <a:prstGeom prst="rect">
            <a:avLst/>
          </a:prstGeom>
          <a:solidFill>
            <a:schemeClr val="accent1">
              <a:lumMod val="75000"/>
            </a:schemeClr>
          </a:solidFill>
          <a:ln>
            <a:no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8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7" name="矩形 6"/>
          <p:cNvSpPr/>
          <p:nvPr>
            <p:custDataLst>
              <p:tags r:id="rId4"/>
            </p:custDataLst>
          </p:nvPr>
        </p:nvSpPr>
        <p:spPr>
          <a:xfrm>
            <a:off x="7219551" y="3437969"/>
            <a:ext cx="2205822" cy="2360939"/>
          </a:xfrm>
          <a:prstGeom prst="rect">
            <a:avLst/>
          </a:prstGeom>
          <a:solidFill>
            <a:schemeClr val="accent5">
              <a:lumMod val="75000"/>
            </a:schemeClr>
          </a:solidFill>
          <a:ln>
            <a:noFill/>
          </a:ln>
        </p:spPr>
        <p:style>
          <a:lnRef idx="2">
            <a:srgbClr val="4276AA">
              <a:shade val="50000"/>
            </a:srgbClr>
          </a:lnRef>
          <a:fillRef idx="1">
            <a:srgbClr val="4276AA"/>
          </a:fillRef>
          <a:effectRef idx="0">
            <a:srgbClr val="4276AA"/>
          </a:effectRef>
          <a:fontRef idx="minor">
            <a:srgbClr val="FFFFFF"/>
          </a:fontRef>
        </p:style>
        <p:txBody>
          <a:bodyPr vertOverflow="overflow" horzOverflow="overflow" vert="horz" wrap="square" numCol="1" spcCol="0" rtlCol="0" fromWordArt="0" anchor="ctr" anchorCtr="0" forceAA="0" compatLnSpc="1">
            <a:noAutofit/>
          </a:bodyPr>
          <a:p>
            <a:pPr lvl="0" algn="ctr">
              <a:lnSpc>
                <a:spcPct val="130000"/>
              </a:lnSpc>
              <a:buClrTx/>
              <a:buSzTx/>
              <a:buFontTx/>
            </a:pPr>
            <a:endParaRPr sz="18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8" name="文本框 7"/>
          <p:cNvSpPr txBox="1"/>
          <p:nvPr>
            <p:custDataLst>
              <p:tags r:id="rId5"/>
            </p:custDataLst>
          </p:nvPr>
        </p:nvSpPr>
        <p:spPr bwMode="auto">
          <a:xfrm>
            <a:off x="486410" y="3971925"/>
            <a:ext cx="2206625" cy="1000760"/>
          </a:xfrm>
          <a:prstGeom prst="rect">
            <a:avLst/>
          </a:prstGeom>
          <a:noFill/>
          <a:ln w="9525">
            <a:noFill/>
            <a:miter lim="800000"/>
          </a:ln>
        </p:spPr>
        <p:txBody>
          <a:bodyPr wrap="square" lIns="90000" tIns="0" rIns="90000" bIns="46800" anchor="t" anchorCtr="0">
            <a:noAutofit/>
            <a:scene3d>
              <a:camera prst="orthographicFront"/>
              <a:lightRig rig="threePt" dir="t"/>
            </a:scene3d>
            <a:sp3d>
              <a:bevelT w="0" h="0"/>
            </a:sp3d>
          </a:bodyPr>
          <a:p>
            <a:pPr algn="ctr">
              <a:lnSpc>
                <a:spcPct val="150000"/>
              </a:lnSpc>
            </a:pPr>
            <a:r>
              <a:rPr lang="en-US" altLang="zh-CN"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科学技术打破传统的人才选拔模式，人才选择趋向</a:t>
            </a:r>
            <a:r>
              <a:rPr lang="en-US" altLang="zh-CN" sz="1700" u="sng"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智能化</a:t>
            </a:r>
            <a:endParaRPr lang="en-US" altLang="zh-CN" sz="1700" u="sng" spc="15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sym typeface="+mn-ea"/>
            </a:endParaRPr>
          </a:p>
        </p:txBody>
      </p:sp>
      <p:sp>
        <p:nvSpPr>
          <p:cNvPr id="10" name="文本框 9"/>
          <p:cNvSpPr txBox="1"/>
          <p:nvPr>
            <p:custDataLst>
              <p:tags r:id="rId6"/>
            </p:custDataLst>
          </p:nvPr>
        </p:nvSpPr>
        <p:spPr bwMode="auto">
          <a:xfrm>
            <a:off x="2734310" y="3971925"/>
            <a:ext cx="2206625" cy="1000760"/>
          </a:xfrm>
          <a:prstGeom prst="rect">
            <a:avLst/>
          </a:prstGeom>
          <a:noFill/>
          <a:ln w="9525">
            <a:noFill/>
            <a:miter lim="800000"/>
          </a:ln>
        </p:spPr>
        <p:txBody>
          <a:bodyPr wrap="square" lIns="90000" tIns="0" rIns="90000" bIns="46800" anchor="t" anchorCtr="0">
            <a:noAutofit/>
            <a:scene3d>
              <a:camera prst="orthographicFront"/>
              <a:lightRig rig="threePt" dir="t"/>
            </a:scene3d>
            <a:sp3d>
              <a:bevelT w="0" h="0"/>
            </a:sp3d>
          </a:bodyPr>
          <a:p>
            <a:pPr algn="ctr">
              <a:lnSpc>
                <a:spcPct val="150000"/>
              </a:lnSpc>
            </a:pPr>
            <a:r>
              <a:rPr lang="en-US" altLang="zh-CN"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职业岗位的时空观念被打破，</a:t>
            </a:r>
            <a:r>
              <a:rPr lang="en-US" altLang="zh-CN" sz="1700" u="sng"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职业岗位的更迭</a:t>
            </a:r>
            <a:r>
              <a:rPr lang="en-US" altLang="zh-CN" sz="17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更加频繁</a:t>
            </a:r>
            <a:endParaRPr lang="en-US" altLang="zh-CN" sz="1700" spc="15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27" name="文本框 26"/>
          <p:cNvSpPr txBox="1"/>
          <p:nvPr>
            <p:custDataLst>
              <p:tags r:id="rId7"/>
            </p:custDataLst>
          </p:nvPr>
        </p:nvSpPr>
        <p:spPr bwMode="auto">
          <a:xfrm>
            <a:off x="7218680" y="3958590"/>
            <a:ext cx="2193925" cy="1000760"/>
          </a:xfrm>
          <a:prstGeom prst="rect">
            <a:avLst/>
          </a:prstGeom>
          <a:noFill/>
          <a:ln w="9525">
            <a:noFill/>
            <a:miter lim="800000"/>
          </a:ln>
        </p:spPr>
        <p:txBody>
          <a:bodyPr wrap="square" lIns="90000" tIns="0" rIns="90000" bIns="46800" anchor="t" anchorCtr="0">
            <a:noAutofit/>
            <a:scene3d>
              <a:camera prst="orthographicFront"/>
              <a:lightRig rig="threePt" dir="t"/>
            </a:scene3d>
            <a:sp3d>
              <a:bevelT w="0" h="0"/>
            </a:sp3d>
          </a:bodyPr>
          <a:p>
            <a:pPr lvl="0" algn="ctr">
              <a:lnSpc>
                <a:spcPct val="150000"/>
              </a:lnSpc>
              <a:buClrTx/>
              <a:buSzTx/>
              <a:defRPr/>
            </a:pPr>
            <a:r>
              <a:rPr lang="zh-CN" altLang="en-US" sz="1700"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人才类型和社会的人才结构，发生巨大变化</a:t>
            </a:r>
            <a:endParaRPr lang="zh-CN" altLang="en-US" sz="1700"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14" name="圆角矩形 13"/>
          <p:cNvSpPr/>
          <p:nvPr>
            <p:custDataLst>
              <p:tags r:id="rId8"/>
            </p:custDataLst>
          </p:nvPr>
        </p:nvSpPr>
        <p:spPr>
          <a:xfrm>
            <a:off x="2734580" y="1971259"/>
            <a:ext cx="2205822" cy="1104286"/>
          </a:xfrm>
          <a:prstGeom prst="roundRect">
            <a:avLst>
              <a:gd name="adj" fmla="val 2558"/>
            </a:avLst>
          </a:prstGeom>
          <a:blipFill>
            <a:blip r:embed="rId9"/>
            <a:srcRect/>
            <a:stretch>
              <a:fillRect l="909" t="-12062" r="-909" b="-17161"/>
            </a:stretch>
          </a:blipFill>
          <a:ln w="12700" cap="flat" cmpd="sng" algn="ctr">
            <a:noFill/>
            <a:prstDash val="solid"/>
            <a:miter lim="800000"/>
          </a:ln>
          <a:effectLst/>
          <a:extLst>
            <a:ext uri="{91240B29-F687-4F45-9708-019B960494DF}">
              <a14:hiddenLine xmlns:a14="http://schemas.microsoft.com/office/drawing/2010/main" w="12700">
                <a:solidFill>
                  <a:srgbClr val="4276AA">
                    <a:shade val="50000"/>
                  </a:srgbClr>
                </a:solidFill>
                <a:prstDash val="solid"/>
                <a:miter lim="800000"/>
                <a:headEnd/>
                <a:tailEnd/>
              </a14:hiddenLine>
            </a:ext>
          </a:extLst>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7" name="圆角矩形 16"/>
          <p:cNvSpPr/>
          <p:nvPr>
            <p:custDataLst>
              <p:tags r:id="rId10"/>
            </p:custDataLst>
          </p:nvPr>
        </p:nvSpPr>
        <p:spPr>
          <a:xfrm>
            <a:off x="7219551" y="1971259"/>
            <a:ext cx="2205822" cy="1104286"/>
          </a:xfrm>
          <a:prstGeom prst="roundRect">
            <a:avLst>
              <a:gd name="adj" fmla="val 5326"/>
            </a:avLst>
          </a:prstGeom>
          <a:blipFill>
            <a:blip r:embed="rId11"/>
            <a:srcRect/>
            <a:stretch>
              <a:fillRect l="2269" t="-12062" r="-2269" b="-17161"/>
            </a:stretch>
          </a:blipFill>
          <a:ln w="12700" cap="flat" cmpd="sng" algn="ctr">
            <a:noFill/>
            <a:prstDash val="solid"/>
            <a:miter lim="800000"/>
          </a:ln>
          <a:effectLst/>
          <a:extLst>
            <a:ext uri="{91240B29-F687-4F45-9708-019B960494DF}">
              <a14:hiddenLine xmlns:a14="http://schemas.microsoft.com/office/drawing/2010/main" w="12700">
                <a:solidFill>
                  <a:srgbClr val="4276AA">
                    <a:shade val="50000"/>
                  </a:srgbClr>
                </a:solidFill>
                <a:prstDash val="solid"/>
                <a:miter lim="800000"/>
                <a:headEnd/>
                <a:tailEnd/>
              </a14:hiddenLine>
            </a:ext>
          </a:extLst>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25" name="矩形 24"/>
          <p:cNvSpPr/>
          <p:nvPr>
            <p:custDataLst>
              <p:tags r:id="rId12"/>
            </p:custDataLst>
          </p:nvPr>
        </p:nvSpPr>
        <p:spPr bwMode="auto">
          <a:xfrm>
            <a:off x="9460747" y="3437969"/>
            <a:ext cx="2205822" cy="2360939"/>
          </a:xfrm>
          <a:prstGeom prst="rect">
            <a:avLst/>
          </a:prstGeom>
          <a:solidFill>
            <a:schemeClr val="accent6">
              <a:lumMod val="75000"/>
            </a:schemeClr>
          </a:solidFill>
          <a:ln>
            <a:noFill/>
          </a:ln>
        </p:spPr>
        <p:txBody>
          <a:bodyPr anchor="ctr">
            <a:noAutofit/>
          </a:bodyPr>
          <a:p>
            <a:pPr lvl="0" algn="ctr">
              <a:lnSpc>
                <a:spcPct val="130000"/>
              </a:lnSpc>
              <a:buClrTx/>
              <a:buSzTx/>
              <a:buFontTx/>
            </a:pPr>
            <a:endParaRPr sz="18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18" name="文本框 17"/>
          <p:cNvSpPr txBox="1"/>
          <p:nvPr>
            <p:custDataLst>
              <p:tags r:id="rId13"/>
            </p:custDataLst>
          </p:nvPr>
        </p:nvSpPr>
        <p:spPr bwMode="auto">
          <a:xfrm>
            <a:off x="9460230" y="4120515"/>
            <a:ext cx="2204720" cy="1000760"/>
          </a:xfrm>
          <a:prstGeom prst="rect">
            <a:avLst/>
          </a:prstGeom>
          <a:noFill/>
          <a:ln w="9525">
            <a:noFill/>
            <a:miter lim="800000"/>
          </a:ln>
        </p:spPr>
        <p:txBody>
          <a:bodyPr wrap="square" lIns="90000" tIns="0" rIns="90000" bIns="46800" anchor="t" anchorCtr="0">
            <a:noAutofit/>
            <a:scene3d>
              <a:camera prst="orthographicFront"/>
              <a:lightRig rig="threePt" dir="t"/>
            </a:scene3d>
            <a:sp3d>
              <a:bevelT w="0" h="0"/>
            </a:sp3d>
          </a:bodyPr>
          <a:p>
            <a:pPr lvl="0" algn="ctr">
              <a:lnSpc>
                <a:spcPct val="150000"/>
              </a:lnSpc>
              <a:buClrTx/>
              <a:buSzTx/>
              <a:defRPr/>
            </a:pPr>
            <a:r>
              <a:rPr lang="zh-CN" altLang="en-US" sz="1700"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知识经济时代越来</a:t>
            </a:r>
            <a:endParaRPr lang="zh-CN" altLang="en-US" sz="1700"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a:p>
            <a:pPr lvl="0" algn="ctr">
              <a:lnSpc>
                <a:spcPct val="150000"/>
              </a:lnSpc>
              <a:buClrTx/>
              <a:buSzTx/>
              <a:defRPr/>
            </a:pPr>
            <a:r>
              <a:rPr lang="zh-CN" altLang="en-US" sz="1700"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越需求</a:t>
            </a:r>
            <a:r>
              <a:rPr lang="zh-CN" altLang="en-US" sz="1700" u="sng"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复合型人才</a:t>
            </a:r>
            <a:endParaRPr lang="zh-CN" altLang="en-US" sz="1700" u="sng"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pic>
        <p:nvPicPr>
          <p:cNvPr id="21" name="图片 20" descr="17"/>
          <p:cNvPicPr>
            <a:picLocks noChangeAspect="1"/>
          </p:cNvPicPr>
          <p:nvPr>
            <p:custDataLst>
              <p:tags r:id="rId14"/>
            </p:custDataLst>
          </p:nvPr>
        </p:nvPicPr>
        <p:blipFill>
          <a:blip r:embed="rId15"/>
          <a:stretch>
            <a:fillRect/>
          </a:stretch>
        </p:blipFill>
        <p:spPr>
          <a:xfrm>
            <a:off x="487045" y="1971040"/>
            <a:ext cx="2205355" cy="1104265"/>
          </a:xfrm>
          <a:prstGeom prst="roundRect">
            <a:avLst>
              <a:gd name="adj" fmla="val 3565"/>
            </a:avLst>
          </a:prstGeom>
        </p:spPr>
      </p:pic>
      <p:pic>
        <p:nvPicPr>
          <p:cNvPr id="38" name="图片 37" descr="23"/>
          <p:cNvPicPr>
            <a:picLocks noChangeAspect="1"/>
          </p:cNvPicPr>
          <p:nvPr>
            <p:custDataLst>
              <p:tags r:id="rId16"/>
            </p:custDataLst>
          </p:nvPr>
        </p:nvPicPr>
        <p:blipFill>
          <a:blip r:embed="rId17"/>
          <a:stretch>
            <a:fillRect/>
          </a:stretch>
        </p:blipFill>
        <p:spPr>
          <a:xfrm>
            <a:off x="9460230" y="1971040"/>
            <a:ext cx="2205355" cy="1104265"/>
          </a:xfrm>
          <a:prstGeom prst="roundRect">
            <a:avLst>
              <a:gd name="adj" fmla="val 4485"/>
            </a:avLst>
          </a:prstGeom>
        </p:spPr>
      </p:pic>
      <p:sp>
        <p:nvSpPr>
          <p:cNvPr id="39" name="椭圆 38"/>
          <p:cNvSpPr/>
          <p:nvPr>
            <p:custDataLst>
              <p:tags r:id="rId18"/>
            </p:custDataLst>
          </p:nvPr>
        </p:nvSpPr>
        <p:spPr>
          <a:xfrm>
            <a:off x="1285551" y="1642022"/>
            <a:ext cx="609380" cy="609380"/>
          </a:xfrm>
          <a:prstGeom prst="ellipse">
            <a:avLst/>
          </a:prstGeom>
          <a:solidFill>
            <a:srgbClr val="FFFFFF"/>
          </a:solidFill>
          <a:ln w="28575">
            <a:solidFill>
              <a:srgbClr val="508E53"/>
            </a:solidFill>
          </a:ln>
        </p:spPr>
        <p:style>
          <a:lnRef idx="2">
            <a:srgbClr val="4276AA">
              <a:shade val="50000"/>
            </a:srgbClr>
          </a:lnRef>
          <a:fillRef idx="1">
            <a:srgbClr val="4276AA"/>
          </a:fillRef>
          <a:effectRef idx="0">
            <a:srgbClr val="4276AA"/>
          </a:effectRef>
          <a:fontRef idx="minor">
            <a:srgbClr val="FFFFFF"/>
          </a:fontRef>
        </p:style>
        <p:txBody>
          <a:bodyPr rtlCol="0" anchor="ctr"/>
          <a:p>
            <a:pPr algn="ctr">
              <a:lnSpc>
                <a:spcPct val="130000"/>
              </a:lnSpc>
            </a:pPr>
            <a:endParaRPr lang="zh-CN" altLang="en-US" sz="2000" b="1" dirty="0">
              <a:solidFill>
                <a:sysClr val="windowText" lastClr="000000"/>
              </a:solidFill>
              <a:latin typeface="微软雅黑" panose="020B0503020204020204" charset="-122"/>
              <a:ea typeface="微软雅黑" panose="020B0503020204020204" charset="-122"/>
              <a:sym typeface="Arial" panose="020B0604020202020204" pitchFamily="34" charset="0"/>
            </a:endParaRPr>
          </a:p>
        </p:txBody>
      </p:sp>
      <p:sp>
        <p:nvSpPr>
          <p:cNvPr id="40" name="椭圆 39"/>
          <p:cNvSpPr/>
          <p:nvPr>
            <p:custDataLst>
              <p:tags r:id="rId19"/>
            </p:custDataLst>
          </p:nvPr>
        </p:nvSpPr>
        <p:spPr>
          <a:xfrm>
            <a:off x="3532800" y="1642022"/>
            <a:ext cx="609380" cy="609380"/>
          </a:xfrm>
          <a:prstGeom prst="ellipse">
            <a:avLst/>
          </a:prstGeom>
          <a:solidFill>
            <a:srgbClr val="FFFFFF"/>
          </a:solidFill>
          <a:ln w="28575">
            <a:solidFill>
              <a:srgbClr val="69A35B"/>
            </a:solidFill>
          </a:ln>
        </p:spPr>
        <p:style>
          <a:lnRef idx="2">
            <a:srgbClr val="4276AA">
              <a:shade val="50000"/>
            </a:srgbClr>
          </a:lnRef>
          <a:fillRef idx="1">
            <a:srgbClr val="4276AA"/>
          </a:fillRef>
          <a:effectRef idx="0">
            <a:srgbClr val="4276AA"/>
          </a:effectRef>
          <a:fontRef idx="minor">
            <a:srgbClr val="FFFFFF"/>
          </a:fontRef>
        </p:style>
        <p:txBody>
          <a:bodyPr rtlCol="0" anchor="ctr"/>
          <a:p>
            <a:pPr algn="ctr">
              <a:lnSpc>
                <a:spcPct val="130000"/>
              </a:lnSpc>
            </a:pPr>
            <a:endParaRPr lang="zh-CN" altLang="en-US" sz="2000" b="1" dirty="0">
              <a:solidFill>
                <a:sysClr val="windowText" lastClr="000000"/>
              </a:solidFill>
              <a:latin typeface="微软雅黑" panose="020B0503020204020204" charset="-122"/>
              <a:ea typeface="微软雅黑" panose="020B0503020204020204" charset="-122"/>
              <a:sym typeface="Arial" panose="020B0604020202020204" pitchFamily="34" charset="0"/>
            </a:endParaRPr>
          </a:p>
        </p:txBody>
      </p:sp>
      <p:sp>
        <p:nvSpPr>
          <p:cNvPr id="42" name="椭圆 41"/>
          <p:cNvSpPr/>
          <p:nvPr>
            <p:custDataLst>
              <p:tags r:id="rId20"/>
            </p:custDataLst>
          </p:nvPr>
        </p:nvSpPr>
        <p:spPr>
          <a:xfrm>
            <a:off x="8017772" y="1642022"/>
            <a:ext cx="609380" cy="609380"/>
          </a:xfrm>
          <a:prstGeom prst="ellipse">
            <a:avLst/>
          </a:prstGeom>
          <a:solidFill>
            <a:srgbClr val="FFFFFF"/>
          </a:solidFill>
          <a:ln w="28575">
            <a:solidFill>
              <a:schemeClr val="accent5">
                <a:lumMod val="75000"/>
              </a:schemeClr>
            </a:solidFill>
          </a:ln>
        </p:spPr>
        <p:style>
          <a:lnRef idx="2">
            <a:srgbClr val="4276AA">
              <a:shade val="50000"/>
            </a:srgbClr>
          </a:lnRef>
          <a:fillRef idx="1">
            <a:srgbClr val="4276AA"/>
          </a:fillRef>
          <a:effectRef idx="0">
            <a:srgbClr val="4276AA"/>
          </a:effectRef>
          <a:fontRef idx="minor">
            <a:srgbClr val="FFFFFF"/>
          </a:fontRef>
        </p:style>
        <p:txBody>
          <a:bodyPr rtlCol="0" anchor="ctr"/>
          <a:p>
            <a:pPr algn="ctr">
              <a:lnSpc>
                <a:spcPct val="130000"/>
              </a:lnSpc>
            </a:pPr>
            <a:endParaRPr lang="zh-CN" altLang="en-US" sz="2000" b="1" dirty="0">
              <a:solidFill>
                <a:sysClr val="windowText" lastClr="000000"/>
              </a:solidFill>
              <a:latin typeface="微软雅黑" panose="020B0503020204020204" charset="-122"/>
              <a:ea typeface="微软雅黑" panose="020B0503020204020204" charset="-122"/>
              <a:sym typeface="Arial" panose="020B0604020202020204" pitchFamily="34" charset="0"/>
            </a:endParaRPr>
          </a:p>
        </p:txBody>
      </p:sp>
      <p:sp>
        <p:nvSpPr>
          <p:cNvPr id="43" name="椭圆 42"/>
          <p:cNvSpPr/>
          <p:nvPr>
            <p:custDataLst>
              <p:tags r:id="rId21"/>
            </p:custDataLst>
          </p:nvPr>
        </p:nvSpPr>
        <p:spPr>
          <a:xfrm>
            <a:off x="10306592" y="1642022"/>
            <a:ext cx="609380" cy="609380"/>
          </a:xfrm>
          <a:prstGeom prst="ellipse">
            <a:avLst/>
          </a:prstGeom>
          <a:solidFill>
            <a:srgbClr val="FFFFFF"/>
          </a:solidFill>
          <a:ln w="28575">
            <a:solidFill>
              <a:schemeClr val="accent6">
                <a:lumMod val="75000"/>
              </a:schemeClr>
            </a:solidFill>
          </a:ln>
        </p:spPr>
        <p:style>
          <a:lnRef idx="2">
            <a:srgbClr val="4276AA">
              <a:shade val="50000"/>
            </a:srgbClr>
          </a:lnRef>
          <a:fillRef idx="1">
            <a:srgbClr val="4276AA"/>
          </a:fillRef>
          <a:effectRef idx="0">
            <a:srgbClr val="4276AA"/>
          </a:effectRef>
          <a:fontRef idx="minor">
            <a:srgbClr val="FFFFFF"/>
          </a:fontRef>
        </p:style>
        <p:txBody>
          <a:bodyPr rtlCol="0" anchor="ctr"/>
          <a:p>
            <a:pPr algn="ctr">
              <a:lnSpc>
                <a:spcPct val="130000"/>
              </a:lnSpc>
            </a:pPr>
            <a:endParaRPr lang="zh-CN" altLang="en-US" sz="2000" b="1" dirty="0">
              <a:solidFill>
                <a:sysClr val="windowText" lastClr="000000"/>
              </a:solidFill>
              <a:latin typeface="微软雅黑" panose="020B0503020204020204" charset="-122"/>
              <a:ea typeface="微软雅黑" panose="020B0503020204020204" charset="-122"/>
              <a:sym typeface="Arial" panose="020B0604020202020204" pitchFamily="34" charset="0"/>
            </a:endParaRPr>
          </a:p>
        </p:txBody>
      </p:sp>
      <p:sp>
        <p:nvSpPr>
          <p:cNvPr id="22" name="文本框 21"/>
          <p:cNvSpPr txBox="1"/>
          <p:nvPr>
            <p:custDataLst>
              <p:tags r:id="rId22"/>
            </p:custDataLst>
          </p:nvPr>
        </p:nvSpPr>
        <p:spPr>
          <a:xfrm>
            <a:off x="1411760" y="1668696"/>
            <a:ext cx="356963" cy="502684"/>
          </a:xfrm>
          <a:prstGeom prst="rect">
            <a:avLst/>
          </a:prstGeom>
          <a:noFill/>
        </p:spPr>
        <p:txBody>
          <a:bodyPr wrap="square" rtlCol="0" anchor="ctr" anchorCtr="0">
            <a:normAutofit/>
          </a:bodyPr>
          <a:p>
            <a:pPr algn="ctr">
              <a:lnSpc>
                <a:spcPct val="130000"/>
              </a:lnSpc>
            </a:pPr>
            <a:r>
              <a:rPr lang="en-US" altLang="zh-CN" sz="2000" b="1" dirty="0">
                <a:solidFill>
                  <a:sysClr val="windowText" lastClr="000000"/>
                </a:solidFill>
                <a:latin typeface="微软雅黑" panose="020B0503020204020204" charset="-122"/>
                <a:ea typeface="微软雅黑" panose="020B0503020204020204" charset="-122"/>
              </a:rPr>
              <a:t>1</a:t>
            </a:r>
            <a:endParaRPr lang="en-US" altLang="zh-CN" sz="2000" b="1" dirty="0">
              <a:solidFill>
                <a:sysClr val="windowText" lastClr="000000"/>
              </a:solidFill>
              <a:latin typeface="微软雅黑" panose="020B0503020204020204" charset="-122"/>
              <a:ea typeface="微软雅黑" panose="020B0503020204020204" charset="-122"/>
            </a:endParaRPr>
          </a:p>
        </p:txBody>
      </p:sp>
      <p:sp>
        <p:nvSpPr>
          <p:cNvPr id="45" name="文本框 44"/>
          <p:cNvSpPr txBox="1"/>
          <p:nvPr>
            <p:custDataLst>
              <p:tags r:id="rId23"/>
            </p:custDataLst>
          </p:nvPr>
        </p:nvSpPr>
        <p:spPr>
          <a:xfrm>
            <a:off x="3659009" y="1668696"/>
            <a:ext cx="356963" cy="502684"/>
          </a:xfrm>
          <a:prstGeom prst="rect">
            <a:avLst/>
          </a:prstGeom>
          <a:noFill/>
        </p:spPr>
        <p:txBody>
          <a:bodyPr wrap="square" rtlCol="0" anchor="ctr" anchorCtr="0">
            <a:normAutofit/>
          </a:bodyPr>
          <a:p>
            <a:pPr algn="ctr">
              <a:lnSpc>
                <a:spcPct val="130000"/>
              </a:lnSpc>
            </a:pPr>
            <a:r>
              <a:rPr lang="en-US" altLang="zh-CN" sz="2000" b="1" dirty="0">
                <a:solidFill>
                  <a:sysClr val="windowText" lastClr="000000"/>
                </a:solidFill>
                <a:latin typeface="微软雅黑" panose="020B0503020204020204" charset="-122"/>
                <a:ea typeface="微软雅黑" panose="020B0503020204020204" charset="-122"/>
              </a:rPr>
              <a:t>2</a:t>
            </a:r>
            <a:endParaRPr lang="en-US" altLang="zh-CN" sz="2000" b="1" dirty="0">
              <a:solidFill>
                <a:sysClr val="windowText" lastClr="000000"/>
              </a:solidFill>
              <a:latin typeface="微软雅黑" panose="020B0503020204020204" charset="-122"/>
              <a:ea typeface="微软雅黑" panose="020B0503020204020204" charset="-122"/>
            </a:endParaRPr>
          </a:p>
        </p:txBody>
      </p:sp>
      <p:sp>
        <p:nvSpPr>
          <p:cNvPr id="23" name="矩形 22"/>
          <p:cNvSpPr/>
          <p:nvPr>
            <p:custDataLst>
              <p:tags r:id="rId24"/>
            </p:custDataLst>
          </p:nvPr>
        </p:nvSpPr>
        <p:spPr>
          <a:xfrm>
            <a:off x="4974590" y="3437890"/>
            <a:ext cx="2205990" cy="2360930"/>
          </a:xfrm>
          <a:prstGeom prst="rect">
            <a:avLst/>
          </a:prstGeom>
          <a:solidFill>
            <a:schemeClr val="accent4">
              <a:lumMod val="75000"/>
            </a:schemeClr>
          </a:solidFill>
          <a:ln>
            <a:no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8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29" name="文本框 28"/>
          <p:cNvSpPr txBox="1"/>
          <p:nvPr>
            <p:custDataLst>
              <p:tags r:id="rId25"/>
            </p:custDataLst>
          </p:nvPr>
        </p:nvSpPr>
        <p:spPr bwMode="auto">
          <a:xfrm>
            <a:off x="4980940" y="3961765"/>
            <a:ext cx="2205990" cy="1000760"/>
          </a:xfrm>
          <a:prstGeom prst="rect">
            <a:avLst/>
          </a:prstGeom>
          <a:noFill/>
          <a:ln w="9525">
            <a:noFill/>
            <a:miter lim="800000"/>
          </a:ln>
        </p:spPr>
        <p:txBody>
          <a:bodyPr wrap="square" lIns="90000" tIns="0" rIns="90000" bIns="46800" anchor="t" anchorCtr="0">
            <a:noAutofit/>
            <a:scene3d>
              <a:camera prst="orthographicFront"/>
              <a:lightRig rig="threePt" dir="t"/>
            </a:scene3d>
            <a:sp3d>
              <a:bevelT w="0" h="0"/>
            </a:sp3d>
          </a:bodyPr>
          <a:p>
            <a:pPr algn="ctr">
              <a:lnSpc>
                <a:spcPct val="150000"/>
              </a:lnSpc>
              <a:defRPr/>
            </a:pPr>
            <a:r>
              <a:rPr lang="zh-CN" altLang="en-US" sz="1700"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新兴行业快速发展对从业人员的</a:t>
            </a:r>
            <a:r>
              <a:rPr lang="zh-CN" altLang="en-US" sz="1700" u="sng"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职业素养</a:t>
            </a:r>
            <a:r>
              <a:rPr lang="zh-CN" altLang="en-US" sz="1700"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有更高的要求</a:t>
            </a:r>
            <a:endParaRPr lang="zh-CN" altLang="en-US" sz="1700" spc="15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pic>
        <p:nvPicPr>
          <p:cNvPr id="37" name="图片 36" descr="19"/>
          <p:cNvPicPr>
            <a:picLocks noChangeAspect="1"/>
          </p:cNvPicPr>
          <p:nvPr>
            <p:custDataLst>
              <p:tags r:id="rId26"/>
            </p:custDataLst>
          </p:nvPr>
        </p:nvPicPr>
        <p:blipFill>
          <a:blip r:embed="rId27"/>
          <a:stretch>
            <a:fillRect/>
          </a:stretch>
        </p:blipFill>
        <p:spPr>
          <a:xfrm>
            <a:off x="4974590" y="1971040"/>
            <a:ext cx="2205355" cy="1104265"/>
          </a:xfrm>
          <a:prstGeom prst="roundRect">
            <a:avLst>
              <a:gd name="adj" fmla="val 2702"/>
            </a:avLst>
          </a:prstGeom>
        </p:spPr>
      </p:pic>
      <p:sp>
        <p:nvSpPr>
          <p:cNvPr id="41" name="椭圆 40"/>
          <p:cNvSpPr/>
          <p:nvPr>
            <p:custDataLst>
              <p:tags r:id="rId28"/>
            </p:custDataLst>
          </p:nvPr>
        </p:nvSpPr>
        <p:spPr>
          <a:xfrm>
            <a:off x="5772785" y="1642110"/>
            <a:ext cx="609600" cy="609600"/>
          </a:xfrm>
          <a:prstGeom prst="ellipse">
            <a:avLst/>
          </a:prstGeom>
          <a:solidFill>
            <a:srgbClr val="FFFFFF"/>
          </a:solidFill>
          <a:ln w="28575">
            <a:solidFill>
              <a:schemeClr val="accent4">
                <a:lumMod val="75000"/>
              </a:schemeClr>
            </a:solidFill>
          </a:ln>
        </p:spPr>
        <p:style>
          <a:lnRef idx="2">
            <a:srgbClr val="4276AA">
              <a:shade val="50000"/>
            </a:srgbClr>
          </a:lnRef>
          <a:fillRef idx="1">
            <a:srgbClr val="4276AA"/>
          </a:fillRef>
          <a:effectRef idx="0">
            <a:srgbClr val="4276AA"/>
          </a:effectRef>
          <a:fontRef idx="minor">
            <a:srgbClr val="FFFFFF"/>
          </a:fontRef>
        </p:style>
        <p:txBody>
          <a:bodyPr rtlCol="0" anchor="ctr"/>
          <a:p>
            <a:pPr algn="ctr">
              <a:lnSpc>
                <a:spcPct val="130000"/>
              </a:lnSpc>
            </a:pPr>
            <a:endParaRPr lang="zh-CN" altLang="en-US" sz="2000" b="1" dirty="0">
              <a:solidFill>
                <a:sysClr val="windowText" lastClr="000000"/>
              </a:solidFill>
              <a:latin typeface="微软雅黑" panose="020B0503020204020204" charset="-122"/>
              <a:ea typeface="微软雅黑" panose="020B0503020204020204" charset="-122"/>
              <a:sym typeface="Arial" panose="020B0604020202020204" pitchFamily="34" charset="0"/>
            </a:endParaRPr>
          </a:p>
        </p:txBody>
      </p:sp>
      <p:sp>
        <p:nvSpPr>
          <p:cNvPr id="46" name="文本框 45"/>
          <p:cNvSpPr txBox="1"/>
          <p:nvPr>
            <p:custDataLst>
              <p:tags r:id="rId29"/>
            </p:custDataLst>
          </p:nvPr>
        </p:nvSpPr>
        <p:spPr>
          <a:xfrm>
            <a:off x="5899150" y="1668780"/>
            <a:ext cx="356870" cy="502920"/>
          </a:xfrm>
          <a:prstGeom prst="rect">
            <a:avLst/>
          </a:prstGeom>
          <a:noFill/>
        </p:spPr>
        <p:txBody>
          <a:bodyPr wrap="square" rtlCol="0" anchor="ctr" anchorCtr="0">
            <a:normAutofit/>
          </a:bodyPr>
          <a:p>
            <a:pPr algn="ctr">
              <a:lnSpc>
                <a:spcPct val="130000"/>
              </a:lnSpc>
            </a:pPr>
            <a:r>
              <a:rPr lang="en-US" altLang="zh-CN" sz="2000" b="1" dirty="0">
                <a:solidFill>
                  <a:sysClr val="windowText" lastClr="000000"/>
                </a:solidFill>
                <a:latin typeface="微软雅黑" panose="020B0503020204020204" charset="-122"/>
                <a:ea typeface="微软雅黑" panose="020B0503020204020204" charset="-122"/>
              </a:rPr>
              <a:t>3</a:t>
            </a:r>
            <a:endParaRPr lang="en-US" altLang="zh-CN" sz="2000" b="1" dirty="0">
              <a:solidFill>
                <a:sysClr val="windowText" lastClr="000000"/>
              </a:solidFill>
              <a:latin typeface="微软雅黑" panose="020B0503020204020204" charset="-122"/>
              <a:ea typeface="微软雅黑" panose="020B0503020204020204" charset="-122"/>
            </a:endParaRPr>
          </a:p>
        </p:txBody>
      </p:sp>
      <p:sp>
        <p:nvSpPr>
          <p:cNvPr id="47" name="文本框 46"/>
          <p:cNvSpPr txBox="1"/>
          <p:nvPr>
            <p:custDataLst>
              <p:tags r:id="rId30"/>
            </p:custDataLst>
          </p:nvPr>
        </p:nvSpPr>
        <p:spPr>
          <a:xfrm>
            <a:off x="8143981" y="1668696"/>
            <a:ext cx="356963" cy="502684"/>
          </a:xfrm>
          <a:prstGeom prst="rect">
            <a:avLst/>
          </a:prstGeom>
          <a:noFill/>
        </p:spPr>
        <p:txBody>
          <a:bodyPr wrap="square" rtlCol="0" anchor="ctr" anchorCtr="0">
            <a:normAutofit/>
          </a:bodyPr>
          <a:p>
            <a:pPr algn="ctr">
              <a:lnSpc>
                <a:spcPct val="130000"/>
              </a:lnSpc>
            </a:pPr>
            <a:r>
              <a:rPr lang="en-US" altLang="zh-CN" sz="2000" b="1" dirty="0">
                <a:solidFill>
                  <a:sysClr val="windowText" lastClr="000000"/>
                </a:solidFill>
                <a:latin typeface="微软雅黑" panose="020B0503020204020204" charset="-122"/>
                <a:ea typeface="微软雅黑" panose="020B0503020204020204" charset="-122"/>
              </a:rPr>
              <a:t>4</a:t>
            </a:r>
            <a:endParaRPr lang="en-US" altLang="zh-CN" sz="2000" b="1" dirty="0">
              <a:solidFill>
                <a:sysClr val="windowText" lastClr="000000"/>
              </a:solidFill>
              <a:latin typeface="微软雅黑" panose="020B0503020204020204" charset="-122"/>
              <a:ea typeface="微软雅黑" panose="020B0503020204020204" charset="-122"/>
            </a:endParaRPr>
          </a:p>
        </p:txBody>
      </p:sp>
      <p:sp>
        <p:nvSpPr>
          <p:cNvPr id="48" name="文本框 47"/>
          <p:cNvSpPr txBox="1"/>
          <p:nvPr>
            <p:custDataLst>
              <p:tags r:id="rId31"/>
            </p:custDataLst>
          </p:nvPr>
        </p:nvSpPr>
        <p:spPr>
          <a:xfrm>
            <a:off x="10432801" y="1668696"/>
            <a:ext cx="356963" cy="502684"/>
          </a:xfrm>
          <a:prstGeom prst="rect">
            <a:avLst/>
          </a:prstGeom>
          <a:noFill/>
        </p:spPr>
        <p:txBody>
          <a:bodyPr wrap="square" rtlCol="0" anchor="ctr" anchorCtr="0">
            <a:normAutofit/>
          </a:bodyPr>
          <a:p>
            <a:pPr algn="ctr">
              <a:lnSpc>
                <a:spcPct val="130000"/>
              </a:lnSpc>
            </a:pPr>
            <a:r>
              <a:rPr lang="en-US" altLang="zh-CN" sz="2000" b="1" dirty="0">
                <a:solidFill>
                  <a:sysClr val="windowText" lastClr="000000"/>
                </a:solidFill>
                <a:latin typeface="微软雅黑" panose="020B0503020204020204" charset="-122"/>
                <a:ea typeface="微软雅黑" panose="020B0503020204020204" charset="-122"/>
              </a:rPr>
              <a:t>5</a:t>
            </a:r>
            <a:endParaRPr lang="en-US" altLang="zh-CN" sz="2000" b="1" dirty="0">
              <a:solidFill>
                <a:sysClr val="windowText" lastClr="000000"/>
              </a:solidFill>
              <a:latin typeface="微软雅黑" panose="020B0503020204020204" charset="-122"/>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职业的发展变化对大学生择业的影响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3" name="íşḷïḍé"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753000" y="1583639"/>
            <a:ext cx="10686000" cy="4523842"/>
            <a:chOff x="0" y="1592796"/>
            <a:chExt cx="10686000" cy="4523842"/>
          </a:xfrm>
        </p:grpSpPr>
        <p:sp>
          <p:nvSpPr>
            <p:cNvPr id="25" name="íş1ídê"/>
            <p:cNvSpPr/>
            <p:nvPr/>
          </p:nvSpPr>
          <p:spPr>
            <a:xfrm>
              <a:off x="0" y="1592796"/>
              <a:ext cx="4523842" cy="4523842"/>
            </a:xfrm>
            <a:prstGeom prst="rect">
              <a:avLst/>
            </a:prstGeom>
            <a:blipFill rotWithShape="1">
              <a:blip r:embed="rId2"/>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44" name="i$ḻîďê"/>
            <p:cNvGrpSpPr/>
            <p:nvPr/>
          </p:nvGrpSpPr>
          <p:grpSpPr>
            <a:xfrm>
              <a:off x="3756000" y="1674000"/>
              <a:ext cx="2250197" cy="617235"/>
              <a:chOff x="4295803" y="1880833"/>
              <a:chExt cx="2250197" cy="617235"/>
            </a:xfrm>
          </p:grpSpPr>
          <p:sp>
            <p:nvSpPr>
              <p:cNvPr id="28" name="îşḷîḍê"/>
              <p:cNvSpPr/>
              <p:nvPr/>
            </p:nvSpPr>
            <p:spPr>
              <a:xfrm>
                <a:off x="4295803" y="1880833"/>
                <a:ext cx="2250197" cy="61723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lvl="0" algn="r"/>
                <a:endParaRPr lang="zh-CN" altLang="en-US" b="1" dirty="0">
                  <a:solidFill>
                    <a:schemeClr val="bg1"/>
                  </a:solidFill>
                </a:endParaRPr>
              </a:p>
            </p:txBody>
          </p:sp>
          <p:sp>
            <p:nvSpPr>
              <p:cNvPr id="29" name="iŝlíḋé"/>
              <p:cNvSpPr/>
              <p:nvPr/>
            </p:nvSpPr>
            <p:spPr bwMode="auto">
              <a:xfrm>
                <a:off x="4568461" y="2008922"/>
                <a:ext cx="489803" cy="361056"/>
              </a:xfrm>
              <a:custGeom>
                <a:avLst/>
                <a:gdLst/>
                <a:ahLst/>
                <a:cxnLst>
                  <a:cxn ang="0">
                    <a:pos x="10" y="45"/>
                  </a:cxn>
                  <a:cxn ang="0">
                    <a:pos x="28" y="45"/>
                  </a:cxn>
                  <a:cxn ang="0">
                    <a:pos x="4" y="30"/>
                  </a:cxn>
                  <a:cxn ang="0">
                    <a:pos x="65" y="50"/>
                  </a:cxn>
                  <a:cxn ang="0">
                    <a:pos x="77" y="52"/>
                  </a:cxn>
                  <a:cxn ang="0">
                    <a:pos x="86" y="46"/>
                  </a:cxn>
                  <a:cxn ang="0">
                    <a:pos x="94" y="59"/>
                  </a:cxn>
                  <a:cxn ang="0">
                    <a:pos x="73" y="69"/>
                  </a:cxn>
                  <a:cxn ang="0">
                    <a:pos x="23" y="59"/>
                  </a:cxn>
                  <a:cxn ang="0">
                    <a:pos x="3" y="49"/>
                  </a:cxn>
                  <a:cxn ang="0">
                    <a:pos x="22" y="49"/>
                  </a:cxn>
                  <a:cxn ang="0">
                    <a:pos x="28" y="52"/>
                  </a:cxn>
                  <a:cxn ang="0">
                    <a:pos x="45" y="57"/>
                  </a:cxn>
                  <a:cxn ang="0">
                    <a:pos x="45" y="49"/>
                  </a:cxn>
                  <a:cxn ang="0">
                    <a:pos x="51" y="47"/>
                  </a:cxn>
                  <a:cxn ang="0">
                    <a:pos x="51" y="51"/>
                  </a:cxn>
                  <a:cxn ang="0">
                    <a:pos x="60" y="47"/>
                  </a:cxn>
                  <a:cxn ang="0">
                    <a:pos x="89" y="30"/>
                  </a:cxn>
                  <a:cxn ang="0">
                    <a:pos x="70" y="30"/>
                  </a:cxn>
                  <a:cxn ang="0">
                    <a:pos x="70" y="33"/>
                  </a:cxn>
                  <a:cxn ang="0">
                    <a:pos x="71" y="40"/>
                  </a:cxn>
                  <a:cxn ang="0">
                    <a:pos x="72" y="41"/>
                  </a:cxn>
                  <a:cxn ang="0">
                    <a:pos x="87" y="41"/>
                  </a:cxn>
                  <a:cxn ang="0">
                    <a:pos x="88" y="34"/>
                  </a:cxn>
                  <a:cxn ang="0">
                    <a:pos x="89" y="31"/>
                  </a:cxn>
                  <a:cxn ang="0">
                    <a:pos x="63" y="24"/>
                  </a:cxn>
                  <a:cxn ang="0">
                    <a:pos x="33" y="14"/>
                  </a:cxn>
                  <a:cxn ang="0">
                    <a:pos x="36" y="33"/>
                  </a:cxn>
                  <a:cxn ang="0">
                    <a:pos x="42" y="43"/>
                  </a:cxn>
                  <a:cxn ang="0">
                    <a:pos x="49" y="44"/>
                  </a:cxn>
                  <a:cxn ang="0">
                    <a:pos x="55" y="43"/>
                  </a:cxn>
                  <a:cxn ang="0">
                    <a:pos x="61" y="33"/>
                  </a:cxn>
                </a:cxnLst>
                <a:rect l="0" t="0" r="r" b="b"/>
                <a:pathLst>
                  <a:path w="94" h="69">
                    <a:moveTo>
                      <a:pt x="2" y="45"/>
                    </a:moveTo>
                    <a:cubicBezTo>
                      <a:pt x="10" y="45"/>
                      <a:pt x="10" y="45"/>
                      <a:pt x="10" y="45"/>
                    </a:cubicBezTo>
                    <a:cubicBezTo>
                      <a:pt x="13" y="48"/>
                      <a:pt x="17" y="48"/>
                      <a:pt x="20" y="45"/>
                    </a:cubicBezTo>
                    <a:cubicBezTo>
                      <a:pt x="28" y="45"/>
                      <a:pt x="28" y="45"/>
                      <a:pt x="28" y="45"/>
                    </a:cubicBezTo>
                    <a:cubicBezTo>
                      <a:pt x="27" y="40"/>
                      <a:pt x="26" y="35"/>
                      <a:pt x="26" y="30"/>
                    </a:cubicBezTo>
                    <a:cubicBezTo>
                      <a:pt x="22" y="19"/>
                      <a:pt x="7" y="20"/>
                      <a:pt x="4" y="30"/>
                    </a:cubicBezTo>
                    <a:cubicBezTo>
                      <a:pt x="2" y="45"/>
                      <a:pt x="2" y="45"/>
                      <a:pt x="2" y="45"/>
                    </a:cubicBezTo>
                    <a:close/>
                    <a:moveTo>
                      <a:pt x="65" y="50"/>
                    </a:moveTo>
                    <a:cubicBezTo>
                      <a:pt x="73" y="46"/>
                      <a:pt x="73" y="46"/>
                      <a:pt x="73" y="46"/>
                    </a:cubicBezTo>
                    <a:cubicBezTo>
                      <a:pt x="77" y="52"/>
                      <a:pt x="77" y="52"/>
                      <a:pt x="77" y="52"/>
                    </a:cubicBezTo>
                    <a:cubicBezTo>
                      <a:pt x="82" y="52"/>
                      <a:pt x="82" y="52"/>
                      <a:pt x="82" y="52"/>
                    </a:cubicBezTo>
                    <a:cubicBezTo>
                      <a:pt x="86" y="46"/>
                      <a:pt x="86" y="46"/>
                      <a:pt x="86" y="46"/>
                    </a:cubicBezTo>
                    <a:cubicBezTo>
                      <a:pt x="94" y="50"/>
                      <a:pt x="94" y="50"/>
                      <a:pt x="94" y="50"/>
                    </a:cubicBezTo>
                    <a:cubicBezTo>
                      <a:pt x="94" y="59"/>
                      <a:pt x="94" y="59"/>
                      <a:pt x="94" y="59"/>
                    </a:cubicBezTo>
                    <a:cubicBezTo>
                      <a:pt x="73" y="59"/>
                      <a:pt x="73" y="59"/>
                      <a:pt x="73" y="59"/>
                    </a:cubicBezTo>
                    <a:cubicBezTo>
                      <a:pt x="73" y="69"/>
                      <a:pt x="73" y="69"/>
                      <a:pt x="73" y="69"/>
                    </a:cubicBezTo>
                    <a:cubicBezTo>
                      <a:pt x="23" y="69"/>
                      <a:pt x="23" y="69"/>
                      <a:pt x="23" y="69"/>
                    </a:cubicBezTo>
                    <a:cubicBezTo>
                      <a:pt x="23" y="59"/>
                      <a:pt x="23" y="59"/>
                      <a:pt x="23" y="59"/>
                    </a:cubicBezTo>
                    <a:cubicBezTo>
                      <a:pt x="0" y="59"/>
                      <a:pt x="0" y="59"/>
                      <a:pt x="0" y="59"/>
                    </a:cubicBezTo>
                    <a:cubicBezTo>
                      <a:pt x="0" y="55"/>
                      <a:pt x="1" y="52"/>
                      <a:pt x="3" y="49"/>
                    </a:cubicBezTo>
                    <a:cubicBezTo>
                      <a:pt x="5" y="49"/>
                      <a:pt x="7" y="49"/>
                      <a:pt x="8" y="49"/>
                    </a:cubicBezTo>
                    <a:cubicBezTo>
                      <a:pt x="13" y="54"/>
                      <a:pt x="17" y="54"/>
                      <a:pt x="22" y="49"/>
                    </a:cubicBezTo>
                    <a:cubicBezTo>
                      <a:pt x="23" y="49"/>
                      <a:pt x="25" y="49"/>
                      <a:pt x="27" y="49"/>
                    </a:cubicBezTo>
                    <a:cubicBezTo>
                      <a:pt x="27" y="50"/>
                      <a:pt x="28" y="51"/>
                      <a:pt x="28" y="52"/>
                    </a:cubicBezTo>
                    <a:cubicBezTo>
                      <a:pt x="37" y="47"/>
                      <a:pt x="37" y="47"/>
                      <a:pt x="37" y="47"/>
                    </a:cubicBezTo>
                    <a:cubicBezTo>
                      <a:pt x="45" y="57"/>
                      <a:pt x="45" y="57"/>
                      <a:pt x="45" y="57"/>
                    </a:cubicBezTo>
                    <a:cubicBezTo>
                      <a:pt x="47" y="51"/>
                      <a:pt x="47" y="51"/>
                      <a:pt x="47" y="51"/>
                    </a:cubicBezTo>
                    <a:cubicBezTo>
                      <a:pt x="45" y="49"/>
                      <a:pt x="45" y="49"/>
                      <a:pt x="45" y="49"/>
                    </a:cubicBezTo>
                    <a:cubicBezTo>
                      <a:pt x="47" y="47"/>
                      <a:pt x="47" y="47"/>
                      <a:pt x="47" y="47"/>
                    </a:cubicBezTo>
                    <a:cubicBezTo>
                      <a:pt x="51" y="47"/>
                      <a:pt x="51" y="47"/>
                      <a:pt x="51" y="47"/>
                    </a:cubicBezTo>
                    <a:cubicBezTo>
                      <a:pt x="52" y="49"/>
                      <a:pt x="52" y="49"/>
                      <a:pt x="52" y="49"/>
                    </a:cubicBezTo>
                    <a:cubicBezTo>
                      <a:pt x="51" y="51"/>
                      <a:pt x="51" y="51"/>
                      <a:pt x="51" y="51"/>
                    </a:cubicBezTo>
                    <a:cubicBezTo>
                      <a:pt x="53" y="56"/>
                      <a:pt x="53" y="56"/>
                      <a:pt x="53" y="56"/>
                    </a:cubicBezTo>
                    <a:cubicBezTo>
                      <a:pt x="60" y="47"/>
                      <a:pt x="60" y="47"/>
                      <a:pt x="60" y="47"/>
                    </a:cubicBezTo>
                    <a:cubicBezTo>
                      <a:pt x="65" y="50"/>
                      <a:pt x="65" y="50"/>
                      <a:pt x="65" y="50"/>
                    </a:cubicBezTo>
                    <a:close/>
                    <a:moveTo>
                      <a:pt x="89" y="30"/>
                    </a:moveTo>
                    <a:cubicBezTo>
                      <a:pt x="89" y="24"/>
                      <a:pt x="85" y="21"/>
                      <a:pt x="79" y="20"/>
                    </a:cubicBezTo>
                    <a:cubicBezTo>
                      <a:pt x="74" y="20"/>
                      <a:pt x="70" y="24"/>
                      <a:pt x="70" y="30"/>
                    </a:cubicBezTo>
                    <a:cubicBezTo>
                      <a:pt x="70" y="30"/>
                      <a:pt x="70" y="30"/>
                      <a:pt x="70" y="30"/>
                    </a:cubicBezTo>
                    <a:cubicBezTo>
                      <a:pt x="70" y="31"/>
                      <a:pt x="70" y="32"/>
                      <a:pt x="70" y="33"/>
                    </a:cubicBezTo>
                    <a:cubicBezTo>
                      <a:pt x="70" y="33"/>
                      <a:pt x="70" y="34"/>
                      <a:pt x="71" y="34"/>
                    </a:cubicBezTo>
                    <a:cubicBezTo>
                      <a:pt x="71" y="40"/>
                      <a:pt x="71" y="40"/>
                      <a:pt x="71" y="40"/>
                    </a:cubicBezTo>
                    <a:cubicBezTo>
                      <a:pt x="71" y="41"/>
                      <a:pt x="71" y="41"/>
                      <a:pt x="71" y="41"/>
                    </a:cubicBezTo>
                    <a:cubicBezTo>
                      <a:pt x="72" y="41"/>
                      <a:pt x="72" y="41"/>
                      <a:pt x="72" y="41"/>
                    </a:cubicBezTo>
                    <a:cubicBezTo>
                      <a:pt x="77" y="46"/>
                      <a:pt x="81" y="45"/>
                      <a:pt x="87" y="41"/>
                    </a:cubicBezTo>
                    <a:cubicBezTo>
                      <a:pt x="87" y="41"/>
                      <a:pt x="87" y="41"/>
                      <a:pt x="87" y="41"/>
                    </a:cubicBezTo>
                    <a:cubicBezTo>
                      <a:pt x="87" y="40"/>
                      <a:pt x="87" y="40"/>
                      <a:pt x="87" y="40"/>
                    </a:cubicBezTo>
                    <a:cubicBezTo>
                      <a:pt x="88" y="34"/>
                      <a:pt x="88" y="34"/>
                      <a:pt x="88" y="34"/>
                    </a:cubicBezTo>
                    <a:cubicBezTo>
                      <a:pt x="88" y="34"/>
                      <a:pt x="89" y="33"/>
                      <a:pt x="89" y="33"/>
                    </a:cubicBezTo>
                    <a:cubicBezTo>
                      <a:pt x="89" y="33"/>
                      <a:pt x="89" y="31"/>
                      <a:pt x="89" y="31"/>
                    </a:cubicBezTo>
                    <a:cubicBezTo>
                      <a:pt x="89" y="30"/>
                      <a:pt x="89" y="30"/>
                      <a:pt x="89" y="30"/>
                    </a:cubicBezTo>
                    <a:close/>
                    <a:moveTo>
                      <a:pt x="63" y="24"/>
                    </a:moveTo>
                    <a:cubicBezTo>
                      <a:pt x="66" y="14"/>
                      <a:pt x="66" y="14"/>
                      <a:pt x="66" y="14"/>
                    </a:cubicBezTo>
                    <a:cubicBezTo>
                      <a:pt x="59" y="13"/>
                      <a:pt x="47" y="0"/>
                      <a:pt x="33" y="14"/>
                    </a:cubicBezTo>
                    <a:cubicBezTo>
                      <a:pt x="35" y="24"/>
                      <a:pt x="35" y="24"/>
                      <a:pt x="35" y="24"/>
                    </a:cubicBezTo>
                    <a:cubicBezTo>
                      <a:pt x="35" y="27"/>
                      <a:pt x="35" y="30"/>
                      <a:pt x="36" y="33"/>
                    </a:cubicBezTo>
                    <a:cubicBezTo>
                      <a:pt x="37" y="37"/>
                      <a:pt x="39" y="40"/>
                      <a:pt x="41" y="43"/>
                    </a:cubicBezTo>
                    <a:cubicBezTo>
                      <a:pt x="42" y="43"/>
                      <a:pt x="42" y="43"/>
                      <a:pt x="42" y="43"/>
                    </a:cubicBezTo>
                    <a:cubicBezTo>
                      <a:pt x="42" y="44"/>
                      <a:pt x="42" y="44"/>
                      <a:pt x="42" y="44"/>
                    </a:cubicBezTo>
                    <a:cubicBezTo>
                      <a:pt x="45" y="44"/>
                      <a:pt x="47" y="44"/>
                      <a:pt x="49" y="44"/>
                    </a:cubicBezTo>
                    <a:cubicBezTo>
                      <a:pt x="51" y="44"/>
                      <a:pt x="53" y="44"/>
                      <a:pt x="55" y="44"/>
                    </a:cubicBezTo>
                    <a:cubicBezTo>
                      <a:pt x="55" y="43"/>
                      <a:pt x="55" y="43"/>
                      <a:pt x="55" y="43"/>
                    </a:cubicBezTo>
                    <a:cubicBezTo>
                      <a:pt x="56" y="43"/>
                      <a:pt x="56" y="43"/>
                      <a:pt x="56" y="43"/>
                    </a:cubicBezTo>
                    <a:cubicBezTo>
                      <a:pt x="58" y="40"/>
                      <a:pt x="60" y="37"/>
                      <a:pt x="61" y="33"/>
                    </a:cubicBezTo>
                    <a:cubicBezTo>
                      <a:pt x="62" y="30"/>
                      <a:pt x="63" y="27"/>
                      <a:pt x="63" y="24"/>
                    </a:cubicBezTo>
                    <a:close/>
                  </a:path>
                </a:pathLst>
              </a:custGeom>
              <a:solidFill>
                <a:schemeClr val="bg1"/>
              </a:solidFill>
              <a:ln w="9525">
                <a:noFill/>
                <a:round/>
              </a:ln>
            </p:spPr>
            <p:txBody>
              <a:bodyPr anchor="ctr"/>
              <a:lstStyle/>
              <a:p>
                <a:pPr algn="ctr"/>
              </a:p>
            </p:txBody>
          </p:sp>
          <p:sp>
            <p:nvSpPr>
              <p:cNvPr id="30" name="ïṥḻïḓê"/>
              <p:cNvSpPr/>
              <p:nvPr/>
            </p:nvSpPr>
            <p:spPr>
              <a:xfrm>
                <a:off x="5151911" y="2004784"/>
                <a:ext cx="1099820" cy="369570"/>
              </a:xfrm>
              <a:prstGeom prst="rect">
                <a:avLst/>
              </a:prstGeom>
            </p:spPr>
            <p:txBody>
              <a:bodyPr wrap="none" tIns="46800" bIns="46800">
                <a:spAutoFit/>
              </a:bodyPr>
              <a:lstStyle/>
              <a:p>
                <a:pPr lvl="0" algn="r"/>
                <a:r>
                  <a:rPr lang="zh-CN" altLang="en-US" b="1" dirty="0">
                    <a:solidFill>
                      <a:schemeClr val="bg1"/>
                    </a:solidFill>
                    <a:latin typeface="思源黑体 Normal" panose="020B0400000000000000" charset="-122"/>
                    <a:ea typeface="思源黑体 Normal" panose="020B0400000000000000" charset="-122"/>
                  </a:rPr>
                  <a:t>择业影响</a:t>
                </a:r>
                <a:endParaRPr lang="zh-CN" altLang="en-US" b="1" dirty="0">
                  <a:solidFill>
                    <a:schemeClr val="bg1"/>
                  </a:solidFill>
                  <a:latin typeface="思源黑体 Normal" panose="020B0400000000000000" charset="-122"/>
                  <a:ea typeface="思源黑体 Normal" panose="020B0400000000000000" charset="-122"/>
                </a:endParaRPr>
              </a:p>
            </p:txBody>
          </p:sp>
        </p:grpSp>
        <p:grpSp>
          <p:nvGrpSpPr>
            <p:cNvPr id="37" name="is1ïḑe"/>
            <p:cNvGrpSpPr/>
            <p:nvPr/>
          </p:nvGrpSpPr>
          <p:grpSpPr>
            <a:xfrm>
              <a:off x="6200903" y="2512905"/>
              <a:ext cx="579183" cy="579183"/>
              <a:chOff x="6200903" y="2809447"/>
              <a:chExt cx="579183" cy="579183"/>
            </a:xfrm>
          </p:grpSpPr>
          <p:sp>
            <p:nvSpPr>
              <p:cNvPr id="38" name="îṣḷíḋê"/>
              <p:cNvSpPr/>
              <p:nvPr/>
            </p:nvSpPr>
            <p:spPr>
              <a:xfrm>
                <a:off x="6200903" y="2809447"/>
                <a:ext cx="579183" cy="5791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2" name="iṣliḓè"/>
              <p:cNvSpPr/>
              <p:nvPr/>
            </p:nvSpPr>
            <p:spPr bwMode="auto">
              <a:xfrm>
                <a:off x="6337855" y="2970075"/>
                <a:ext cx="305279" cy="257926"/>
              </a:xfrm>
              <a:custGeom>
                <a:avLst/>
                <a:gdLst>
                  <a:gd name="connsiteX0" fmla="*/ 152471 w 305279"/>
                  <a:gd name="connsiteY0" fmla="*/ 104782 h 257926"/>
                  <a:gd name="connsiteX1" fmla="*/ 157173 w 305279"/>
                  <a:gd name="connsiteY1" fmla="*/ 109596 h 257926"/>
                  <a:gd name="connsiteX2" fmla="*/ 152471 w 305279"/>
                  <a:gd name="connsiteY2" fmla="*/ 114409 h 257926"/>
                  <a:gd name="connsiteX3" fmla="*/ 124261 w 305279"/>
                  <a:gd name="connsiteY3" fmla="*/ 143291 h 257926"/>
                  <a:gd name="connsiteX4" fmla="*/ 119559 w 305279"/>
                  <a:gd name="connsiteY4" fmla="*/ 148105 h 257926"/>
                  <a:gd name="connsiteX5" fmla="*/ 114857 w 305279"/>
                  <a:gd name="connsiteY5" fmla="*/ 143291 h 257926"/>
                  <a:gd name="connsiteX6" fmla="*/ 152471 w 305279"/>
                  <a:gd name="connsiteY6" fmla="*/ 104782 h 257926"/>
                  <a:gd name="connsiteX7" fmla="*/ 149372 w 305279"/>
                  <a:gd name="connsiteY7" fmla="*/ 85341 h 257926"/>
                  <a:gd name="connsiteX8" fmla="*/ 109852 w 305279"/>
                  <a:gd name="connsiteY8" fmla="*/ 104783 h 257926"/>
                  <a:gd name="connsiteX9" fmla="*/ 116983 w 305279"/>
                  <a:gd name="connsiteY9" fmla="*/ 186141 h 257926"/>
                  <a:gd name="connsiteX10" fmla="*/ 197806 w 305279"/>
                  <a:gd name="connsiteY10" fmla="*/ 178962 h 257926"/>
                  <a:gd name="connsiteX11" fmla="*/ 190674 w 305279"/>
                  <a:gd name="connsiteY11" fmla="*/ 99997 h 257926"/>
                  <a:gd name="connsiteX12" fmla="*/ 149372 w 305279"/>
                  <a:gd name="connsiteY12" fmla="*/ 85341 h 257926"/>
                  <a:gd name="connsiteX13" fmla="*/ 152640 w 305279"/>
                  <a:gd name="connsiteY13" fmla="*/ 66497 h 257926"/>
                  <a:gd name="connsiteX14" fmla="*/ 228708 w 305279"/>
                  <a:gd name="connsiteY14" fmla="*/ 143069 h 257926"/>
                  <a:gd name="connsiteX15" fmla="*/ 152640 w 305279"/>
                  <a:gd name="connsiteY15" fmla="*/ 219641 h 257926"/>
                  <a:gd name="connsiteX16" fmla="*/ 76572 w 305279"/>
                  <a:gd name="connsiteY16" fmla="*/ 143069 h 257926"/>
                  <a:gd name="connsiteX17" fmla="*/ 152640 w 305279"/>
                  <a:gd name="connsiteY17" fmla="*/ 66497 h 257926"/>
                  <a:gd name="connsiteX18" fmla="*/ 104940 w 305279"/>
                  <a:gd name="connsiteY18" fmla="*/ 19106 h 257926"/>
                  <a:gd name="connsiteX19" fmla="*/ 97785 w 305279"/>
                  <a:gd name="connsiteY19" fmla="*/ 23882 h 257926"/>
                  <a:gd name="connsiteX20" fmla="*/ 81090 w 305279"/>
                  <a:gd name="connsiteY20" fmla="*/ 66870 h 257926"/>
                  <a:gd name="connsiteX21" fmla="*/ 28620 w 305279"/>
                  <a:gd name="connsiteY21" fmla="*/ 76423 h 257926"/>
                  <a:gd name="connsiteX22" fmla="*/ 19080 w 305279"/>
                  <a:gd name="connsiteY22" fmla="*/ 85975 h 257926"/>
                  <a:gd name="connsiteX23" fmla="*/ 19080 w 305279"/>
                  <a:gd name="connsiteY23" fmla="*/ 229268 h 257926"/>
                  <a:gd name="connsiteX24" fmla="*/ 28620 w 305279"/>
                  <a:gd name="connsiteY24" fmla="*/ 238821 h 257926"/>
                  <a:gd name="connsiteX25" fmla="*/ 276659 w 305279"/>
                  <a:gd name="connsiteY25" fmla="*/ 238821 h 257926"/>
                  <a:gd name="connsiteX26" fmla="*/ 286199 w 305279"/>
                  <a:gd name="connsiteY26" fmla="*/ 229268 h 257926"/>
                  <a:gd name="connsiteX27" fmla="*/ 286199 w 305279"/>
                  <a:gd name="connsiteY27" fmla="*/ 85975 h 257926"/>
                  <a:gd name="connsiteX28" fmla="*/ 279044 w 305279"/>
                  <a:gd name="connsiteY28" fmla="*/ 76423 h 257926"/>
                  <a:gd name="connsiteX29" fmla="*/ 226574 w 305279"/>
                  <a:gd name="connsiteY29" fmla="*/ 66870 h 257926"/>
                  <a:gd name="connsiteX30" fmla="*/ 209880 w 305279"/>
                  <a:gd name="connsiteY30" fmla="*/ 23882 h 257926"/>
                  <a:gd name="connsiteX31" fmla="*/ 200340 w 305279"/>
                  <a:gd name="connsiteY31" fmla="*/ 19106 h 257926"/>
                  <a:gd name="connsiteX32" fmla="*/ 104940 w 305279"/>
                  <a:gd name="connsiteY32" fmla="*/ 19106 h 257926"/>
                  <a:gd name="connsiteX33" fmla="*/ 104940 w 305279"/>
                  <a:gd name="connsiteY33" fmla="*/ 0 h 257926"/>
                  <a:gd name="connsiteX34" fmla="*/ 200340 w 305279"/>
                  <a:gd name="connsiteY34" fmla="*/ 0 h 257926"/>
                  <a:gd name="connsiteX35" fmla="*/ 228959 w 305279"/>
                  <a:gd name="connsiteY35" fmla="*/ 16718 h 257926"/>
                  <a:gd name="connsiteX36" fmla="*/ 240884 w 305279"/>
                  <a:gd name="connsiteY36" fmla="*/ 50152 h 257926"/>
                  <a:gd name="connsiteX37" fmla="*/ 281429 w 305279"/>
                  <a:gd name="connsiteY37" fmla="*/ 57317 h 257926"/>
                  <a:gd name="connsiteX38" fmla="*/ 305279 w 305279"/>
                  <a:gd name="connsiteY38" fmla="*/ 85975 h 257926"/>
                  <a:gd name="connsiteX39" fmla="*/ 305279 w 305279"/>
                  <a:gd name="connsiteY39" fmla="*/ 229268 h 257926"/>
                  <a:gd name="connsiteX40" fmla="*/ 276659 w 305279"/>
                  <a:gd name="connsiteY40" fmla="*/ 257926 h 257926"/>
                  <a:gd name="connsiteX41" fmla="*/ 28620 w 305279"/>
                  <a:gd name="connsiteY41" fmla="*/ 257926 h 257926"/>
                  <a:gd name="connsiteX42" fmla="*/ 0 w 305279"/>
                  <a:gd name="connsiteY42" fmla="*/ 229268 h 257926"/>
                  <a:gd name="connsiteX43" fmla="*/ 0 w 305279"/>
                  <a:gd name="connsiteY43" fmla="*/ 85975 h 257926"/>
                  <a:gd name="connsiteX44" fmla="*/ 23850 w 305279"/>
                  <a:gd name="connsiteY44" fmla="*/ 57317 h 257926"/>
                  <a:gd name="connsiteX45" fmla="*/ 66780 w 305279"/>
                  <a:gd name="connsiteY45" fmla="*/ 50152 h 257926"/>
                  <a:gd name="connsiteX46" fmla="*/ 78705 w 305279"/>
                  <a:gd name="connsiteY46" fmla="*/ 16718 h 257926"/>
                  <a:gd name="connsiteX47" fmla="*/ 104940 w 305279"/>
                  <a:gd name="connsiteY47" fmla="*/ 0 h 25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5279" h="257926">
                    <a:moveTo>
                      <a:pt x="152471" y="104782"/>
                    </a:moveTo>
                    <a:cubicBezTo>
                      <a:pt x="157173" y="104782"/>
                      <a:pt x="157173" y="107189"/>
                      <a:pt x="157173" y="109596"/>
                    </a:cubicBezTo>
                    <a:cubicBezTo>
                      <a:pt x="157173" y="112003"/>
                      <a:pt x="157173" y="114409"/>
                      <a:pt x="152471" y="114409"/>
                    </a:cubicBezTo>
                    <a:cubicBezTo>
                      <a:pt x="138366" y="114409"/>
                      <a:pt x="124261" y="126444"/>
                      <a:pt x="124261" y="143291"/>
                    </a:cubicBezTo>
                    <a:cubicBezTo>
                      <a:pt x="124261" y="145698"/>
                      <a:pt x="124261" y="148105"/>
                      <a:pt x="119559" y="148105"/>
                    </a:cubicBezTo>
                    <a:cubicBezTo>
                      <a:pt x="117208" y="148105"/>
                      <a:pt x="114857" y="145698"/>
                      <a:pt x="114857" y="143291"/>
                    </a:cubicBezTo>
                    <a:cubicBezTo>
                      <a:pt x="114857" y="121630"/>
                      <a:pt x="133664" y="104782"/>
                      <a:pt x="152471" y="104782"/>
                    </a:cubicBezTo>
                    <a:close/>
                    <a:moveTo>
                      <a:pt x="149372" y="85341"/>
                    </a:moveTo>
                    <a:cubicBezTo>
                      <a:pt x="134812" y="86238"/>
                      <a:pt x="120549" y="92819"/>
                      <a:pt x="109852" y="104783"/>
                    </a:cubicBezTo>
                    <a:cubicBezTo>
                      <a:pt x="90835" y="128712"/>
                      <a:pt x="93212" y="164605"/>
                      <a:pt x="116983" y="186141"/>
                    </a:cubicBezTo>
                    <a:cubicBezTo>
                      <a:pt x="140755" y="207677"/>
                      <a:pt x="176411" y="202891"/>
                      <a:pt x="197806" y="178962"/>
                    </a:cubicBezTo>
                    <a:cubicBezTo>
                      <a:pt x="216823" y="155034"/>
                      <a:pt x="214445" y="119140"/>
                      <a:pt x="190674" y="99997"/>
                    </a:cubicBezTo>
                    <a:cubicBezTo>
                      <a:pt x="178789" y="89230"/>
                      <a:pt x="163932" y="84444"/>
                      <a:pt x="149372" y="85341"/>
                    </a:cubicBezTo>
                    <a:close/>
                    <a:moveTo>
                      <a:pt x="152640" y="66497"/>
                    </a:moveTo>
                    <a:cubicBezTo>
                      <a:pt x="195428" y="66497"/>
                      <a:pt x="228708" y="99997"/>
                      <a:pt x="228708" y="143069"/>
                    </a:cubicBezTo>
                    <a:cubicBezTo>
                      <a:pt x="228708" y="183748"/>
                      <a:pt x="195428" y="219641"/>
                      <a:pt x="152640" y="219641"/>
                    </a:cubicBezTo>
                    <a:cubicBezTo>
                      <a:pt x="112229" y="219641"/>
                      <a:pt x="76572" y="183748"/>
                      <a:pt x="76572" y="143069"/>
                    </a:cubicBezTo>
                    <a:cubicBezTo>
                      <a:pt x="76572" y="99997"/>
                      <a:pt x="112229" y="66497"/>
                      <a:pt x="152640" y="66497"/>
                    </a:cubicBezTo>
                    <a:close/>
                    <a:moveTo>
                      <a:pt x="104940" y="19106"/>
                    </a:moveTo>
                    <a:cubicBezTo>
                      <a:pt x="102555" y="19106"/>
                      <a:pt x="97785" y="21494"/>
                      <a:pt x="97785" y="23882"/>
                    </a:cubicBezTo>
                    <a:cubicBezTo>
                      <a:pt x="97785" y="23882"/>
                      <a:pt x="97785" y="23882"/>
                      <a:pt x="81090" y="66870"/>
                    </a:cubicBezTo>
                    <a:cubicBezTo>
                      <a:pt x="81090" y="66870"/>
                      <a:pt x="81090" y="66870"/>
                      <a:pt x="28620" y="76423"/>
                    </a:cubicBezTo>
                    <a:cubicBezTo>
                      <a:pt x="23850" y="76423"/>
                      <a:pt x="19080" y="81199"/>
                      <a:pt x="19080" y="85975"/>
                    </a:cubicBezTo>
                    <a:cubicBezTo>
                      <a:pt x="19080" y="85975"/>
                      <a:pt x="19080" y="85975"/>
                      <a:pt x="19080" y="229268"/>
                    </a:cubicBezTo>
                    <a:cubicBezTo>
                      <a:pt x="19080" y="234044"/>
                      <a:pt x="23850" y="238821"/>
                      <a:pt x="28620" y="238821"/>
                    </a:cubicBezTo>
                    <a:cubicBezTo>
                      <a:pt x="28620" y="238821"/>
                      <a:pt x="28620" y="238821"/>
                      <a:pt x="276659" y="238821"/>
                    </a:cubicBezTo>
                    <a:cubicBezTo>
                      <a:pt x="283814" y="238821"/>
                      <a:pt x="286199" y="234044"/>
                      <a:pt x="286199" y="229268"/>
                    </a:cubicBezTo>
                    <a:lnTo>
                      <a:pt x="286199" y="85975"/>
                    </a:lnTo>
                    <a:cubicBezTo>
                      <a:pt x="286199" y="81199"/>
                      <a:pt x="283814" y="76423"/>
                      <a:pt x="279044" y="76423"/>
                    </a:cubicBezTo>
                    <a:cubicBezTo>
                      <a:pt x="279044" y="76423"/>
                      <a:pt x="279044" y="76423"/>
                      <a:pt x="226574" y="66870"/>
                    </a:cubicBezTo>
                    <a:cubicBezTo>
                      <a:pt x="226574" y="66870"/>
                      <a:pt x="226574" y="66870"/>
                      <a:pt x="209880" y="23882"/>
                    </a:cubicBezTo>
                    <a:cubicBezTo>
                      <a:pt x="209880" y="21494"/>
                      <a:pt x="205110" y="19106"/>
                      <a:pt x="200340" y="19106"/>
                    </a:cubicBezTo>
                    <a:cubicBezTo>
                      <a:pt x="200340" y="19106"/>
                      <a:pt x="200340" y="19106"/>
                      <a:pt x="104940" y="19106"/>
                    </a:cubicBezTo>
                    <a:close/>
                    <a:moveTo>
                      <a:pt x="104940" y="0"/>
                    </a:moveTo>
                    <a:cubicBezTo>
                      <a:pt x="104940" y="0"/>
                      <a:pt x="104940" y="0"/>
                      <a:pt x="200340" y="0"/>
                    </a:cubicBezTo>
                    <a:cubicBezTo>
                      <a:pt x="212265" y="0"/>
                      <a:pt x="224190" y="7165"/>
                      <a:pt x="228959" y="16718"/>
                    </a:cubicBezTo>
                    <a:cubicBezTo>
                      <a:pt x="228959" y="16718"/>
                      <a:pt x="228959" y="16718"/>
                      <a:pt x="240884" y="50152"/>
                    </a:cubicBezTo>
                    <a:cubicBezTo>
                      <a:pt x="240884" y="50152"/>
                      <a:pt x="240884" y="50152"/>
                      <a:pt x="281429" y="57317"/>
                    </a:cubicBezTo>
                    <a:cubicBezTo>
                      <a:pt x="295739" y="59705"/>
                      <a:pt x="305279" y="71646"/>
                      <a:pt x="305279" y="85975"/>
                    </a:cubicBezTo>
                    <a:cubicBezTo>
                      <a:pt x="305279" y="85975"/>
                      <a:pt x="305279" y="85975"/>
                      <a:pt x="305279" y="229268"/>
                    </a:cubicBezTo>
                    <a:cubicBezTo>
                      <a:pt x="305279" y="243597"/>
                      <a:pt x="293354" y="257926"/>
                      <a:pt x="276659" y="257926"/>
                    </a:cubicBezTo>
                    <a:cubicBezTo>
                      <a:pt x="276659" y="257926"/>
                      <a:pt x="276659" y="257926"/>
                      <a:pt x="28620" y="257926"/>
                    </a:cubicBezTo>
                    <a:cubicBezTo>
                      <a:pt x="14310" y="257926"/>
                      <a:pt x="0" y="243597"/>
                      <a:pt x="0" y="229268"/>
                    </a:cubicBezTo>
                    <a:cubicBezTo>
                      <a:pt x="0" y="229268"/>
                      <a:pt x="0" y="229268"/>
                      <a:pt x="0" y="85975"/>
                    </a:cubicBezTo>
                    <a:cubicBezTo>
                      <a:pt x="0" y="71646"/>
                      <a:pt x="11925" y="59705"/>
                      <a:pt x="23850" y="57317"/>
                    </a:cubicBezTo>
                    <a:cubicBezTo>
                      <a:pt x="23850" y="57317"/>
                      <a:pt x="23850" y="57317"/>
                      <a:pt x="66780" y="50152"/>
                    </a:cubicBezTo>
                    <a:cubicBezTo>
                      <a:pt x="66780" y="50152"/>
                      <a:pt x="66780" y="50152"/>
                      <a:pt x="78705" y="16718"/>
                    </a:cubicBezTo>
                    <a:cubicBezTo>
                      <a:pt x="83475" y="7165"/>
                      <a:pt x="95400" y="0"/>
                      <a:pt x="1049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anchor="ctr">
                <a:noAutofit/>
              </a:bodyPr>
              <a:lstStyle/>
              <a:p>
                <a:pPr algn="ctr"/>
              </a:p>
            </p:txBody>
          </p:sp>
        </p:grpSp>
        <p:sp>
          <p:nvSpPr>
            <p:cNvPr id="45" name="ïŝḻîḓê"/>
            <p:cNvSpPr/>
            <p:nvPr/>
          </p:nvSpPr>
          <p:spPr bwMode="auto">
            <a:xfrm>
              <a:off x="6840060" y="2301817"/>
              <a:ext cx="3845940"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50000"/>
                </a:lnSpc>
                <a:spcBef>
                  <a:spcPct val="0"/>
                </a:spcBef>
                <a:buNone/>
              </a:pPr>
              <a:r>
                <a:rPr lang="en-US" altLang="zh-CN" spc="100" dirty="0">
                  <a:solidFill>
                    <a:schemeClr val="tx1"/>
                  </a:solidFill>
                  <a:uFillTx/>
                  <a:latin typeface="思源黑体 Normal" panose="020B0400000000000000" charset="-122"/>
                  <a:ea typeface="思源黑体 Normal" panose="020B0400000000000000" charset="-122"/>
                </a:rPr>
                <a:t>新兴领域大量新职位的产生使大学生有</a:t>
              </a:r>
              <a:r>
                <a:rPr lang="en-US" altLang="zh-CN" b="1" spc="100" dirty="0">
                  <a:solidFill>
                    <a:srgbClr val="3D6D84"/>
                  </a:solidFill>
                  <a:uFillTx/>
                  <a:latin typeface="思源黑体 Normal" panose="020B0400000000000000" charset="-122"/>
                  <a:ea typeface="思源黑体 Normal" panose="020B0400000000000000" charset="-122"/>
                </a:rPr>
                <a:t>更大的职业选择空间</a:t>
              </a:r>
              <a:endParaRPr lang="en-US" altLang="zh-CN" b="1" spc="100" dirty="0">
                <a:solidFill>
                  <a:srgbClr val="3D6D84"/>
                </a:solidFill>
                <a:uFillTx/>
                <a:latin typeface="思源黑体 Normal" panose="020B0400000000000000" charset="-122"/>
                <a:ea typeface="思源黑体 Normal" panose="020B0400000000000000" charset="-122"/>
              </a:endParaRPr>
            </a:p>
          </p:txBody>
        </p:sp>
        <p:grpSp>
          <p:nvGrpSpPr>
            <p:cNvPr id="47" name="î$ḻíḋè"/>
            <p:cNvGrpSpPr/>
            <p:nvPr/>
          </p:nvGrpSpPr>
          <p:grpSpPr>
            <a:xfrm>
              <a:off x="6200903" y="3841050"/>
              <a:ext cx="579183" cy="579183"/>
              <a:chOff x="6200903" y="3934863"/>
              <a:chExt cx="579183" cy="579183"/>
            </a:xfrm>
          </p:grpSpPr>
          <p:sp>
            <p:nvSpPr>
              <p:cNvPr id="48" name="ïŝľiḍé"/>
              <p:cNvSpPr/>
              <p:nvPr/>
            </p:nvSpPr>
            <p:spPr>
              <a:xfrm>
                <a:off x="6200903" y="3934863"/>
                <a:ext cx="579183" cy="5791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9" name="íṥ1iḑè"/>
              <p:cNvSpPr/>
              <p:nvPr/>
            </p:nvSpPr>
            <p:spPr bwMode="auto">
              <a:xfrm>
                <a:off x="6347426" y="4071311"/>
                <a:ext cx="286137" cy="306286"/>
              </a:xfrm>
              <a:custGeom>
                <a:avLst/>
                <a:gdLst>
                  <a:gd name="connsiteX0" fmla="*/ 200223 w 286137"/>
                  <a:gd name="connsiteY0" fmla="*/ 153144 h 306286"/>
                  <a:gd name="connsiteX1" fmla="*/ 176409 w 286137"/>
                  <a:gd name="connsiteY1" fmla="*/ 181858 h 306286"/>
                  <a:gd name="connsiteX2" fmla="*/ 207367 w 286137"/>
                  <a:gd name="connsiteY2" fmla="*/ 220144 h 306286"/>
                  <a:gd name="connsiteX3" fmla="*/ 238326 w 286137"/>
                  <a:gd name="connsiteY3" fmla="*/ 220144 h 306286"/>
                  <a:gd name="connsiteX4" fmla="*/ 238326 w 286137"/>
                  <a:gd name="connsiteY4" fmla="*/ 193822 h 306286"/>
                  <a:gd name="connsiteX5" fmla="*/ 200223 w 286137"/>
                  <a:gd name="connsiteY5" fmla="*/ 153144 h 306286"/>
                  <a:gd name="connsiteX6" fmla="*/ 85914 w 286137"/>
                  <a:gd name="connsiteY6" fmla="*/ 95715 h 306286"/>
                  <a:gd name="connsiteX7" fmla="*/ 47811 w 286137"/>
                  <a:gd name="connsiteY7" fmla="*/ 138786 h 306286"/>
                  <a:gd name="connsiteX8" fmla="*/ 47811 w 286137"/>
                  <a:gd name="connsiteY8" fmla="*/ 220144 h 306286"/>
                  <a:gd name="connsiteX9" fmla="*/ 195460 w 286137"/>
                  <a:gd name="connsiteY9" fmla="*/ 220144 h 306286"/>
                  <a:gd name="connsiteX10" fmla="*/ 169264 w 286137"/>
                  <a:gd name="connsiteY10" fmla="*/ 189037 h 306286"/>
                  <a:gd name="connsiteX11" fmla="*/ 164502 w 286137"/>
                  <a:gd name="connsiteY11" fmla="*/ 181858 h 306286"/>
                  <a:gd name="connsiteX12" fmla="*/ 85914 w 286137"/>
                  <a:gd name="connsiteY12" fmla="*/ 95715 h 306286"/>
                  <a:gd name="connsiteX13" fmla="*/ 180851 w 286137"/>
                  <a:gd name="connsiteY13" fmla="*/ 77075 h 306286"/>
                  <a:gd name="connsiteX14" fmla="*/ 161708 w 286137"/>
                  <a:gd name="connsiteY14" fmla="*/ 96218 h 306286"/>
                  <a:gd name="connsiteX15" fmla="*/ 180851 w 286137"/>
                  <a:gd name="connsiteY15" fmla="*/ 115361 h 306286"/>
                  <a:gd name="connsiteX16" fmla="*/ 199994 w 286137"/>
                  <a:gd name="connsiteY16" fmla="*/ 96218 h 306286"/>
                  <a:gd name="connsiteX17" fmla="*/ 180851 w 286137"/>
                  <a:gd name="connsiteY17" fmla="*/ 77075 h 306286"/>
                  <a:gd name="connsiteX18" fmla="*/ 180851 w 286137"/>
                  <a:gd name="connsiteY18" fmla="*/ 67504 h 306286"/>
                  <a:gd name="connsiteX19" fmla="*/ 209565 w 286137"/>
                  <a:gd name="connsiteY19" fmla="*/ 96218 h 306286"/>
                  <a:gd name="connsiteX20" fmla="*/ 180851 w 286137"/>
                  <a:gd name="connsiteY20" fmla="*/ 124932 h 306286"/>
                  <a:gd name="connsiteX21" fmla="*/ 152136 w 286137"/>
                  <a:gd name="connsiteY21" fmla="*/ 96218 h 306286"/>
                  <a:gd name="connsiteX22" fmla="*/ 180851 w 286137"/>
                  <a:gd name="connsiteY22" fmla="*/ 67504 h 306286"/>
                  <a:gd name="connsiteX23" fmla="*/ 47811 w 286137"/>
                  <a:gd name="connsiteY23" fmla="*/ 47857 h 306286"/>
                  <a:gd name="connsiteX24" fmla="*/ 47811 w 286137"/>
                  <a:gd name="connsiteY24" fmla="*/ 124429 h 306286"/>
                  <a:gd name="connsiteX25" fmla="*/ 78770 w 286137"/>
                  <a:gd name="connsiteY25" fmla="*/ 88536 h 306286"/>
                  <a:gd name="connsiteX26" fmla="*/ 85914 w 286137"/>
                  <a:gd name="connsiteY26" fmla="*/ 86143 h 306286"/>
                  <a:gd name="connsiteX27" fmla="*/ 93058 w 286137"/>
                  <a:gd name="connsiteY27" fmla="*/ 88536 h 306286"/>
                  <a:gd name="connsiteX28" fmla="*/ 169264 w 286137"/>
                  <a:gd name="connsiteY28" fmla="*/ 174679 h 306286"/>
                  <a:gd name="connsiteX29" fmla="*/ 193079 w 286137"/>
                  <a:gd name="connsiteY29" fmla="*/ 145965 h 306286"/>
                  <a:gd name="connsiteX30" fmla="*/ 200223 w 286137"/>
                  <a:gd name="connsiteY30" fmla="*/ 143572 h 306286"/>
                  <a:gd name="connsiteX31" fmla="*/ 207367 w 286137"/>
                  <a:gd name="connsiteY31" fmla="*/ 145965 h 306286"/>
                  <a:gd name="connsiteX32" fmla="*/ 238326 w 286137"/>
                  <a:gd name="connsiteY32" fmla="*/ 179465 h 306286"/>
                  <a:gd name="connsiteX33" fmla="*/ 238326 w 286137"/>
                  <a:gd name="connsiteY33" fmla="*/ 47857 h 306286"/>
                  <a:gd name="connsiteX34" fmla="*/ 47811 w 286137"/>
                  <a:gd name="connsiteY34" fmla="*/ 38286 h 306286"/>
                  <a:gd name="connsiteX35" fmla="*/ 238326 w 286137"/>
                  <a:gd name="connsiteY35" fmla="*/ 38286 h 306286"/>
                  <a:gd name="connsiteX36" fmla="*/ 247851 w 286137"/>
                  <a:gd name="connsiteY36" fmla="*/ 47857 h 306286"/>
                  <a:gd name="connsiteX37" fmla="*/ 247851 w 286137"/>
                  <a:gd name="connsiteY37" fmla="*/ 220144 h 306286"/>
                  <a:gd name="connsiteX38" fmla="*/ 238326 w 286137"/>
                  <a:gd name="connsiteY38" fmla="*/ 229715 h 306286"/>
                  <a:gd name="connsiteX39" fmla="*/ 47811 w 286137"/>
                  <a:gd name="connsiteY39" fmla="*/ 229715 h 306286"/>
                  <a:gd name="connsiteX40" fmla="*/ 38286 w 286137"/>
                  <a:gd name="connsiteY40" fmla="*/ 220144 h 306286"/>
                  <a:gd name="connsiteX41" fmla="*/ 38286 w 286137"/>
                  <a:gd name="connsiteY41" fmla="*/ 47857 h 306286"/>
                  <a:gd name="connsiteX42" fmla="*/ 47811 w 286137"/>
                  <a:gd name="connsiteY42" fmla="*/ 38286 h 306286"/>
                  <a:gd name="connsiteX43" fmla="*/ 38151 w 286137"/>
                  <a:gd name="connsiteY43" fmla="*/ 19143 h 306286"/>
                  <a:gd name="connsiteX44" fmla="*/ 19076 w 286137"/>
                  <a:gd name="connsiteY44" fmla="*/ 38286 h 306286"/>
                  <a:gd name="connsiteX45" fmla="*/ 19076 w 286137"/>
                  <a:gd name="connsiteY45" fmla="*/ 268000 h 306286"/>
                  <a:gd name="connsiteX46" fmla="*/ 38151 w 286137"/>
                  <a:gd name="connsiteY46" fmla="*/ 287143 h 306286"/>
                  <a:gd name="connsiteX47" fmla="*/ 247986 w 286137"/>
                  <a:gd name="connsiteY47" fmla="*/ 287143 h 306286"/>
                  <a:gd name="connsiteX48" fmla="*/ 267061 w 286137"/>
                  <a:gd name="connsiteY48" fmla="*/ 268000 h 306286"/>
                  <a:gd name="connsiteX49" fmla="*/ 267061 w 286137"/>
                  <a:gd name="connsiteY49" fmla="*/ 38286 h 306286"/>
                  <a:gd name="connsiteX50" fmla="*/ 247986 w 286137"/>
                  <a:gd name="connsiteY50" fmla="*/ 19143 h 306286"/>
                  <a:gd name="connsiteX51" fmla="*/ 38151 w 286137"/>
                  <a:gd name="connsiteY51" fmla="*/ 19143 h 306286"/>
                  <a:gd name="connsiteX52" fmla="*/ 38151 w 286137"/>
                  <a:gd name="connsiteY52" fmla="*/ 0 h 306286"/>
                  <a:gd name="connsiteX53" fmla="*/ 247986 w 286137"/>
                  <a:gd name="connsiteY53" fmla="*/ 0 h 306286"/>
                  <a:gd name="connsiteX54" fmla="*/ 286137 w 286137"/>
                  <a:gd name="connsiteY54" fmla="*/ 38286 h 306286"/>
                  <a:gd name="connsiteX55" fmla="*/ 286137 w 286137"/>
                  <a:gd name="connsiteY55" fmla="*/ 268000 h 306286"/>
                  <a:gd name="connsiteX56" fmla="*/ 247986 w 286137"/>
                  <a:gd name="connsiteY56" fmla="*/ 306286 h 306286"/>
                  <a:gd name="connsiteX57" fmla="*/ 38151 w 286137"/>
                  <a:gd name="connsiteY57" fmla="*/ 306286 h 306286"/>
                  <a:gd name="connsiteX58" fmla="*/ 0 w 286137"/>
                  <a:gd name="connsiteY58" fmla="*/ 268000 h 306286"/>
                  <a:gd name="connsiteX59" fmla="*/ 0 w 286137"/>
                  <a:gd name="connsiteY59" fmla="*/ 38286 h 306286"/>
                  <a:gd name="connsiteX60" fmla="*/ 38151 w 286137"/>
                  <a:gd name="connsiteY60" fmla="*/ 0 h 30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6137" h="306286">
                    <a:moveTo>
                      <a:pt x="200223" y="153144"/>
                    </a:moveTo>
                    <a:cubicBezTo>
                      <a:pt x="200223" y="153144"/>
                      <a:pt x="200223" y="153144"/>
                      <a:pt x="176409" y="181858"/>
                    </a:cubicBezTo>
                    <a:cubicBezTo>
                      <a:pt x="176409" y="181858"/>
                      <a:pt x="176409" y="181858"/>
                      <a:pt x="207367" y="220144"/>
                    </a:cubicBezTo>
                    <a:lnTo>
                      <a:pt x="238326" y="220144"/>
                    </a:lnTo>
                    <a:cubicBezTo>
                      <a:pt x="238326" y="220144"/>
                      <a:pt x="238326" y="220144"/>
                      <a:pt x="238326" y="193822"/>
                    </a:cubicBezTo>
                    <a:cubicBezTo>
                      <a:pt x="238326" y="193822"/>
                      <a:pt x="238326" y="193822"/>
                      <a:pt x="200223" y="153144"/>
                    </a:cubicBezTo>
                    <a:close/>
                    <a:moveTo>
                      <a:pt x="85914" y="95715"/>
                    </a:moveTo>
                    <a:cubicBezTo>
                      <a:pt x="85914" y="95715"/>
                      <a:pt x="85914" y="95715"/>
                      <a:pt x="47811" y="138786"/>
                    </a:cubicBezTo>
                    <a:lnTo>
                      <a:pt x="47811" y="220144"/>
                    </a:lnTo>
                    <a:cubicBezTo>
                      <a:pt x="47811" y="220144"/>
                      <a:pt x="47811" y="220144"/>
                      <a:pt x="195460" y="220144"/>
                    </a:cubicBezTo>
                    <a:cubicBezTo>
                      <a:pt x="195460" y="220144"/>
                      <a:pt x="195460" y="220144"/>
                      <a:pt x="169264" y="189037"/>
                    </a:cubicBezTo>
                    <a:cubicBezTo>
                      <a:pt x="169264" y="189037"/>
                      <a:pt x="169264" y="189037"/>
                      <a:pt x="164502" y="181858"/>
                    </a:cubicBezTo>
                    <a:cubicBezTo>
                      <a:pt x="164502" y="181858"/>
                      <a:pt x="164502" y="181858"/>
                      <a:pt x="85914" y="95715"/>
                    </a:cubicBezTo>
                    <a:close/>
                    <a:moveTo>
                      <a:pt x="180851" y="77075"/>
                    </a:moveTo>
                    <a:cubicBezTo>
                      <a:pt x="171279" y="77075"/>
                      <a:pt x="161708" y="84254"/>
                      <a:pt x="161708" y="96218"/>
                    </a:cubicBezTo>
                    <a:cubicBezTo>
                      <a:pt x="161708" y="105789"/>
                      <a:pt x="171279" y="115361"/>
                      <a:pt x="180851" y="115361"/>
                    </a:cubicBezTo>
                    <a:cubicBezTo>
                      <a:pt x="192815" y="115361"/>
                      <a:pt x="199994" y="105789"/>
                      <a:pt x="199994" y="96218"/>
                    </a:cubicBezTo>
                    <a:cubicBezTo>
                      <a:pt x="199994" y="84254"/>
                      <a:pt x="192815" y="77075"/>
                      <a:pt x="180851" y="77075"/>
                    </a:cubicBezTo>
                    <a:close/>
                    <a:moveTo>
                      <a:pt x="180851" y="67504"/>
                    </a:moveTo>
                    <a:cubicBezTo>
                      <a:pt x="197601" y="67504"/>
                      <a:pt x="209565" y="79468"/>
                      <a:pt x="209565" y="96218"/>
                    </a:cubicBezTo>
                    <a:cubicBezTo>
                      <a:pt x="209565" y="112968"/>
                      <a:pt x="197601" y="124932"/>
                      <a:pt x="180851" y="124932"/>
                    </a:cubicBezTo>
                    <a:cubicBezTo>
                      <a:pt x="166493" y="124932"/>
                      <a:pt x="152136" y="112968"/>
                      <a:pt x="152136" y="96218"/>
                    </a:cubicBezTo>
                    <a:cubicBezTo>
                      <a:pt x="152136" y="79468"/>
                      <a:pt x="166493" y="67504"/>
                      <a:pt x="180851" y="67504"/>
                    </a:cubicBezTo>
                    <a:close/>
                    <a:moveTo>
                      <a:pt x="47811" y="47857"/>
                    </a:moveTo>
                    <a:cubicBezTo>
                      <a:pt x="47811" y="47857"/>
                      <a:pt x="47811" y="47857"/>
                      <a:pt x="47811" y="124429"/>
                    </a:cubicBezTo>
                    <a:cubicBezTo>
                      <a:pt x="47811" y="124429"/>
                      <a:pt x="47811" y="124429"/>
                      <a:pt x="78770" y="88536"/>
                    </a:cubicBezTo>
                    <a:cubicBezTo>
                      <a:pt x="81151" y="86143"/>
                      <a:pt x="83533" y="86143"/>
                      <a:pt x="85914" y="86143"/>
                    </a:cubicBezTo>
                    <a:cubicBezTo>
                      <a:pt x="90677" y="86143"/>
                      <a:pt x="93058" y="86143"/>
                      <a:pt x="93058" y="88536"/>
                    </a:cubicBezTo>
                    <a:cubicBezTo>
                      <a:pt x="93058" y="88536"/>
                      <a:pt x="93058" y="88536"/>
                      <a:pt x="169264" y="174679"/>
                    </a:cubicBezTo>
                    <a:cubicBezTo>
                      <a:pt x="169264" y="174679"/>
                      <a:pt x="169264" y="174679"/>
                      <a:pt x="193079" y="145965"/>
                    </a:cubicBezTo>
                    <a:cubicBezTo>
                      <a:pt x="195460" y="143572"/>
                      <a:pt x="197841" y="143572"/>
                      <a:pt x="200223" y="143572"/>
                    </a:cubicBezTo>
                    <a:cubicBezTo>
                      <a:pt x="204986" y="143572"/>
                      <a:pt x="207367" y="143572"/>
                      <a:pt x="207367" y="145965"/>
                    </a:cubicBezTo>
                    <a:cubicBezTo>
                      <a:pt x="207367" y="145965"/>
                      <a:pt x="207367" y="145965"/>
                      <a:pt x="238326" y="179465"/>
                    </a:cubicBezTo>
                    <a:cubicBezTo>
                      <a:pt x="238326" y="179465"/>
                      <a:pt x="238326" y="179465"/>
                      <a:pt x="238326" y="47857"/>
                    </a:cubicBezTo>
                    <a:close/>
                    <a:moveTo>
                      <a:pt x="47811" y="38286"/>
                    </a:moveTo>
                    <a:cubicBezTo>
                      <a:pt x="47811" y="38286"/>
                      <a:pt x="47811" y="38286"/>
                      <a:pt x="238326" y="38286"/>
                    </a:cubicBezTo>
                    <a:cubicBezTo>
                      <a:pt x="245470" y="38286"/>
                      <a:pt x="247851" y="43072"/>
                      <a:pt x="247851" y="47857"/>
                    </a:cubicBezTo>
                    <a:cubicBezTo>
                      <a:pt x="247851" y="47857"/>
                      <a:pt x="247851" y="47857"/>
                      <a:pt x="247851" y="220144"/>
                    </a:cubicBezTo>
                    <a:cubicBezTo>
                      <a:pt x="247851" y="224930"/>
                      <a:pt x="245470" y="229715"/>
                      <a:pt x="238326" y="229715"/>
                    </a:cubicBezTo>
                    <a:cubicBezTo>
                      <a:pt x="238326" y="229715"/>
                      <a:pt x="238326" y="229715"/>
                      <a:pt x="47811" y="229715"/>
                    </a:cubicBezTo>
                    <a:cubicBezTo>
                      <a:pt x="43049" y="229715"/>
                      <a:pt x="38286" y="224930"/>
                      <a:pt x="38286" y="220144"/>
                    </a:cubicBezTo>
                    <a:cubicBezTo>
                      <a:pt x="38286" y="220144"/>
                      <a:pt x="38286" y="220144"/>
                      <a:pt x="38286" y="47857"/>
                    </a:cubicBezTo>
                    <a:cubicBezTo>
                      <a:pt x="38286" y="43072"/>
                      <a:pt x="43049" y="38286"/>
                      <a:pt x="47811" y="38286"/>
                    </a:cubicBezTo>
                    <a:close/>
                    <a:moveTo>
                      <a:pt x="38151" y="19143"/>
                    </a:moveTo>
                    <a:cubicBezTo>
                      <a:pt x="28613" y="19143"/>
                      <a:pt x="19076" y="26321"/>
                      <a:pt x="19076" y="38286"/>
                    </a:cubicBezTo>
                    <a:cubicBezTo>
                      <a:pt x="19076" y="38286"/>
                      <a:pt x="19076" y="38286"/>
                      <a:pt x="19076" y="268000"/>
                    </a:cubicBezTo>
                    <a:cubicBezTo>
                      <a:pt x="19076" y="277572"/>
                      <a:pt x="28613" y="287143"/>
                      <a:pt x="38151" y="287143"/>
                    </a:cubicBezTo>
                    <a:cubicBezTo>
                      <a:pt x="38151" y="287143"/>
                      <a:pt x="38151" y="287143"/>
                      <a:pt x="247986" y="287143"/>
                    </a:cubicBezTo>
                    <a:cubicBezTo>
                      <a:pt x="259908" y="287143"/>
                      <a:pt x="267061" y="277572"/>
                      <a:pt x="267061" y="268000"/>
                    </a:cubicBezTo>
                    <a:lnTo>
                      <a:pt x="267061" y="38286"/>
                    </a:lnTo>
                    <a:cubicBezTo>
                      <a:pt x="267061" y="26321"/>
                      <a:pt x="259908" y="19143"/>
                      <a:pt x="247986" y="19143"/>
                    </a:cubicBezTo>
                    <a:cubicBezTo>
                      <a:pt x="247986" y="19143"/>
                      <a:pt x="247986" y="19143"/>
                      <a:pt x="38151" y="19143"/>
                    </a:cubicBezTo>
                    <a:close/>
                    <a:moveTo>
                      <a:pt x="38151" y="0"/>
                    </a:moveTo>
                    <a:cubicBezTo>
                      <a:pt x="38151" y="0"/>
                      <a:pt x="38151" y="0"/>
                      <a:pt x="247986" y="0"/>
                    </a:cubicBezTo>
                    <a:cubicBezTo>
                      <a:pt x="269446" y="0"/>
                      <a:pt x="286137" y="16750"/>
                      <a:pt x="286137" y="38286"/>
                    </a:cubicBezTo>
                    <a:cubicBezTo>
                      <a:pt x="286137" y="38286"/>
                      <a:pt x="286137" y="38286"/>
                      <a:pt x="286137" y="268000"/>
                    </a:cubicBezTo>
                    <a:cubicBezTo>
                      <a:pt x="286137" y="289536"/>
                      <a:pt x="269446" y="306286"/>
                      <a:pt x="247986" y="306286"/>
                    </a:cubicBezTo>
                    <a:cubicBezTo>
                      <a:pt x="247986" y="306286"/>
                      <a:pt x="247986" y="306286"/>
                      <a:pt x="38151" y="306286"/>
                    </a:cubicBezTo>
                    <a:cubicBezTo>
                      <a:pt x="19076" y="306286"/>
                      <a:pt x="0" y="289536"/>
                      <a:pt x="0" y="268000"/>
                    </a:cubicBezTo>
                    <a:cubicBezTo>
                      <a:pt x="0" y="268000"/>
                      <a:pt x="0" y="268000"/>
                      <a:pt x="0" y="38286"/>
                    </a:cubicBezTo>
                    <a:cubicBezTo>
                      <a:pt x="0" y="16750"/>
                      <a:pt x="19076" y="0"/>
                      <a:pt x="3815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anchor="ctr">
                <a:noAutofit/>
              </a:bodyPr>
              <a:lstStyle/>
              <a:p>
                <a:pPr algn="ctr"/>
              </a:p>
            </p:txBody>
          </p:sp>
        </p:grpSp>
        <p:sp>
          <p:nvSpPr>
            <p:cNvPr id="51" name="iṡḷïḋê"/>
            <p:cNvSpPr/>
            <p:nvPr/>
          </p:nvSpPr>
          <p:spPr bwMode="auto">
            <a:xfrm>
              <a:off x="6840060" y="3640122"/>
              <a:ext cx="3845940" cy="57203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lnSpc>
                  <a:spcPct val="150000"/>
                </a:lnSpc>
                <a:buClrTx/>
                <a:buSzTx/>
                <a:buFontTx/>
              </a:pPr>
              <a:r>
                <a:rPr lang="en-US" altLang="zh-CN" spc="100" dirty="0">
                  <a:uFillTx/>
                  <a:latin typeface="思源黑体 Normal" panose="020B0400000000000000" charset="-122"/>
                  <a:ea typeface="思源黑体 Normal" panose="020B0400000000000000" charset="-122"/>
                  <a:sym typeface="+mn-ea"/>
                </a:rPr>
                <a:t>相同的职业岗位对从业者的</a:t>
              </a:r>
              <a:r>
                <a:rPr lang="en-US" altLang="zh-CN" b="1" spc="100" dirty="0">
                  <a:solidFill>
                    <a:srgbClr val="3D6D84"/>
                  </a:solidFill>
                  <a:uFillTx/>
                  <a:latin typeface="思源黑体 Normal" panose="020B0400000000000000" charset="-122"/>
                  <a:ea typeface="思源黑体 Normal" panose="020B0400000000000000" charset="-122"/>
                  <a:sym typeface="+mn-ea"/>
                </a:rPr>
                <a:t>技能要求不断提升</a:t>
              </a:r>
              <a:endParaRPr lang="en-US" altLang="zh-CN" b="1" spc="100" dirty="0">
                <a:solidFill>
                  <a:srgbClr val="3D6D84"/>
                </a:solidFill>
                <a:uFillTx/>
                <a:latin typeface="思源黑体 Normal" panose="020B0400000000000000" charset="-122"/>
                <a:ea typeface="思源黑体 Normal" panose="020B0400000000000000" charset="-122"/>
                <a:sym typeface="+mn-ea"/>
              </a:endParaRPr>
            </a:p>
          </p:txBody>
        </p:sp>
        <p:grpSp>
          <p:nvGrpSpPr>
            <p:cNvPr id="53" name="ísļíḓê"/>
            <p:cNvGrpSpPr/>
            <p:nvPr/>
          </p:nvGrpSpPr>
          <p:grpSpPr>
            <a:xfrm>
              <a:off x="6200903" y="5169196"/>
              <a:ext cx="579183" cy="579183"/>
              <a:chOff x="6200903" y="5060279"/>
              <a:chExt cx="579183" cy="579183"/>
            </a:xfrm>
          </p:grpSpPr>
          <p:sp>
            <p:nvSpPr>
              <p:cNvPr id="54" name="î$ḻïďé"/>
              <p:cNvSpPr/>
              <p:nvPr/>
            </p:nvSpPr>
            <p:spPr>
              <a:xfrm>
                <a:off x="6200903" y="5060279"/>
                <a:ext cx="579183" cy="5791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5" name="íSḻïḍè"/>
              <p:cNvSpPr/>
              <p:nvPr/>
            </p:nvSpPr>
            <p:spPr bwMode="auto">
              <a:xfrm>
                <a:off x="6337905" y="5230479"/>
                <a:ext cx="305178" cy="238782"/>
              </a:xfrm>
              <a:custGeom>
                <a:avLst/>
                <a:gdLst>
                  <a:gd name="connsiteX0" fmla="*/ 127653 w 305178"/>
                  <a:gd name="connsiteY0" fmla="*/ 76572 h 238782"/>
                  <a:gd name="connsiteX1" fmla="*/ 132439 w 305178"/>
                  <a:gd name="connsiteY1" fmla="*/ 81358 h 238782"/>
                  <a:gd name="connsiteX2" fmla="*/ 127653 w 305178"/>
                  <a:gd name="connsiteY2" fmla="*/ 86144 h 238782"/>
                  <a:gd name="connsiteX3" fmla="*/ 91760 w 305178"/>
                  <a:gd name="connsiteY3" fmla="*/ 88537 h 238782"/>
                  <a:gd name="connsiteX4" fmla="*/ 86975 w 305178"/>
                  <a:gd name="connsiteY4" fmla="*/ 93322 h 238782"/>
                  <a:gd name="connsiteX5" fmla="*/ 84582 w 305178"/>
                  <a:gd name="connsiteY5" fmla="*/ 110072 h 238782"/>
                  <a:gd name="connsiteX6" fmla="*/ 79796 w 305178"/>
                  <a:gd name="connsiteY6" fmla="*/ 114858 h 238782"/>
                  <a:gd name="connsiteX7" fmla="*/ 75010 w 305178"/>
                  <a:gd name="connsiteY7" fmla="*/ 110072 h 238782"/>
                  <a:gd name="connsiteX8" fmla="*/ 77403 w 305178"/>
                  <a:gd name="connsiteY8" fmla="*/ 83751 h 238782"/>
                  <a:gd name="connsiteX9" fmla="*/ 84582 w 305178"/>
                  <a:gd name="connsiteY9" fmla="*/ 78965 h 238782"/>
                  <a:gd name="connsiteX10" fmla="*/ 127653 w 305178"/>
                  <a:gd name="connsiteY10" fmla="*/ 76572 h 238782"/>
                  <a:gd name="connsiteX11" fmla="*/ 133149 w 305178"/>
                  <a:gd name="connsiteY11" fmla="*/ 46062 h 238782"/>
                  <a:gd name="connsiteX12" fmla="*/ 56122 w 305178"/>
                  <a:gd name="connsiteY12" fmla="*/ 55036 h 238782"/>
                  <a:gd name="connsiteX13" fmla="*/ 56122 w 305178"/>
                  <a:gd name="connsiteY13" fmla="*/ 174679 h 238782"/>
                  <a:gd name="connsiteX14" fmla="*/ 208391 w 305178"/>
                  <a:gd name="connsiteY14" fmla="*/ 174679 h 238782"/>
                  <a:gd name="connsiteX15" fmla="*/ 208391 w 305178"/>
                  <a:gd name="connsiteY15" fmla="*/ 55036 h 238782"/>
                  <a:gd name="connsiteX16" fmla="*/ 133149 w 305178"/>
                  <a:gd name="connsiteY16" fmla="*/ 46062 h 238782"/>
                  <a:gd name="connsiteX17" fmla="*/ 132257 w 305178"/>
                  <a:gd name="connsiteY17" fmla="*/ 38286 h 238782"/>
                  <a:gd name="connsiteX18" fmla="*/ 210770 w 305178"/>
                  <a:gd name="connsiteY18" fmla="*/ 45464 h 238782"/>
                  <a:gd name="connsiteX19" fmla="*/ 217908 w 305178"/>
                  <a:gd name="connsiteY19" fmla="*/ 52643 h 238782"/>
                  <a:gd name="connsiteX20" fmla="*/ 217908 w 305178"/>
                  <a:gd name="connsiteY20" fmla="*/ 177072 h 238782"/>
                  <a:gd name="connsiteX21" fmla="*/ 210770 w 305178"/>
                  <a:gd name="connsiteY21" fmla="*/ 184251 h 238782"/>
                  <a:gd name="connsiteX22" fmla="*/ 132257 w 305178"/>
                  <a:gd name="connsiteY22" fmla="*/ 191429 h 238782"/>
                  <a:gd name="connsiteX23" fmla="*/ 53742 w 305178"/>
                  <a:gd name="connsiteY23" fmla="*/ 184251 h 238782"/>
                  <a:gd name="connsiteX24" fmla="*/ 46605 w 305178"/>
                  <a:gd name="connsiteY24" fmla="*/ 177072 h 238782"/>
                  <a:gd name="connsiteX25" fmla="*/ 46605 w 305178"/>
                  <a:gd name="connsiteY25" fmla="*/ 52643 h 238782"/>
                  <a:gd name="connsiteX26" fmla="*/ 53742 w 305178"/>
                  <a:gd name="connsiteY26" fmla="*/ 45464 h 238782"/>
                  <a:gd name="connsiteX27" fmla="*/ 132257 w 305178"/>
                  <a:gd name="connsiteY27" fmla="*/ 38286 h 238782"/>
                  <a:gd name="connsiteX28" fmla="*/ 151695 w 305178"/>
                  <a:gd name="connsiteY28" fmla="*/ 19699 h 238782"/>
                  <a:gd name="connsiteX29" fmla="*/ 29802 w 305178"/>
                  <a:gd name="connsiteY29" fmla="*/ 28654 h 238782"/>
                  <a:gd name="connsiteX30" fmla="*/ 29802 w 305178"/>
                  <a:gd name="connsiteY30" fmla="*/ 202965 h 238782"/>
                  <a:gd name="connsiteX31" fmla="*/ 275376 w 305178"/>
                  <a:gd name="connsiteY31" fmla="*/ 202965 h 238782"/>
                  <a:gd name="connsiteX32" fmla="*/ 275376 w 305178"/>
                  <a:gd name="connsiteY32" fmla="*/ 28654 h 238782"/>
                  <a:gd name="connsiteX33" fmla="*/ 151695 w 305178"/>
                  <a:gd name="connsiteY33" fmla="*/ 19699 h 238782"/>
                  <a:gd name="connsiteX34" fmla="*/ 151397 w 305178"/>
                  <a:gd name="connsiteY34" fmla="*/ 0 h 238782"/>
                  <a:gd name="connsiteX35" fmla="*/ 277760 w 305178"/>
                  <a:gd name="connsiteY35" fmla="*/ 9551 h 238782"/>
                  <a:gd name="connsiteX36" fmla="*/ 294450 w 305178"/>
                  <a:gd name="connsiteY36" fmla="*/ 23878 h 238782"/>
                  <a:gd name="connsiteX37" fmla="*/ 294450 w 305178"/>
                  <a:gd name="connsiteY37" fmla="*/ 207741 h 238782"/>
                  <a:gd name="connsiteX38" fmla="*/ 277760 w 305178"/>
                  <a:gd name="connsiteY38" fmla="*/ 222068 h 238782"/>
                  <a:gd name="connsiteX39" fmla="*/ 215771 w 305178"/>
                  <a:gd name="connsiteY39" fmla="*/ 229231 h 238782"/>
                  <a:gd name="connsiteX40" fmla="*/ 218155 w 305178"/>
                  <a:gd name="connsiteY40" fmla="*/ 229231 h 238782"/>
                  <a:gd name="connsiteX41" fmla="*/ 151397 w 305178"/>
                  <a:gd name="connsiteY41" fmla="*/ 238782 h 238782"/>
                  <a:gd name="connsiteX42" fmla="*/ 84639 w 305178"/>
                  <a:gd name="connsiteY42" fmla="*/ 229231 h 238782"/>
                  <a:gd name="connsiteX43" fmla="*/ 87023 w 305178"/>
                  <a:gd name="connsiteY43" fmla="*/ 229231 h 238782"/>
                  <a:gd name="connsiteX44" fmla="*/ 27418 w 305178"/>
                  <a:gd name="connsiteY44" fmla="*/ 222068 h 238782"/>
                  <a:gd name="connsiteX45" fmla="*/ 10728 w 305178"/>
                  <a:gd name="connsiteY45" fmla="*/ 207741 h 238782"/>
                  <a:gd name="connsiteX46" fmla="*/ 10728 w 305178"/>
                  <a:gd name="connsiteY46" fmla="*/ 23878 h 238782"/>
                  <a:gd name="connsiteX47" fmla="*/ 27418 w 305178"/>
                  <a:gd name="connsiteY47" fmla="*/ 9551 h 238782"/>
                  <a:gd name="connsiteX48" fmla="*/ 151397 w 305178"/>
                  <a:gd name="connsiteY48" fmla="*/ 0 h 23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5178" h="238782">
                    <a:moveTo>
                      <a:pt x="127653" y="76572"/>
                    </a:moveTo>
                    <a:cubicBezTo>
                      <a:pt x="130046" y="76572"/>
                      <a:pt x="132439" y="76572"/>
                      <a:pt x="132439" y="81358"/>
                    </a:cubicBezTo>
                    <a:cubicBezTo>
                      <a:pt x="132439" y="83751"/>
                      <a:pt x="130046" y="86144"/>
                      <a:pt x="127653" y="86144"/>
                    </a:cubicBezTo>
                    <a:cubicBezTo>
                      <a:pt x="127653" y="86144"/>
                      <a:pt x="127653" y="86144"/>
                      <a:pt x="91760" y="88537"/>
                    </a:cubicBezTo>
                    <a:cubicBezTo>
                      <a:pt x="89367" y="88537"/>
                      <a:pt x="86975" y="90929"/>
                      <a:pt x="86975" y="93322"/>
                    </a:cubicBezTo>
                    <a:cubicBezTo>
                      <a:pt x="86975" y="93322"/>
                      <a:pt x="86975" y="93322"/>
                      <a:pt x="84582" y="110072"/>
                    </a:cubicBezTo>
                    <a:cubicBezTo>
                      <a:pt x="84582" y="114858"/>
                      <a:pt x="82189" y="114858"/>
                      <a:pt x="79796" y="114858"/>
                    </a:cubicBezTo>
                    <a:cubicBezTo>
                      <a:pt x="77403" y="114858"/>
                      <a:pt x="75010" y="114858"/>
                      <a:pt x="75010" y="110072"/>
                    </a:cubicBezTo>
                    <a:cubicBezTo>
                      <a:pt x="75010" y="110072"/>
                      <a:pt x="75010" y="110072"/>
                      <a:pt x="77403" y="83751"/>
                    </a:cubicBezTo>
                    <a:cubicBezTo>
                      <a:pt x="79796" y="81358"/>
                      <a:pt x="82189" y="78965"/>
                      <a:pt x="84582" y="78965"/>
                    </a:cubicBezTo>
                    <a:cubicBezTo>
                      <a:pt x="84582" y="78965"/>
                      <a:pt x="84582" y="78965"/>
                      <a:pt x="127653" y="76572"/>
                    </a:cubicBezTo>
                    <a:close/>
                    <a:moveTo>
                      <a:pt x="133149" y="46062"/>
                    </a:moveTo>
                    <a:cubicBezTo>
                      <a:pt x="107870" y="46062"/>
                      <a:pt x="82294" y="49054"/>
                      <a:pt x="56122" y="55036"/>
                    </a:cubicBezTo>
                    <a:cubicBezTo>
                      <a:pt x="44226" y="95715"/>
                      <a:pt x="44226" y="134001"/>
                      <a:pt x="56122" y="174679"/>
                    </a:cubicBezTo>
                    <a:cubicBezTo>
                      <a:pt x="108465" y="184251"/>
                      <a:pt x="158428" y="184251"/>
                      <a:pt x="208391" y="174679"/>
                    </a:cubicBezTo>
                    <a:cubicBezTo>
                      <a:pt x="222666" y="134001"/>
                      <a:pt x="222666" y="95715"/>
                      <a:pt x="208391" y="55036"/>
                    </a:cubicBezTo>
                    <a:cubicBezTo>
                      <a:pt x="183409" y="49054"/>
                      <a:pt x="158428" y="46062"/>
                      <a:pt x="133149" y="46062"/>
                    </a:cubicBezTo>
                    <a:close/>
                    <a:moveTo>
                      <a:pt x="132257" y="38286"/>
                    </a:moveTo>
                    <a:cubicBezTo>
                      <a:pt x="158428" y="38286"/>
                      <a:pt x="184599" y="40679"/>
                      <a:pt x="210770" y="45464"/>
                    </a:cubicBezTo>
                    <a:cubicBezTo>
                      <a:pt x="213150" y="45464"/>
                      <a:pt x="215529" y="47857"/>
                      <a:pt x="217908" y="52643"/>
                    </a:cubicBezTo>
                    <a:cubicBezTo>
                      <a:pt x="232183" y="93322"/>
                      <a:pt x="232183" y="136393"/>
                      <a:pt x="217908" y="177072"/>
                    </a:cubicBezTo>
                    <a:cubicBezTo>
                      <a:pt x="215529" y="181858"/>
                      <a:pt x="213150" y="184251"/>
                      <a:pt x="210770" y="184251"/>
                    </a:cubicBezTo>
                    <a:cubicBezTo>
                      <a:pt x="184599" y="189036"/>
                      <a:pt x="158428" y="191429"/>
                      <a:pt x="132257" y="191429"/>
                    </a:cubicBezTo>
                    <a:cubicBezTo>
                      <a:pt x="106085" y="191429"/>
                      <a:pt x="79914" y="189036"/>
                      <a:pt x="53742" y="184251"/>
                    </a:cubicBezTo>
                    <a:cubicBezTo>
                      <a:pt x="51363" y="184251"/>
                      <a:pt x="48984" y="181858"/>
                      <a:pt x="46605" y="177072"/>
                    </a:cubicBezTo>
                    <a:cubicBezTo>
                      <a:pt x="34709" y="136393"/>
                      <a:pt x="34709" y="93322"/>
                      <a:pt x="46605" y="52643"/>
                    </a:cubicBezTo>
                    <a:cubicBezTo>
                      <a:pt x="48984" y="47857"/>
                      <a:pt x="51363" y="45464"/>
                      <a:pt x="53742" y="45464"/>
                    </a:cubicBezTo>
                    <a:cubicBezTo>
                      <a:pt x="79914" y="40679"/>
                      <a:pt x="106085" y="38286"/>
                      <a:pt x="132257" y="38286"/>
                    </a:cubicBezTo>
                    <a:close/>
                    <a:moveTo>
                      <a:pt x="151695" y="19699"/>
                    </a:moveTo>
                    <a:cubicBezTo>
                      <a:pt x="110866" y="19699"/>
                      <a:pt x="70334" y="22684"/>
                      <a:pt x="29802" y="28654"/>
                    </a:cubicBezTo>
                    <a:cubicBezTo>
                      <a:pt x="15496" y="85962"/>
                      <a:pt x="15496" y="145657"/>
                      <a:pt x="29802" y="202965"/>
                    </a:cubicBezTo>
                    <a:cubicBezTo>
                      <a:pt x="110866" y="212516"/>
                      <a:pt x="191929" y="212516"/>
                      <a:pt x="275376" y="202965"/>
                    </a:cubicBezTo>
                    <a:cubicBezTo>
                      <a:pt x="289682" y="145657"/>
                      <a:pt x="289682" y="85962"/>
                      <a:pt x="275376" y="28654"/>
                    </a:cubicBezTo>
                    <a:cubicBezTo>
                      <a:pt x="233653" y="22684"/>
                      <a:pt x="192525" y="19699"/>
                      <a:pt x="151695" y="19699"/>
                    </a:cubicBezTo>
                    <a:close/>
                    <a:moveTo>
                      <a:pt x="151397" y="0"/>
                    </a:moveTo>
                    <a:cubicBezTo>
                      <a:pt x="194313" y="0"/>
                      <a:pt x="234845" y="2388"/>
                      <a:pt x="277760" y="9551"/>
                    </a:cubicBezTo>
                    <a:cubicBezTo>
                      <a:pt x="284913" y="9551"/>
                      <a:pt x="292066" y="14327"/>
                      <a:pt x="294450" y="23878"/>
                    </a:cubicBezTo>
                    <a:cubicBezTo>
                      <a:pt x="308755" y="83574"/>
                      <a:pt x="308755" y="145657"/>
                      <a:pt x="294450" y="207741"/>
                    </a:cubicBezTo>
                    <a:cubicBezTo>
                      <a:pt x="292066" y="214904"/>
                      <a:pt x="284913" y="222068"/>
                      <a:pt x="277760" y="222068"/>
                    </a:cubicBezTo>
                    <a:cubicBezTo>
                      <a:pt x="256303" y="224455"/>
                      <a:pt x="237229" y="226843"/>
                      <a:pt x="215771" y="229231"/>
                    </a:cubicBezTo>
                    <a:cubicBezTo>
                      <a:pt x="218155" y="229231"/>
                      <a:pt x="218155" y="229231"/>
                      <a:pt x="218155" y="229231"/>
                    </a:cubicBezTo>
                    <a:cubicBezTo>
                      <a:pt x="218155" y="236394"/>
                      <a:pt x="189545" y="238782"/>
                      <a:pt x="151397" y="238782"/>
                    </a:cubicBezTo>
                    <a:cubicBezTo>
                      <a:pt x="115634" y="238782"/>
                      <a:pt x="84639" y="236394"/>
                      <a:pt x="84639" y="229231"/>
                    </a:cubicBezTo>
                    <a:cubicBezTo>
                      <a:pt x="84639" y="229231"/>
                      <a:pt x="84639" y="229231"/>
                      <a:pt x="87023" y="229231"/>
                    </a:cubicBezTo>
                    <a:cubicBezTo>
                      <a:pt x="65565" y="226843"/>
                      <a:pt x="46491" y="224455"/>
                      <a:pt x="27418" y="222068"/>
                    </a:cubicBezTo>
                    <a:cubicBezTo>
                      <a:pt x="17881" y="222068"/>
                      <a:pt x="13112" y="214904"/>
                      <a:pt x="10728" y="207741"/>
                    </a:cubicBezTo>
                    <a:cubicBezTo>
                      <a:pt x="-3577" y="145657"/>
                      <a:pt x="-3577" y="83574"/>
                      <a:pt x="10728" y="23878"/>
                    </a:cubicBezTo>
                    <a:cubicBezTo>
                      <a:pt x="13112" y="14327"/>
                      <a:pt x="17881" y="9551"/>
                      <a:pt x="27418" y="9551"/>
                    </a:cubicBezTo>
                    <a:cubicBezTo>
                      <a:pt x="67949" y="2388"/>
                      <a:pt x="110866" y="0"/>
                      <a:pt x="15139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anchor="ctr">
                <a:noAutofit/>
              </a:bodyPr>
              <a:lstStyle/>
              <a:p>
                <a:pPr algn="ctr"/>
              </a:p>
            </p:txBody>
          </p:sp>
        </p:grpSp>
        <p:sp>
          <p:nvSpPr>
            <p:cNvPr id="57" name="íSlîďè"/>
            <p:cNvSpPr/>
            <p:nvPr/>
          </p:nvSpPr>
          <p:spPr bwMode="auto">
            <a:xfrm>
              <a:off x="6840060" y="4998748"/>
              <a:ext cx="3845940" cy="57203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lnSpc>
                  <a:spcPct val="150000"/>
                </a:lnSpc>
                <a:buClrTx/>
                <a:buSzTx/>
                <a:buFontTx/>
              </a:pPr>
              <a:r>
                <a:rPr lang="en-US" altLang="zh-CN" spc="100" dirty="0">
                  <a:uFillTx/>
                  <a:latin typeface="思源黑体 Normal" panose="020B0400000000000000" charset="-122"/>
                  <a:ea typeface="思源黑体 Normal" panose="020B0400000000000000" charset="-122"/>
                  <a:sym typeface="+mn-ea"/>
                </a:rPr>
                <a:t>职业的快速发展和职业制度改革不断</a:t>
              </a:r>
              <a:r>
                <a:rPr lang="en-US" altLang="zh-CN" b="1" spc="100" dirty="0">
                  <a:solidFill>
                    <a:srgbClr val="3D6D84"/>
                  </a:solidFill>
                  <a:uFillTx/>
                  <a:latin typeface="思源黑体 Normal" panose="020B0400000000000000" charset="-122"/>
                  <a:ea typeface="思源黑体 Normal" panose="020B0400000000000000" charset="-122"/>
                  <a:sym typeface="+mn-ea"/>
                </a:rPr>
                <a:t>促进人才流动</a:t>
              </a:r>
              <a:endParaRPr lang="en-US" altLang="zh-CN" b="1" spc="100" dirty="0">
                <a:solidFill>
                  <a:srgbClr val="3D6D84"/>
                </a:solidFill>
                <a:uFillTx/>
                <a:latin typeface="思源黑体 Normal" panose="020B0400000000000000" charset="-122"/>
                <a:ea typeface="思源黑体 Normal" panose="020B0400000000000000" charset="-122"/>
                <a:sym typeface="+mn-ea"/>
              </a:endParaRPr>
            </a:p>
          </p:txBody>
        </p:sp>
        <p:cxnSp>
          <p:nvCxnSpPr>
            <p:cNvPr id="59" name="iṩḻiḑê"/>
            <p:cNvCxnSpPr/>
            <p:nvPr/>
          </p:nvCxnSpPr>
          <p:spPr>
            <a:xfrm>
              <a:off x="6963030" y="3429000"/>
              <a:ext cx="360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0" name="islîde"/>
            <p:cNvCxnSpPr/>
            <p:nvPr/>
          </p:nvCxnSpPr>
          <p:spPr>
            <a:xfrm>
              <a:off x="6963030" y="4757145"/>
              <a:ext cx="360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02</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297942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认识行业</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行业环境分析</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 name="矩形 6"/>
          <p:cNvSpPr>
            <a:spLocks noChangeAspect="1"/>
          </p:cNvSpPr>
          <p:nvPr/>
        </p:nvSpPr>
        <p:spPr>
          <a:xfrm>
            <a:off x="5480685" y="1654175"/>
            <a:ext cx="6029960" cy="3970020"/>
          </a:xfrm>
          <a:prstGeom prst="rect">
            <a:avLst/>
          </a:prstGeom>
          <a:blipFill rotWithShape="1">
            <a:blip r:embed="rId2"/>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812165" y="2425065"/>
            <a:ext cx="4409440" cy="1876425"/>
          </a:xfrm>
          <a:prstGeom prst="rect">
            <a:avLst/>
          </a:prstGeom>
          <a:noFill/>
        </p:spPr>
        <p:txBody>
          <a:bodyPr wrap="square" rtlCol="0">
            <a:spAutoFit/>
          </a:bodyPr>
          <a:p>
            <a:pPr algn="just">
              <a:lnSpc>
                <a:spcPct val="200000"/>
              </a:lnSpc>
            </a:pPr>
            <a:r>
              <a:rPr lang="zh-CN" altLang="en-US" spc="150">
                <a:solidFill>
                  <a:schemeClr val="tx1"/>
                </a:solidFill>
                <a:uFillTx/>
                <a:latin typeface="思源黑体 Normal" panose="020B0400000000000000" charset="-122"/>
                <a:ea typeface="思源黑体 Normal" panose="020B0400000000000000" charset="-122"/>
              </a:rPr>
              <a:t>正确职业选择的</a:t>
            </a:r>
            <a:r>
              <a:rPr lang="zh-CN" altLang="en-US" sz="2000" spc="150">
                <a:solidFill>
                  <a:srgbClr val="C00000"/>
                </a:solidFill>
                <a:uFillTx/>
                <a:latin typeface="思源黑体 Normal" panose="020B0400000000000000" charset="-122"/>
                <a:ea typeface="思源黑体 Normal" panose="020B0400000000000000" charset="-122"/>
              </a:rPr>
              <a:t>基础</a:t>
            </a:r>
            <a:r>
              <a:rPr lang="zh-CN" altLang="en-US" spc="150">
                <a:solidFill>
                  <a:schemeClr val="tx1"/>
                </a:solidFill>
                <a:uFillTx/>
                <a:latin typeface="思源黑体 Normal" panose="020B0400000000000000" charset="-122"/>
                <a:ea typeface="思源黑体 Normal" panose="020B0400000000000000" charset="-122"/>
              </a:rPr>
              <a:t>是</a:t>
            </a:r>
            <a:r>
              <a:rPr lang="zh-CN" altLang="en-US" sz="2000" spc="150">
                <a:solidFill>
                  <a:srgbClr val="C00000"/>
                </a:solidFill>
                <a:uFillTx/>
                <a:latin typeface="思源黑体 Normal" panose="020B0400000000000000" charset="-122"/>
                <a:ea typeface="思源黑体 Normal" panose="020B0400000000000000" charset="-122"/>
              </a:rPr>
              <a:t>科学客观的分析行业环境</a:t>
            </a:r>
            <a:r>
              <a:rPr lang="zh-CN" altLang="en-US" spc="150">
                <a:solidFill>
                  <a:schemeClr val="tx1"/>
                </a:solidFill>
                <a:uFillTx/>
                <a:latin typeface="思源黑体 Normal" panose="020B0400000000000000" charset="-122"/>
                <a:ea typeface="思源黑体 Normal" panose="020B0400000000000000" charset="-122"/>
              </a:rPr>
              <a:t>，在科学做出行业选择之后，再进行岗位选择。</a:t>
            </a:r>
            <a:endParaRPr lang="zh-CN" altLang="en-US" spc="150">
              <a:solidFill>
                <a:schemeClr val="tx1"/>
              </a:solidFill>
              <a:uFillTx/>
              <a:latin typeface="思源黑体 Normal" panose="020B0400000000000000" charset="-122"/>
              <a:ea typeface="思源黑体 Normal" panose="020B0400000000000000" charset="-122"/>
            </a:endParaRPr>
          </a:p>
        </p:txBody>
      </p:sp>
    </p:spTree>
    <p:custDataLst>
      <p:tags r:id="rId3"/>
    </p:custData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行业环境分析的主要内容</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6" name="Group 1"/>
          <p:cNvGrpSpPr/>
          <p:nvPr/>
        </p:nvGrpSpPr>
        <p:grpSpPr>
          <a:xfrm>
            <a:off x="4452010" y="1983245"/>
            <a:ext cx="646379" cy="646379"/>
            <a:chOff x="1814967" y="1568905"/>
            <a:chExt cx="840466" cy="840466"/>
          </a:xfrm>
        </p:grpSpPr>
        <p:sp>
          <p:nvSpPr>
            <p:cNvPr id="17" name="椭圆 16"/>
            <p:cNvSpPr/>
            <p:nvPr/>
          </p:nvSpPr>
          <p:spPr>
            <a:xfrm>
              <a:off x="1814967" y="1568905"/>
              <a:ext cx="840466" cy="8404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8" name="Oval 3"/>
            <p:cNvSpPr/>
            <p:nvPr/>
          </p:nvSpPr>
          <p:spPr>
            <a:xfrm>
              <a:off x="2074698" y="1785936"/>
              <a:ext cx="321002" cy="406404"/>
            </a:xfrm>
            <a:custGeom>
              <a:avLst/>
              <a:gdLst>
                <a:gd name="T0" fmla="*/ 2911 w 3099"/>
                <a:gd name="T1" fmla="*/ 1857 h 3929"/>
                <a:gd name="T2" fmla="*/ 2751 w 3099"/>
                <a:gd name="T3" fmla="*/ 1866 h 3929"/>
                <a:gd name="T4" fmla="*/ 2021 w 3099"/>
                <a:gd name="T5" fmla="*/ 1654 h 3929"/>
                <a:gd name="T6" fmla="*/ 1854 w 3099"/>
                <a:gd name="T7" fmla="*/ 2321 h 3929"/>
                <a:gd name="T8" fmla="*/ 1834 w 3099"/>
                <a:gd name="T9" fmla="*/ 2377 h 3929"/>
                <a:gd name="T10" fmla="*/ 2646 w 3099"/>
                <a:gd name="T11" fmla="*/ 3691 h 3929"/>
                <a:gd name="T12" fmla="*/ 2487 w 3099"/>
                <a:gd name="T13" fmla="*/ 3925 h 3929"/>
                <a:gd name="T14" fmla="*/ 2450 w 3099"/>
                <a:gd name="T15" fmla="*/ 3929 h 3929"/>
                <a:gd name="T16" fmla="*/ 2253 w 3099"/>
                <a:gd name="T17" fmla="*/ 3766 h 3929"/>
                <a:gd name="T18" fmla="*/ 1579 w 3099"/>
                <a:gd name="T19" fmla="*/ 2685 h 3929"/>
                <a:gd name="T20" fmla="*/ 1578 w 3099"/>
                <a:gd name="T21" fmla="*/ 2687 h 3929"/>
                <a:gd name="T22" fmla="*/ 214 w 3099"/>
                <a:gd name="T23" fmla="*/ 3363 h 3929"/>
                <a:gd name="T24" fmla="*/ 199 w 3099"/>
                <a:gd name="T25" fmla="*/ 3363 h 3929"/>
                <a:gd name="T26" fmla="*/ 1 w 3099"/>
                <a:gd name="T27" fmla="*/ 3158 h 3929"/>
                <a:gd name="T28" fmla="*/ 201 w 3099"/>
                <a:gd name="T29" fmla="*/ 2956 h 3929"/>
                <a:gd name="T30" fmla="*/ 203 w 3099"/>
                <a:gd name="T31" fmla="*/ 2956 h 3929"/>
                <a:gd name="T32" fmla="*/ 214 w 3099"/>
                <a:gd name="T33" fmla="*/ 2959 h 3929"/>
                <a:gd name="T34" fmla="*/ 1259 w 3099"/>
                <a:gd name="T35" fmla="*/ 2443 h 3929"/>
                <a:gd name="T36" fmla="*/ 1300 w 3099"/>
                <a:gd name="T37" fmla="*/ 2391 h 3929"/>
                <a:gd name="T38" fmla="*/ 1272 w 3099"/>
                <a:gd name="T39" fmla="*/ 2175 h 3929"/>
                <a:gd name="T40" fmla="*/ 1444 w 3099"/>
                <a:gd name="T41" fmla="*/ 1490 h 3929"/>
                <a:gd name="T42" fmla="*/ 798 w 3099"/>
                <a:gd name="T43" fmla="*/ 1955 h 3929"/>
                <a:gd name="T44" fmla="*/ 643 w 3099"/>
                <a:gd name="T45" fmla="*/ 2029 h 3929"/>
                <a:gd name="T46" fmla="*/ 517 w 3099"/>
                <a:gd name="T47" fmla="*/ 1985 h 3929"/>
                <a:gd name="T48" fmla="*/ 488 w 3099"/>
                <a:gd name="T49" fmla="*/ 1703 h 3929"/>
                <a:gd name="T50" fmla="*/ 1528 w 3099"/>
                <a:gd name="T51" fmla="*/ 1046 h 3929"/>
                <a:gd name="T52" fmla="*/ 1740 w 3099"/>
                <a:gd name="T53" fmla="*/ 994 h 3929"/>
                <a:gd name="T54" fmla="*/ 1742 w 3099"/>
                <a:gd name="T55" fmla="*/ 994 h 3929"/>
                <a:gd name="T56" fmla="*/ 1754 w 3099"/>
                <a:gd name="T57" fmla="*/ 991 h 3929"/>
                <a:gd name="T58" fmla="*/ 1763 w 3099"/>
                <a:gd name="T59" fmla="*/ 990 h 3929"/>
                <a:gd name="T60" fmla="*/ 1772 w 3099"/>
                <a:gd name="T61" fmla="*/ 989 h 3929"/>
                <a:gd name="T62" fmla="*/ 1783 w 3099"/>
                <a:gd name="T63" fmla="*/ 988 h 3929"/>
                <a:gd name="T64" fmla="*/ 1790 w 3099"/>
                <a:gd name="T65" fmla="*/ 989 h 3929"/>
                <a:gd name="T66" fmla="*/ 1802 w 3099"/>
                <a:gd name="T67" fmla="*/ 989 h 3929"/>
                <a:gd name="T68" fmla="*/ 1808 w 3099"/>
                <a:gd name="T69" fmla="*/ 990 h 3929"/>
                <a:gd name="T70" fmla="*/ 1821 w 3099"/>
                <a:gd name="T71" fmla="*/ 991 h 3929"/>
                <a:gd name="T72" fmla="*/ 1828 w 3099"/>
                <a:gd name="T73" fmla="*/ 993 h 3929"/>
                <a:gd name="T74" fmla="*/ 1840 w 3099"/>
                <a:gd name="T75" fmla="*/ 995 h 3929"/>
                <a:gd name="T76" fmla="*/ 1848 w 3099"/>
                <a:gd name="T77" fmla="*/ 998 h 3929"/>
                <a:gd name="T78" fmla="*/ 1858 w 3099"/>
                <a:gd name="T79" fmla="*/ 1001 h 3929"/>
                <a:gd name="T80" fmla="*/ 1868 w 3099"/>
                <a:gd name="T81" fmla="*/ 1006 h 3929"/>
                <a:gd name="T82" fmla="*/ 1875 w 3099"/>
                <a:gd name="T83" fmla="*/ 1009 h 3929"/>
                <a:gd name="T84" fmla="*/ 1885 w 3099"/>
                <a:gd name="T85" fmla="*/ 1014 h 3929"/>
                <a:gd name="T86" fmla="*/ 1893 w 3099"/>
                <a:gd name="T87" fmla="*/ 1018 h 3929"/>
                <a:gd name="T88" fmla="*/ 1901 w 3099"/>
                <a:gd name="T89" fmla="*/ 1024 h 3929"/>
                <a:gd name="T90" fmla="*/ 1909 w 3099"/>
                <a:gd name="T91" fmla="*/ 1030 h 3929"/>
                <a:gd name="T92" fmla="*/ 1915 w 3099"/>
                <a:gd name="T93" fmla="*/ 1035 h 3929"/>
                <a:gd name="T94" fmla="*/ 1925 w 3099"/>
                <a:gd name="T95" fmla="*/ 1043 h 3929"/>
                <a:gd name="T96" fmla="*/ 1926 w 3099"/>
                <a:gd name="T97" fmla="*/ 1045 h 3929"/>
                <a:gd name="T98" fmla="*/ 2080 w 3099"/>
                <a:gd name="T99" fmla="*/ 1193 h 3929"/>
                <a:gd name="T100" fmla="*/ 2865 w 3099"/>
                <a:gd name="T101" fmla="*/ 1460 h 3929"/>
                <a:gd name="T102" fmla="*/ 3086 w 3099"/>
                <a:gd name="T103" fmla="*/ 1635 h 3929"/>
                <a:gd name="T104" fmla="*/ 2911 w 3099"/>
                <a:gd name="T105" fmla="*/ 1857 h 3929"/>
                <a:gd name="T106" fmla="*/ 1903 w 3099"/>
                <a:gd name="T107" fmla="*/ 873 h 3929"/>
                <a:gd name="T108" fmla="*/ 2340 w 3099"/>
                <a:gd name="T109" fmla="*/ 436 h 3929"/>
                <a:gd name="T110" fmla="*/ 1903 w 3099"/>
                <a:gd name="T111" fmla="*/ 0 h 3929"/>
                <a:gd name="T112" fmla="*/ 1467 w 3099"/>
                <a:gd name="T113" fmla="*/ 436 h 3929"/>
                <a:gd name="T114" fmla="*/ 1903 w 3099"/>
                <a:gd name="T115" fmla="*/ 873 h 3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99" h="3929">
                  <a:moveTo>
                    <a:pt x="2911" y="1857"/>
                  </a:moveTo>
                  <a:cubicBezTo>
                    <a:pt x="2857" y="1863"/>
                    <a:pt x="2804" y="1866"/>
                    <a:pt x="2751" y="1866"/>
                  </a:cubicBezTo>
                  <a:cubicBezTo>
                    <a:pt x="2491" y="1866"/>
                    <a:pt x="2239" y="1792"/>
                    <a:pt x="2021" y="1654"/>
                  </a:cubicBezTo>
                  <a:lnTo>
                    <a:pt x="1854" y="2321"/>
                  </a:lnTo>
                  <a:cubicBezTo>
                    <a:pt x="1849" y="2341"/>
                    <a:pt x="1842" y="2359"/>
                    <a:pt x="1834" y="2377"/>
                  </a:cubicBezTo>
                  <a:cubicBezTo>
                    <a:pt x="2259" y="2700"/>
                    <a:pt x="2547" y="3166"/>
                    <a:pt x="2646" y="3691"/>
                  </a:cubicBezTo>
                  <a:cubicBezTo>
                    <a:pt x="2667" y="3800"/>
                    <a:pt x="2596" y="3905"/>
                    <a:pt x="2487" y="3925"/>
                  </a:cubicBezTo>
                  <a:cubicBezTo>
                    <a:pt x="2475" y="3928"/>
                    <a:pt x="2462" y="3929"/>
                    <a:pt x="2450" y="3929"/>
                  </a:cubicBezTo>
                  <a:cubicBezTo>
                    <a:pt x="2356" y="3929"/>
                    <a:pt x="2272" y="3862"/>
                    <a:pt x="2253" y="3766"/>
                  </a:cubicBezTo>
                  <a:cubicBezTo>
                    <a:pt x="2171" y="3333"/>
                    <a:pt x="1932" y="2949"/>
                    <a:pt x="1579" y="2685"/>
                  </a:cubicBezTo>
                  <a:lnTo>
                    <a:pt x="1578" y="2687"/>
                  </a:lnTo>
                  <a:cubicBezTo>
                    <a:pt x="1255" y="3111"/>
                    <a:pt x="746" y="3363"/>
                    <a:pt x="214" y="3363"/>
                  </a:cubicBezTo>
                  <a:cubicBezTo>
                    <a:pt x="209" y="3363"/>
                    <a:pt x="204" y="3363"/>
                    <a:pt x="199" y="3363"/>
                  </a:cubicBezTo>
                  <a:cubicBezTo>
                    <a:pt x="89" y="3362"/>
                    <a:pt x="0" y="3268"/>
                    <a:pt x="1" y="3158"/>
                  </a:cubicBezTo>
                  <a:cubicBezTo>
                    <a:pt x="2" y="3048"/>
                    <a:pt x="91" y="2956"/>
                    <a:pt x="201" y="2956"/>
                  </a:cubicBezTo>
                  <a:lnTo>
                    <a:pt x="203" y="2956"/>
                  </a:lnTo>
                  <a:cubicBezTo>
                    <a:pt x="206" y="2956"/>
                    <a:pt x="210" y="2959"/>
                    <a:pt x="214" y="2959"/>
                  </a:cubicBezTo>
                  <a:cubicBezTo>
                    <a:pt x="622" y="2959"/>
                    <a:pt x="1012" y="2768"/>
                    <a:pt x="1259" y="2443"/>
                  </a:cubicBezTo>
                  <a:lnTo>
                    <a:pt x="1300" y="2391"/>
                  </a:lnTo>
                  <a:cubicBezTo>
                    <a:pt x="1265" y="2327"/>
                    <a:pt x="1253" y="2251"/>
                    <a:pt x="1272" y="2175"/>
                  </a:cubicBezTo>
                  <a:lnTo>
                    <a:pt x="1444" y="1490"/>
                  </a:lnTo>
                  <a:cubicBezTo>
                    <a:pt x="1193" y="1585"/>
                    <a:pt x="968" y="1746"/>
                    <a:pt x="798" y="1955"/>
                  </a:cubicBezTo>
                  <a:cubicBezTo>
                    <a:pt x="759" y="2004"/>
                    <a:pt x="701" y="2029"/>
                    <a:pt x="643" y="2029"/>
                  </a:cubicBezTo>
                  <a:cubicBezTo>
                    <a:pt x="599" y="2029"/>
                    <a:pt x="554" y="2015"/>
                    <a:pt x="517" y="1985"/>
                  </a:cubicBezTo>
                  <a:cubicBezTo>
                    <a:pt x="431" y="1915"/>
                    <a:pt x="418" y="1789"/>
                    <a:pt x="488" y="1703"/>
                  </a:cubicBezTo>
                  <a:cubicBezTo>
                    <a:pt x="752" y="1378"/>
                    <a:pt x="1121" y="1145"/>
                    <a:pt x="1528" y="1046"/>
                  </a:cubicBezTo>
                  <a:lnTo>
                    <a:pt x="1740" y="994"/>
                  </a:lnTo>
                  <a:cubicBezTo>
                    <a:pt x="1741" y="994"/>
                    <a:pt x="1742" y="994"/>
                    <a:pt x="1742" y="994"/>
                  </a:cubicBezTo>
                  <a:cubicBezTo>
                    <a:pt x="1746" y="993"/>
                    <a:pt x="1750" y="992"/>
                    <a:pt x="1754" y="991"/>
                  </a:cubicBezTo>
                  <a:cubicBezTo>
                    <a:pt x="1757" y="991"/>
                    <a:pt x="1760" y="990"/>
                    <a:pt x="1763" y="990"/>
                  </a:cubicBezTo>
                  <a:cubicBezTo>
                    <a:pt x="1766" y="990"/>
                    <a:pt x="1769" y="989"/>
                    <a:pt x="1772" y="989"/>
                  </a:cubicBezTo>
                  <a:cubicBezTo>
                    <a:pt x="1775" y="989"/>
                    <a:pt x="1779" y="989"/>
                    <a:pt x="1783" y="988"/>
                  </a:cubicBezTo>
                  <a:cubicBezTo>
                    <a:pt x="1785" y="988"/>
                    <a:pt x="1787" y="989"/>
                    <a:pt x="1790" y="989"/>
                  </a:cubicBezTo>
                  <a:cubicBezTo>
                    <a:pt x="1794" y="989"/>
                    <a:pt x="1798" y="989"/>
                    <a:pt x="1802" y="989"/>
                  </a:cubicBezTo>
                  <a:cubicBezTo>
                    <a:pt x="1804" y="989"/>
                    <a:pt x="1806" y="989"/>
                    <a:pt x="1808" y="990"/>
                  </a:cubicBezTo>
                  <a:cubicBezTo>
                    <a:pt x="1813" y="990"/>
                    <a:pt x="1817" y="991"/>
                    <a:pt x="1821" y="991"/>
                  </a:cubicBezTo>
                  <a:cubicBezTo>
                    <a:pt x="1824" y="992"/>
                    <a:pt x="1826" y="992"/>
                    <a:pt x="1828" y="993"/>
                  </a:cubicBezTo>
                  <a:cubicBezTo>
                    <a:pt x="1832" y="994"/>
                    <a:pt x="1836" y="994"/>
                    <a:pt x="1840" y="995"/>
                  </a:cubicBezTo>
                  <a:cubicBezTo>
                    <a:pt x="1843" y="996"/>
                    <a:pt x="1846" y="997"/>
                    <a:pt x="1848" y="998"/>
                  </a:cubicBezTo>
                  <a:cubicBezTo>
                    <a:pt x="1852" y="999"/>
                    <a:pt x="1855" y="1000"/>
                    <a:pt x="1858" y="1001"/>
                  </a:cubicBezTo>
                  <a:cubicBezTo>
                    <a:pt x="1861" y="1003"/>
                    <a:pt x="1864" y="1004"/>
                    <a:pt x="1868" y="1006"/>
                  </a:cubicBezTo>
                  <a:cubicBezTo>
                    <a:pt x="1870" y="1007"/>
                    <a:pt x="1873" y="1008"/>
                    <a:pt x="1875" y="1009"/>
                  </a:cubicBezTo>
                  <a:cubicBezTo>
                    <a:pt x="1879" y="1011"/>
                    <a:pt x="1882" y="1012"/>
                    <a:pt x="1885" y="1014"/>
                  </a:cubicBezTo>
                  <a:cubicBezTo>
                    <a:pt x="1888" y="1016"/>
                    <a:pt x="1890" y="1017"/>
                    <a:pt x="1893" y="1018"/>
                  </a:cubicBezTo>
                  <a:cubicBezTo>
                    <a:pt x="1895" y="1020"/>
                    <a:pt x="1898" y="1022"/>
                    <a:pt x="1901" y="1024"/>
                  </a:cubicBezTo>
                  <a:cubicBezTo>
                    <a:pt x="1903" y="1026"/>
                    <a:pt x="1906" y="1028"/>
                    <a:pt x="1909" y="1030"/>
                  </a:cubicBezTo>
                  <a:cubicBezTo>
                    <a:pt x="1911" y="1032"/>
                    <a:pt x="1913" y="1033"/>
                    <a:pt x="1915" y="1035"/>
                  </a:cubicBezTo>
                  <a:cubicBezTo>
                    <a:pt x="1918" y="1038"/>
                    <a:pt x="1922" y="1040"/>
                    <a:pt x="1925" y="1043"/>
                  </a:cubicBezTo>
                  <a:cubicBezTo>
                    <a:pt x="1925" y="1044"/>
                    <a:pt x="1926" y="1044"/>
                    <a:pt x="1926" y="1045"/>
                  </a:cubicBezTo>
                  <a:lnTo>
                    <a:pt x="2080" y="1193"/>
                  </a:lnTo>
                  <a:cubicBezTo>
                    <a:pt x="2289" y="1396"/>
                    <a:pt x="2575" y="1493"/>
                    <a:pt x="2865" y="1460"/>
                  </a:cubicBezTo>
                  <a:cubicBezTo>
                    <a:pt x="2974" y="1447"/>
                    <a:pt x="3074" y="1525"/>
                    <a:pt x="3086" y="1635"/>
                  </a:cubicBezTo>
                  <a:cubicBezTo>
                    <a:pt x="3099" y="1745"/>
                    <a:pt x="3020" y="1844"/>
                    <a:pt x="2911" y="1857"/>
                  </a:cubicBezTo>
                  <a:close/>
                  <a:moveTo>
                    <a:pt x="1903" y="873"/>
                  </a:moveTo>
                  <a:cubicBezTo>
                    <a:pt x="2144" y="873"/>
                    <a:pt x="2340" y="677"/>
                    <a:pt x="2340" y="436"/>
                  </a:cubicBezTo>
                  <a:cubicBezTo>
                    <a:pt x="2340" y="195"/>
                    <a:pt x="2144" y="0"/>
                    <a:pt x="1903" y="0"/>
                  </a:cubicBezTo>
                  <a:cubicBezTo>
                    <a:pt x="1662" y="0"/>
                    <a:pt x="1467" y="195"/>
                    <a:pt x="1467" y="436"/>
                  </a:cubicBezTo>
                  <a:cubicBezTo>
                    <a:pt x="1467" y="678"/>
                    <a:pt x="1662" y="873"/>
                    <a:pt x="1903" y="87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9" name="Group 4"/>
          <p:cNvGrpSpPr/>
          <p:nvPr/>
        </p:nvGrpSpPr>
        <p:grpSpPr>
          <a:xfrm>
            <a:off x="4458230" y="3417144"/>
            <a:ext cx="646379" cy="646379"/>
            <a:chOff x="1814967" y="1568905"/>
            <a:chExt cx="840466" cy="840466"/>
          </a:xfrm>
        </p:grpSpPr>
        <p:sp>
          <p:nvSpPr>
            <p:cNvPr id="20" name="椭圆 19"/>
            <p:cNvSpPr/>
            <p:nvPr/>
          </p:nvSpPr>
          <p:spPr>
            <a:xfrm>
              <a:off x="1814967" y="1568905"/>
              <a:ext cx="840466" cy="8404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1" name="Oval 6"/>
            <p:cNvSpPr/>
            <p:nvPr/>
          </p:nvSpPr>
          <p:spPr>
            <a:xfrm>
              <a:off x="2040170" y="1785936"/>
              <a:ext cx="390059" cy="406404"/>
            </a:xfrm>
            <a:custGeom>
              <a:avLst/>
              <a:gdLst>
                <a:gd name="connsiteX0" fmla="*/ 25460 w 580356"/>
                <a:gd name="connsiteY0" fmla="*/ 555068 h 604675"/>
                <a:gd name="connsiteX1" fmla="*/ 65910 w 580356"/>
                <a:gd name="connsiteY1" fmla="*/ 571695 h 604675"/>
                <a:gd name="connsiteX2" fmla="*/ 106268 w 580356"/>
                <a:gd name="connsiteY2" fmla="*/ 555068 h 604675"/>
                <a:gd name="connsiteX3" fmla="*/ 107275 w 580356"/>
                <a:gd name="connsiteY3" fmla="*/ 555982 h 604675"/>
                <a:gd name="connsiteX4" fmla="*/ 131618 w 580356"/>
                <a:gd name="connsiteY4" fmla="*/ 596362 h 604675"/>
                <a:gd name="connsiteX5" fmla="*/ 130062 w 580356"/>
                <a:gd name="connsiteY5" fmla="*/ 602117 h 604675"/>
                <a:gd name="connsiteX6" fmla="*/ 124663 w 580356"/>
                <a:gd name="connsiteY6" fmla="*/ 604675 h 604675"/>
                <a:gd name="connsiteX7" fmla="*/ 7065 w 580356"/>
                <a:gd name="connsiteY7" fmla="*/ 604675 h 604675"/>
                <a:gd name="connsiteX8" fmla="*/ 1666 w 580356"/>
                <a:gd name="connsiteY8" fmla="*/ 602117 h 604675"/>
                <a:gd name="connsiteX9" fmla="*/ 110 w 580356"/>
                <a:gd name="connsiteY9" fmla="*/ 596362 h 604675"/>
                <a:gd name="connsiteX10" fmla="*/ 24453 w 580356"/>
                <a:gd name="connsiteY10" fmla="*/ 555982 h 604675"/>
                <a:gd name="connsiteX11" fmla="*/ 25460 w 580356"/>
                <a:gd name="connsiteY11" fmla="*/ 555068 h 604675"/>
                <a:gd name="connsiteX12" fmla="*/ 488403 w 580356"/>
                <a:gd name="connsiteY12" fmla="*/ 488213 h 604675"/>
                <a:gd name="connsiteX13" fmla="*/ 488403 w 580356"/>
                <a:gd name="connsiteY13" fmla="*/ 549381 h 604675"/>
                <a:gd name="connsiteX14" fmla="*/ 544228 w 580356"/>
                <a:gd name="connsiteY14" fmla="*/ 549381 h 604675"/>
                <a:gd name="connsiteX15" fmla="*/ 549994 w 580356"/>
                <a:gd name="connsiteY15" fmla="*/ 543530 h 604675"/>
                <a:gd name="connsiteX16" fmla="*/ 549994 w 580356"/>
                <a:gd name="connsiteY16" fmla="*/ 494065 h 604675"/>
                <a:gd name="connsiteX17" fmla="*/ 544228 w 580356"/>
                <a:gd name="connsiteY17" fmla="*/ 488213 h 604675"/>
                <a:gd name="connsiteX18" fmla="*/ 207720 w 580356"/>
                <a:gd name="connsiteY18" fmla="*/ 458040 h 604675"/>
                <a:gd name="connsiteX19" fmla="*/ 544228 w 580356"/>
                <a:gd name="connsiteY19" fmla="*/ 458040 h 604675"/>
                <a:gd name="connsiteX20" fmla="*/ 580286 w 580356"/>
                <a:gd name="connsiteY20" fmla="*/ 494065 h 604675"/>
                <a:gd name="connsiteX21" fmla="*/ 580286 w 580356"/>
                <a:gd name="connsiteY21" fmla="*/ 543530 h 604675"/>
                <a:gd name="connsiteX22" fmla="*/ 544228 w 580356"/>
                <a:gd name="connsiteY22" fmla="*/ 579554 h 604675"/>
                <a:gd name="connsiteX23" fmla="*/ 207720 w 580356"/>
                <a:gd name="connsiteY23" fmla="*/ 579554 h 604675"/>
                <a:gd name="connsiteX24" fmla="*/ 171571 w 580356"/>
                <a:gd name="connsiteY24" fmla="*/ 543530 h 604675"/>
                <a:gd name="connsiteX25" fmla="*/ 171571 w 580356"/>
                <a:gd name="connsiteY25" fmla="*/ 494065 h 604675"/>
                <a:gd name="connsiteX26" fmla="*/ 207720 w 580356"/>
                <a:gd name="connsiteY26" fmla="*/ 458040 h 604675"/>
                <a:gd name="connsiteX27" fmla="*/ 65900 w 580356"/>
                <a:gd name="connsiteY27" fmla="*/ 432919 h 604675"/>
                <a:gd name="connsiteX28" fmla="*/ 110251 w 580356"/>
                <a:gd name="connsiteY28" fmla="*/ 491206 h 604675"/>
                <a:gd name="connsiteX29" fmla="*/ 65900 w 580356"/>
                <a:gd name="connsiteY29" fmla="*/ 549493 h 604675"/>
                <a:gd name="connsiteX30" fmla="*/ 21549 w 580356"/>
                <a:gd name="connsiteY30" fmla="*/ 491206 h 604675"/>
                <a:gd name="connsiteX31" fmla="*/ 65900 w 580356"/>
                <a:gd name="connsiteY31" fmla="*/ 432919 h 604675"/>
                <a:gd name="connsiteX32" fmla="*/ 25460 w 580356"/>
                <a:gd name="connsiteY32" fmla="*/ 338643 h 604675"/>
                <a:gd name="connsiteX33" fmla="*/ 65910 w 580356"/>
                <a:gd name="connsiteY33" fmla="*/ 355270 h 604675"/>
                <a:gd name="connsiteX34" fmla="*/ 106268 w 580356"/>
                <a:gd name="connsiteY34" fmla="*/ 338643 h 604675"/>
                <a:gd name="connsiteX35" fmla="*/ 107275 w 580356"/>
                <a:gd name="connsiteY35" fmla="*/ 339465 h 604675"/>
                <a:gd name="connsiteX36" fmla="*/ 131618 w 580356"/>
                <a:gd name="connsiteY36" fmla="*/ 379845 h 604675"/>
                <a:gd name="connsiteX37" fmla="*/ 130062 w 580356"/>
                <a:gd name="connsiteY37" fmla="*/ 385692 h 604675"/>
                <a:gd name="connsiteX38" fmla="*/ 124663 w 580356"/>
                <a:gd name="connsiteY38" fmla="*/ 388250 h 604675"/>
                <a:gd name="connsiteX39" fmla="*/ 7065 w 580356"/>
                <a:gd name="connsiteY39" fmla="*/ 388250 h 604675"/>
                <a:gd name="connsiteX40" fmla="*/ 1666 w 580356"/>
                <a:gd name="connsiteY40" fmla="*/ 385692 h 604675"/>
                <a:gd name="connsiteX41" fmla="*/ 110 w 580356"/>
                <a:gd name="connsiteY41" fmla="*/ 379845 h 604675"/>
                <a:gd name="connsiteX42" fmla="*/ 24453 w 580356"/>
                <a:gd name="connsiteY42" fmla="*/ 339465 h 604675"/>
                <a:gd name="connsiteX43" fmla="*/ 25460 w 580356"/>
                <a:gd name="connsiteY43" fmla="*/ 338643 h 604675"/>
                <a:gd name="connsiteX44" fmla="*/ 334471 w 580356"/>
                <a:gd name="connsiteY44" fmla="*/ 271804 h 604675"/>
                <a:gd name="connsiteX45" fmla="*/ 334471 w 580356"/>
                <a:gd name="connsiteY45" fmla="*/ 332870 h 604675"/>
                <a:gd name="connsiteX46" fmla="*/ 544228 w 580356"/>
                <a:gd name="connsiteY46" fmla="*/ 332870 h 604675"/>
                <a:gd name="connsiteX47" fmla="*/ 549994 w 580356"/>
                <a:gd name="connsiteY47" fmla="*/ 327111 h 604675"/>
                <a:gd name="connsiteX48" fmla="*/ 549994 w 580356"/>
                <a:gd name="connsiteY48" fmla="*/ 277563 h 604675"/>
                <a:gd name="connsiteX49" fmla="*/ 544228 w 580356"/>
                <a:gd name="connsiteY49" fmla="*/ 271804 h 604675"/>
                <a:gd name="connsiteX50" fmla="*/ 207720 w 580356"/>
                <a:gd name="connsiteY50" fmla="*/ 241545 h 604675"/>
                <a:gd name="connsiteX51" fmla="*/ 544228 w 580356"/>
                <a:gd name="connsiteY51" fmla="*/ 241545 h 604675"/>
                <a:gd name="connsiteX52" fmla="*/ 580286 w 580356"/>
                <a:gd name="connsiteY52" fmla="*/ 277563 h 604675"/>
                <a:gd name="connsiteX53" fmla="*/ 580286 w 580356"/>
                <a:gd name="connsiteY53" fmla="*/ 327111 h 604675"/>
                <a:gd name="connsiteX54" fmla="*/ 544228 w 580356"/>
                <a:gd name="connsiteY54" fmla="*/ 363129 h 604675"/>
                <a:gd name="connsiteX55" fmla="*/ 207720 w 580356"/>
                <a:gd name="connsiteY55" fmla="*/ 363129 h 604675"/>
                <a:gd name="connsiteX56" fmla="*/ 171571 w 580356"/>
                <a:gd name="connsiteY56" fmla="*/ 327111 h 604675"/>
                <a:gd name="connsiteX57" fmla="*/ 171571 w 580356"/>
                <a:gd name="connsiteY57" fmla="*/ 277563 h 604675"/>
                <a:gd name="connsiteX58" fmla="*/ 207720 w 580356"/>
                <a:gd name="connsiteY58" fmla="*/ 241545 h 604675"/>
                <a:gd name="connsiteX59" fmla="*/ 65900 w 580356"/>
                <a:gd name="connsiteY59" fmla="*/ 216424 h 604675"/>
                <a:gd name="connsiteX60" fmla="*/ 110251 w 580356"/>
                <a:gd name="connsiteY60" fmla="*/ 274676 h 604675"/>
                <a:gd name="connsiteX61" fmla="*/ 65900 w 580356"/>
                <a:gd name="connsiteY61" fmla="*/ 332928 h 604675"/>
                <a:gd name="connsiteX62" fmla="*/ 21549 w 580356"/>
                <a:gd name="connsiteY62" fmla="*/ 274676 h 604675"/>
                <a:gd name="connsiteX63" fmla="*/ 65900 w 580356"/>
                <a:gd name="connsiteY63" fmla="*/ 216424 h 604675"/>
                <a:gd name="connsiteX64" fmla="*/ 25460 w 580356"/>
                <a:gd name="connsiteY64" fmla="*/ 122078 h 604675"/>
                <a:gd name="connsiteX65" fmla="*/ 65910 w 580356"/>
                <a:gd name="connsiteY65" fmla="*/ 138820 h 604675"/>
                <a:gd name="connsiteX66" fmla="*/ 106268 w 580356"/>
                <a:gd name="connsiteY66" fmla="*/ 122078 h 604675"/>
                <a:gd name="connsiteX67" fmla="*/ 107275 w 580356"/>
                <a:gd name="connsiteY67" fmla="*/ 122993 h 604675"/>
                <a:gd name="connsiteX68" fmla="*/ 131618 w 580356"/>
                <a:gd name="connsiteY68" fmla="*/ 163431 h 604675"/>
                <a:gd name="connsiteX69" fmla="*/ 130062 w 580356"/>
                <a:gd name="connsiteY69" fmla="*/ 169286 h 604675"/>
                <a:gd name="connsiteX70" fmla="*/ 124663 w 580356"/>
                <a:gd name="connsiteY70" fmla="*/ 171756 h 604675"/>
                <a:gd name="connsiteX71" fmla="*/ 7065 w 580356"/>
                <a:gd name="connsiteY71" fmla="*/ 171756 h 604675"/>
                <a:gd name="connsiteX72" fmla="*/ 1666 w 580356"/>
                <a:gd name="connsiteY72" fmla="*/ 169286 h 604675"/>
                <a:gd name="connsiteX73" fmla="*/ 110 w 580356"/>
                <a:gd name="connsiteY73" fmla="*/ 163431 h 604675"/>
                <a:gd name="connsiteX74" fmla="*/ 24453 w 580356"/>
                <a:gd name="connsiteY74" fmla="*/ 122993 h 604675"/>
                <a:gd name="connsiteX75" fmla="*/ 25460 w 580356"/>
                <a:gd name="connsiteY75" fmla="*/ 122078 h 604675"/>
                <a:gd name="connsiteX76" fmla="*/ 440494 w 580356"/>
                <a:gd name="connsiteY76" fmla="*/ 55380 h 604675"/>
                <a:gd name="connsiteX77" fmla="*/ 440494 w 580356"/>
                <a:gd name="connsiteY77" fmla="*/ 116446 h 604675"/>
                <a:gd name="connsiteX78" fmla="*/ 544292 w 580356"/>
                <a:gd name="connsiteY78" fmla="*/ 116446 h 604675"/>
                <a:gd name="connsiteX79" fmla="*/ 550059 w 580356"/>
                <a:gd name="connsiteY79" fmla="*/ 110595 h 604675"/>
                <a:gd name="connsiteX80" fmla="*/ 550059 w 580356"/>
                <a:gd name="connsiteY80" fmla="*/ 61139 h 604675"/>
                <a:gd name="connsiteX81" fmla="*/ 544292 w 580356"/>
                <a:gd name="connsiteY81" fmla="*/ 55380 h 604675"/>
                <a:gd name="connsiteX82" fmla="*/ 207726 w 580356"/>
                <a:gd name="connsiteY82" fmla="*/ 25121 h 604675"/>
                <a:gd name="connsiteX83" fmla="*/ 544292 w 580356"/>
                <a:gd name="connsiteY83" fmla="*/ 25121 h 604675"/>
                <a:gd name="connsiteX84" fmla="*/ 580356 w 580356"/>
                <a:gd name="connsiteY84" fmla="*/ 61139 h 604675"/>
                <a:gd name="connsiteX85" fmla="*/ 580356 w 580356"/>
                <a:gd name="connsiteY85" fmla="*/ 110595 h 604675"/>
                <a:gd name="connsiteX86" fmla="*/ 544292 w 580356"/>
                <a:gd name="connsiteY86" fmla="*/ 146705 h 604675"/>
                <a:gd name="connsiteX87" fmla="*/ 207726 w 580356"/>
                <a:gd name="connsiteY87" fmla="*/ 146705 h 604675"/>
                <a:gd name="connsiteX88" fmla="*/ 171571 w 580356"/>
                <a:gd name="connsiteY88" fmla="*/ 110595 h 604675"/>
                <a:gd name="connsiteX89" fmla="*/ 171571 w 580356"/>
                <a:gd name="connsiteY89" fmla="*/ 61139 h 604675"/>
                <a:gd name="connsiteX90" fmla="*/ 207726 w 580356"/>
                <a:gd name="connsiteY90" fmla="*/ 25121 h 604675"/>
                <a:gd name="connsiteX91" fmla="*/ 65945 w 580356"/>
                <a:gd name="connsiteY91" fmla="*/ 0 h 604675"/>
                <a:gd name="connsiteX92" fmla="*/ 110250 w 580356"/>
                <a:gd name="connsiteY92" fmla="*/ 58297 h 604675"/>
                <a:gd name="connsiteX93" fmla="*/ 65945 w 580356"/>
                <a:gd name="connsiteY93" fmla="*/ 116503 h 604675"/>
                <a:gd name="connsiteX94" fmla="*/ 21549 w 580356"/>
                <a:gd name="connsiteY94" fmla="*/ 58297 h 604675"/>
                <a:gd name="connsiteX95" fmla="*/ 65945 w 580356"/>
                <a:gd name="connsiteY95" fmla="*/ 0 h 6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80356" h="604675">
                  <a:moveTo>
                    <a:pt x="25460" y="555068"/>
                  </a:moveTo>
                  <a:cubicBezTo>
                    <a:pt x="36716" y="565483"/>
                    <a:pt x="50627" y="571695"/>
                    <a:pt x="65910" y="571695"/>
                  </a:cubicBezTo>
                  <a:cubicBezTo>
                    <a:pt x="81101" y="571695"/>
                    <a:pt x="95012" y="565483"/>
                    <a:pt x="106268" y="555068"/>
                  </a:cubicBezTo>
                  <a:cubicBezTo>
                    <a:pt x="106634" y="555342"/>
                    <a:pt x="106909" y="555708"/>
                    <a:pt x="107275" y="555982"/>
                  </a:cubicBezTo>
                  <a:cubicBezTo>
                    <a:pt x="119721" y="565757"/>
                    <a:pt x="128689" y="579826"/>
                    <a:pt x="131618" y="596362"/>
                  </a:cubicBezTo>
                  <a:cubicBezTo>
                    <a:pt x="131984" y="598371"/>
                    <a:pt x="131435" y="600564"/>
                    <a:pt x="130062" y="602117"/>
                  </a:cubicBezTo>
                  <a:cubicBezTo>
                    <a:pt x="128781" y="603761"/>
                    <a:pt x="126768" y="604675"/>
                    <a:pt x="124663" y="604675"/>
                  </a:cubicBezTo>
                  <a:lnTo>
                    <a:pt x="7065" y="604675"/>
                  </a:lnTo>
                  <a:cubicBezTo>
                    <a:pt x="5052" y="604675"/>
                    <a:pt x="3039" y="603761"/>
                    <a:pt x="1666" y="602117"/>
                  </a:cubicBezTo>
                  <a:cubicBezTo>
                    <a:pt x="293" y="600564"/>
                    <a:pt x="-256" y="598371"/>
                    <a:pt x="110" y="596362"/>
                  </a:cubicBezTo>
                  <a:cubicBezTo>
                    <a:pt x="3039" y="579826"/>
                    <a:pt x="12007" y="565757"/>
                    <a:pt x="24453" y="555982"/>
                  </a:cubicBezTo>
                  <a:cubicBezTo>
                    <a:pt x="24819" y="555708"/>
                    <a:pt x="25094" y="555342"/>
                    <a:pt x="25460" y="555068"/>
                  </a:cubicBezTo>
                  <a:close/>
                  <a:moveTo>
                    <a:pt x="488403" y="488213"/>
                  </a:moveTo>
                  <a:lnTo>
                    <a:pt x="488403" y="549381"/>
                  </a:lnTo>
                  <a:lnTo>
                    <a:pt x="544228" y="549381"/>
                  </a:lnTo>
                  <a:cubicBezTo>
                    <a:pt x="547431" y="549381"/>
                    <a:pt x="549994" y="546730"/>
                    <a:pt x="549994" y="543530"/>
                  </a:cubicBezTo>
                  <a:lnTo>
                    <a:pt x="549994" y="494065"/>
                  </a:lnTo>
                  <a:cubicBezTo>
                    <a:pt x="549994" y="490864"/>
                    <a:pt x="547431" y="488213"/>
                    <a:pt x="544228" y="488213"/>
                  </a:cubicBezTo>
                  <a:close/>
                  <a:moveTo>
                    <a:pt x="207720" y="458040"/>
                  </a:moveTo>
                  <a:lnTo>
                    <a:pt x="544228" y="458040"/>
                  </a:lnTo>
                  <a:cubicBezTo>
                    <a:pt x="564179" y="458040"/>
                    <a:pt x="580286" y="474132"/>
                    <a:pt x="580286" y="494065"/>
                  </a:cubicBezTo>
                  <a:lnTo>
                    <a:pt x="580286" y="543530"/>
                  </a:lnTo>
                  <a:cubicBezTo>
                    <a:pt x="580286" y="563462"/>
                    <a:pt x="564179" y="579554"/>
                    <a:pt x="544228" y="579554"/>
                  </a:cubicBezTo>
                  <a:lnTo>
                    <a:pt x="207720" y="579554"/>
                  </a:lnTo>
                  <a:cubicBezTo>
                    <a:pt x="187770" y="579554"/>
                    <a:pt x="171571" y="563462"/>
                    <a:pt x="171571" y="543530"/>
                  </a:cubicBezTo>
                  <a:lnTo>
                    <a:pt x="171571" y="494065"/>
                  </a:lnTo>
                  <a:cubicBezTo>
                    <a:pt x="171571" y="474132"/>
                    <a:pt x="187770" y="458040"/>
                    <a:pt x="207720" y="458040"/>
                  </a:cubicBezTo>
                  <a:close/>
                  <a:moveTo>
                    <a:pt x="65900" y="432919"/>
                  </a:moveTo>
                  <a:cubicBezTo>
                    <a:pt x="90394" y="432919"/>
                    <a:pt x="110251" y="459015"/>
                    <a:pt x="110251" y="491206"/>
                  </a:cubicBezTo>
                  <a:cubicBezTo>
                    <a:pt x="110251" y="523397"/>
                    <a:pt x="90394" y="549493"/>
                    <a:pt x="65900" y="549493"/>
                  </a:cubicBezTo>
                  <a:cubicBezTo>
                    <a:pt x="41406" y="549493"/>
                    <a:pt x="21549" y="523397"/>
                    <a:pt x="21549" y="491206"/>
                  </a:cubicBezTo>
                  <a:cubicBezTo>
                    <a:pt x="21549" y="459015"/>
                    <a:pt x="41406" y="432919"/>
                    <a:pt x="65900" y="432919"/>
                  </a:cubicBezTo>
                  <a:close/>
                  <a:moveTo>
                    <a:pt x="25460" y="338643"/>
                  </a:moveTo>
                  <a:cubicBezTo>
                    <a:pt x="36716" y="348966"/>
                    <a:pt x="50627" y="355270"/>
                    <a:pt x="65910" y="355270"/>
                  </a:cubicBezTo>
                  <a:cubicBezTo>
                    <a:pt x="81101" y="355270"/>
                    <a:pt x="95012" y="348966"/>
                    <a:pt x="106268" y="338643"/>
                  </a:cubicBezTo>
                  <a:cubicBezTo>
                    <a:pt x="106634" y="338917"/>
                    <a:pt x="106909" y="339282"/>
                    <a:pt x="107275" y="339465"/>
                  </a:cubicBezTo>
                  <a:cubicBezTo>
                    <a:pt x="119721" y="349332"/>
                    <a:pt x="128689" y="363401"/>
                    <a:pt x="131618" y="379845"/>
                  </a:cubicBezTo>
                  <a:cubicBezTo>
                    <a:pt x="131984" y="381946"/>
                    <a:pt x="131435" y="384048"/>
                    <a:pt x="130062" y="385692"/>
                  </a:cubicBezTo>
                  <a:cubicBezTo>
                    <a:pt x="128781" y="387336"/>
                    <a:pt x="126768" y="388250"/>
                    <a:pt x="124663" y="388250"/>
                  </a:cubicBezTo>
                  <a:lnTo>
                    <a:pt x="7065" y="388250"/>
                  </a:lnTo>
                  <a:cubicBezTo>
                    <a:pt x="5052" y="388250"/>
                    <a:pt x="3039" y="387336"/>
                    <a:pt x="1666" y="385692"/>
                  </a:cubicBezTo>
                  <a:cubicBezTo>
                    <a:pt x="293" y="384048"/>
                    <a:pt x="-256" y="381946"/>
                    <a:pt x="110" y="379845"/>
                  </a:cubicBezTo>
                  <a:cubicBezTo>
                    <a:pt x="3039" y="363401"/>
                    <a:pt x="12007" y="349332"/>
                    <a:pt x="24453" y="339465"/>
                  </a:cubicBezTo>
                  <a:cubicBezTo>
                    <a:pt x="24819" y="339282"/>
                    <a:pt x="25094" y="338917"/>
                    <a:pt x="25460" y="338643"/>
                  </a:cubicBezTo>
                  <a:close/>
                  <a:moveTo>
                    <a:pt x="334471" y="271804"/>
                  </a:moveTo>
                  <a:lnTo>
                    <a:pt x="334471" y="332870"/>
                  </a:lnTo>
                  <a:lnTo>
                    <a:pt x="544228" y="332870"/>
                  </a:lnTo>
                  <a:cubicBezTo>
                    <a:pt x="547431" y="332870"/>
                    <a:pt x="549994" y="330310"/>
                    <a:pt x="549994" y="327111"/>
                  </a:cubicBezTo>
                  <a:lnTo>
                    <a:pt x="549994" y="277563"/>
                  </a:lnTo>
                  <a:cubicBezTo>
                    <a:pt x="549994" y="274363"/>
                    <a:pt x="547431" y="271804"/>
                    <a:pt x="544228" y="271804"/>
                  </a:cubicBezTo>
                  <a:close/>
                  <a:moveTo>
                    <a:pt x="207720" y="241545"/>
                  </a:moveTo>
                  <a:lnTo>
                    <a:pt x="544228" y="241545"/>
                  </a:lnTo>
                  <a:cubicBezTo>
                    <a:pt x="564179" y="241545"/>
                    <a:pt x="580286" y="257726"/>
                    <a:pt x="580286" y="277563"/>
                  </a:cubicBezTo>
                  <a:lnTo>
                    <a:pt x="580286" y="327111"/>
                  </a:lnTo>
                  <a:cubicBezTo>
                    <a:pt x="580286" y="346948"/>
                    <a:pt x="564179" y="363129"/>
                    <a:pt x="544228" y="363129"/>
                  </a:cubicBezTo>
                  <a:lnTo>
                    <a:pt x="207720" y="363129"/>
                  </a:lnTo>
                  <a:cubicBezTo>
                    <a:pt x="187770" y="363129"/>
                    <a:pt x="171571" y="346948"/>
                    <a:pt x="171571" y="327111"/>
                  </a:cubicBezTo>
                  <a:lnTo>
                    <a:pt x="171571" y="277563"/>
                  </a:lnTo>
                  <a:cubicBezTo>
                    <a:pt x="171571" y="257726"/>
                    <a:pt x="187770" y="241545"/>
                    <a:pt x="207720" y="241545"/>
                  </a:cubicBezTo>
                  <a:close/>
                  <a:moveTo>
                    <a:pt x="65900" y="216424"/>
                  </a:moveTo>
                  <a:cubicBezTo>
                    <a:pt x="90394" y="216424"/>
                    <a:pt x="110251" y="242504"/>
                    <a:pt x="110251" y="274676"/>
                  </a:cubicBezTo>
                  <a:cubicBezTo>
                    <a:pt x="110251" y="306848"/>
                    <a:pt x="90394" y="332928"/>
                    <a:pt x="65900" y="332928"/>
                  </a:cubicBezTo>
                  <a:cubicBezTo>
                    <a:pt x="41406" y="332928"/>
                    <a:pt x="21549" y="306848"/>
                    <a:pt x="21549" y="274676"/>
                  </a:cubicBezTo>
                  <a:cubicBezTo>
                    <a:pt x="21549" y="242504"/>
                    <a:pt x="41406" y="216424"/>
                    <a:pt x="65900" y="216424"/>
                  </a:cubicBezTo>
                  <a:close/>
                  <a:moveTo>
                    <a:pt x="25460" y="122078"/>
                  </a:moveTo>
                  <a:cubicBezTo>
                    <a:pt x="36716" y="132508"/>
                    <a:pt x="50627" y="138820"/>
                    <a:pt x="65910" y="138820"/>
                  </a:cubicBezTo>
                  <a:cubicBezTo>
                    <a:pt x="81101" y="138820"/>
                    <a:pt x="95012" y="132508"/>
                    <a:pt x="106268" y="122078"/>
                  </a:cubicBezTo>
                  <a:cubicBezTo>
                    <a:pt x="106634" y="122352"/>
                    <a:pt x="106909" y="122718"/>
                    <a:pt x="107275" y="122993"/>
                  </a:cubicBezTo>
                  <a:cubicBezTo>
                    <a:pt x="119721" y="132782"/>
                    <a:pt x="128689" y="146871"/>
                    <a:pt x="131618" y="163431"/>
                  </a:cubicBezTo>
                  <a:cubicBezTo>
                    <a:pt x="131984" y="165535"/>
                    <a:pt x="131435" y="167639"/>
                    <a:pt x="130062" y="169286"/>
                  </a:cubicBezTo>
                  <a:cubicBezTo>
                    <a:pt x="128781" y="170841"/>
                    <a:pt x="126768" y="171756"/>
                    <a:pt x="124663" y="171756"/>
                  </a:cubicBezTo>
                  <a:lnTo>
                    <a:pt x="7065" y="171756"/>
                  </a:lnTo>
                  <a:cubicBezTo>
                    <a:pt x="5052" y="171756"/>
                    <a:pt x="3039" y="170841"/>
                    <a:pt x="1666" y="169286"/>
                  </a:cubicBezTo>
                  <a:cubicBezTo>
                    <a:pt x="293" y="167639"/>
                    <a:pt x="-256" y="165535"/>
                    <a:pt x="110" y="163431"/>
                  </a:cubicBezTo>
                  <a:cubicBezTo>
                    <a:pt x="3039" y="146871"/>
                    <a:pt x="12007" y="132782"/>
                    <a:pt x="24453" y="122993"/>
                  </a:cubicBezTo>
                  <a:cubicBezTo>
                    <a:pt x="24819" y="122718"/>
                    <a:pt x="25094" y="122352"/>
                    <a:pt x="25460" y="122078"/>
                  </a:cubicBezTo>
                  <a:close/>
                  <a:moveTo>
                    <a:pt x="440494" y="55380"/>
                  </a:moveTo>
                  <a:lnTo>
                    <a:pt x="440494" y="116446"/>
                  </a:lnTo>
                  <a:lnTo>
                    <a:pt x="544292" y="116446"/>
                  </a:lnTo>
                  <a:cubicBezTo>
                    <a:pt x="547496" y="116446"/>
                    <a:pt x="550059" y="113795"/>
                    <a:pt x="550059" y="110595"/>
                  </a:cubicBezTo>
                  <a:lnTo>
                    <a:pt x="550059" y="61139"/>
                  </a:lnTo>
                  <a:cubicBezTo>
                    <a:pt x="550059" y="57939"/>
                    <a:pt x="547496" y="55380"/>
                    <a:pt x="544292" y="55380"/>
                  </a:cubicBezTo>
                  <a:close/>
                  <a:moveTo>
                    <a:pt x="207726" y="25121"/>
                  </a:moveTo>
                  <a:lnTo>
                    <a:pt x="544292" y="25121"/>
                  </a:lnTo>
                  <a:cubicBezTo>
                    <a:pt x="564246" y="25121"/>
                    <a:pt x="580356" y="41302"/>
                    <a:pt x="580356" y="61139"/>
                  </a:cubicBezTo>
                  <a:lnTo>
                    <a:pt x="580356" y="110595"/>
                  </a:lnTo>
                  <a:cubicBezTo>
                    <a:pt x="580356" y="130524"/>
                    <a:pt x="564246" y="146705"/>
                    <a:pt x="544292" y="146705"/>
                  </a:cubicBezTo>
                  <a:lnTo>
                    <a:pt x="207726" y="146705"/>
                  </a:lnTo>
                  <a:cubicBezTo>
                    <a:pt x="187772" y="146705"/>
                    <a:pt x="171571" y="130524"/>
                    <a:pt x="171571" y="110595"/>
                  </a:cubicBezTo>
                  <a:lnTo>
                    <a:pt x="171571" y="61139"/>
                  </a:lnTo>
                  <a:cubicBezTo>
                    <a:pt x="171571" y="41302"/>
                    <a:pt x="187772" y="25121"/>
                    <a:pt x="207726" y="25121"/>
                  </a:cubicBezTo>
                  <a:close/>
                  <a:moveTo>
                    <a:pt x="65945" y="0"/>
                  </a:moveTo>
                  <a:cubicBezTo>
                    <a:pt x="90386" y="0"/>
                    <a:pt x="110250" y="26042"/>
                    <a:pt x="110250" y="58297"/>
                  </a:cubicBezTo>
                  <a:cubicBezTo>
                    <a:pt x="110250" y="90370"/>
                    <a:pt x="90386" y="116503"/>
                    <a:pt x="65945" y="116503"/>
                  </a:cubicBezTo>
                  <a:cubicBezTo>
                    <a:pt x="41413" y="116503"/>
                    <a:pt x="21549" y="90370"/>
                    <a:pt x="21549" y="58297"/>
                  </a:cubicBezTo>
                  <a:cubicBezTo>
                    <a:pt x="21549" y="26042"/>
                    <a:pt x="41413" y="0"/>
                    <a:pt x="659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22" name="Group 7"/>
          <p:cNvGrpSpPr/>
          <p:nvPr/>
        </p:nvGrpSpPr>
        <p:grpSpPr>
          <a:xfrm>
            <a:off x="4452010" y="4851042"/>
            <a:ext cx="646379" cy="646379"/>
            <a:chOff x="1814967" y="1568905"/>
            <a:chExt cx="840466" cy="840466"/>
          </a:xfrm>
        </p:grpSpPr>
        <p:sp>
          <p:nvSpPr>
            <p:cNvPr id="23" name="椭圆 22"/>
            <p:cNvSpPr/>
            <p:nvPr/>
          </p:nvSpPr>
          <p:spPr>
            <a:xfrm>
              <a:off x="1814967" y="1568905"/>
              <a:ext cx="840466" cy="8404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4" name="Oval 9"/>
            <p:cNvSpPr/>
            <p:nvPr/>
          </p:nvSpPr>
          <p:spPr>
            <a:xfrm>
              <a:off x="2031998" y="1799240"/>
              <a:ext cx="406404" cy="379795"/>
            </a:xfrm>
            <a:custGeom>
              <a:avLst/>
              <a:gdLst>
                <a:gd name="connsiteX0" fmla="*/ 445247 w 608982"/>
                <a:gd name="connsiteY0" fmla="*/ 465732 h 569110"/>
                <a:gd name="connsiteX1" fmla="*/ 469158 w 608982"/>
                <a:gd name="connsiteY1" fmla="*/ 536483 h 569110"/>
                <a:gd name="connsiteX2" fmla="*/ 471520 w 608982"/>
                <a:gd name="connsiteY2" fmla="*/ 485519 h 569110"/>
                <a:gd name="connsiteX3" fmla="*/ 469504 w 608982"/>
                <a:gd name="connsiteY3" fmla="*/ 481608 h 569110"/>
                <a:gd name="connsiteX4" fmla="*/ 461841 w 608982"/>
                <a:gd name="connsiteY4" fmla="*/ 466422 h 569110"/>
                <a:gd name="connsiteX5" fmla="*/ 484599 w 608982"/>
                <a:gd name="connsiteY5" fmla="*/ 473612 h 569110"/>
                <a:gd name="connsiteX6" fmla="*/ 507761 w 608982"/>
                <a:gd name="connsiteY6" fmla="*/ 466077 h 569110"/>
                <a:gd name="connsiteX7" fmla="*/ 499867 w 608982"/>
                <a:gd name="connsiteY7" fmla="*/ 481665 h 569110"/>
                <a:gd name="connsiteX8" fmla="*/ 497851 w 608982"/>
                <a:gd name="connsiteY8" fmla="*/ 485577 h 569110"/>
                <a:gd name="connsiteX9" fmla="*/ 500271 w 608982"/>
                <a:gd name="connsiteY9" fmla="*/ 536598 h 569110"/>
                <a:gd name="connsiteX10" fmla="*/ 524124 w 608982"/>
                <a:gd name="connsiteY10" fmla="*/ 465790 h 569110"/>
                <a:gd name="connsiteX11" fmla="*/ 556735 w 608982"/>
                <a:gd name="connsiteY11" fmla="*/ 478214 h 569110"/>
                <a:gd name="connsiteX12" fmla="*/ 584679 w 608982"/>
                <a:gd name="connsiteY12" fmla="*/ 489891 h 569110"/>
                <a:gd name="connsiteX13" fmla="*/ 585370 w 608982"/>
                <a:gd name="connsiteY13" fmla="*/ 490179 h 569110"/>
                <a:gd name="connsiteX14" fmla="*/ 586580 w 608982"/>
                <a:gd name="connsiteY14" fmla="*/ 490869 h 569110"/>
                <a:gd name="connsiteX15" fmla="*/ 594646 w 608982"/>
                <a:gd name="connsiteY15" fmla="*/ 499785 h 569110"/>
                <a:gd name="connsiteX16" fmla="*/ 594646 w 608982"/>
                <a:gd name="connsiteY16" fmla="*/ 499842 h 569110"/>
                <a:gd name="connsiteX17" fmla="*/ 596144 w 608982"/>
                <a:gd name="connsiteY17" fmla="*/ 504156 h 569110"/>
                <a:gd name="connsiteX18" fmla="*/ 607956 w 608982"/>
                <a:gd name="connsiteY18" fmla="*/ 542235 h 569110"/>
                <a:gd name="connsiteX19" fmla="*/ 608820 w 608982"/>
                <a:gd name="connsiteY19" fmla="*/ 545629 h 569110"/>
                <a:gd name="connsiteX20" fmla="*/ 608935 w 608982"/>
                <a:gd name="connsiteY20" fmla="*/ 548678 h 569110"/>
                <a:gd name="connsiteX21" fmla="*/ 588596 w 608982"/>
                <a:gd name="connsiteY21" fmla="*/ 569040 h 569110"/>
                <a:gd name="connsiteX22" fmla="*/ 569180 w 608982"/>
                <a:gd name="connsiteY22" fmla="*/ 569040 h 569110"/>
                <a:gd name="connsiteX23" fmla="*/ 485751 w 608982"/>
                <a:gd name="connsiteY23" fmla="*/ 569040 h 569110"/>
                <a:gd name="connsiteX24" fmla="*/ 484657 w 608982"/>
                <a:gd name="connsiteY24" fmla="*/ 569040 h 569110"/>
                <a:gd name="connsiteX25" fmla="*/ 483562 w 608982"/>
                <a:gd name="connsiteY25" fmla="*/ 569040 h 569110"/>
                <a:gd name="connsiteX26" fmla="*/ 400134 w 608982"/>
                <a:gd name="connsiteY26" fmla="*/ 569040 h 569110"/>
                <a:gd name="connsiteX27" fmla="*/ 380717 w 608982"/>
                <a:gd name="connsiteY27" fmla="*/ 569040 h 569110"/>
                <a:gd name="connsiteX28" fmla="*/ 360378 w 608982"/>
                <a:gd name="connsiteY28" fmla="*/ 548678 h 569110"/>
                <a:gd name="connsiteX29" fmla="*/ 360609 w 608982"/>
                <a:gd name="connsiteY29" fmla="*/ 545571 h 569110"/>
                <a:gd name="connsiteX30" fmla="*/ 361415 w 608982"/>
                <a:gd name="connsiteY30" fmla="*/ 542178 h 569110"/>
                <a:gd name="connsiteX31" fmla="*/ 373284 w 608982"/>
                <a:gd name="connsiteY31" fmla="*/ 504041 h 569110"/>
                <a:gd name="connsiteX32" fmla="*/ 374725 w 608982"/>
                <a:gd name="connsiteY32" fmla="*/ 499785 h 569110"/>
                <a:gd name="connsiteX33" fmla="*/ 374725 w 608982"/>
                <a:gd name="connsiteY33" fmla="*/ 499670 h 569110"/>
                <a:gd name="connsiteX34" fmla="*/ 382791 w 608982"/>
                <a:gd name="connsiteY34" fmla="*/ 490811 h 569110"/>
                <a:gd name="connsiteX35" fmla="*/ 384001 w 608982"/>
                <a:gd name="connsiteY35" fmla="*/ 490121 h 569110"/>
                <a:gd name="connsiteX36" fmla="*/ 384692 w 608982"/>
                <a:gd name="connsiteY36" fmla="*/ 489776 h 569110"/>
                <a:gd name="connsiteX37" fmla="*/ 412694 w 608982"/>
                <a:gd name="connsiteY37" fmla="*/ 478157 h 569110"/>
                <a:gd name="connsiteX38" fmla="*/ 445247 w 608982"/>
                <a:gd name="connsiteY38" fmla="*/ 465732 h 569110"/>
                <a:gd name="connsiteX39" fmla="*/ 84869 w 608982"/>
                <a:gd name="connsiteY39" fmla="*/ 465732 h 569110"/>
                <a:gd name="connsiteX40" fmla="*/ 108779 w 608982"/>
                <a:gd name="connsiteY40" fmla="*/ 536492 h 569110"/>
                <a:gd name="connsiteX41" fmla="*/ 111142 w 608982"/>
                <a:gd name="connsiteY41" fmla="*/ 485522 h 569110"/>
                <a:gd name="connsiteX42" fmla="*/ 109183 w 608982"/>
                <a:gd name="connsiteY42" fmla="*/ 481610 h 569110"/>
                <a:gd name="connsiteX43" fmla="*/ 101462 w 608982"/>
                <a:gd name="connsiteY43" fmla="*/ 466422 h 569110"/>
                <a:gd name="connsiteX44" fmla="*/ 124221 w 608982"/>
                <a:gd name="connsiteY44" fmla="*/ 473613 h 569110"/>
                <a:gd name="connsiteX45" fmla="*/ 147440 w 608982"/>
                <a:gd name="connsiteY45" fmla="*/ 466077 h 569110"/>
                <a:gd name="connsiteX46" fmla="*/ 139489 w 608982"/>
                <a:gd name="connsiteY46" fmla="*/ 481667 h 569110"/>
                <a:gd name="connsiteX47" fmla="*/ 137530 w 608982"/>
                <a:gd name="connsiteY47" fmla="*/ 485579 h 569110"/>
                <a:gd name="connsiteX48" fmla="*/ 139892 w 608982"/>
                <a:gd name="connsiteY48" fmla="*/ 536607 h 569110"/>
                <a:gd name="connsiteX49" fmla="*/ 163803 w 608982"/>
                <a:gd name="connsiteY49" fmla="*/ 465790 h 569110"/>
                <a:gd name="connsiteX50" fmla="*/ 196356 w 608982"/>
                <a:gd name="connsiteY50" fmla="*/ 478216 h 569110"/>
                <a:gd name="connsiteX51" fmla="*/ 224300 w 608982"/>
                <a:gd name="connsiteY51" fmla="*/ 489894 h 569110"/>
                <a:gd name="connsiteX52" fmla="*/ 224991 w 608982"/>
                <a:gd name="connsiteY52" fmla="*/ 490182 h 569110"/>
                <a:gd name="connsiteX53" fmla="*/ 226259 w 608982"/>
                <a:gd name="connsiteY53" fmla="*/ 490872 h 569110"/>
                <a:gd name="connsiteX54" fmla="*/ 234326 w 608982"/>
                <a:gd name="connsiteY54" fmla="*/ 499789 h 569110"/>
                <a:gd name="connsiteX55" fmla="*/ 234326 w 608982"/>
                <a:gd name="connsiteY55" fmla="*/ 499846 h 569110"/>
                <a:gd name="connsiteX56" fmla="*/ 235766 w 608982"/>
                <a:gd name="connsiteY56" fmla="*/ 504161 h 569110"/>
                <a:gd name="connsiteX57" fmla="*/ 247578 w 608982"/>
                <a:gd name="connsiteY57" fmla="*/ 542244 h 569110"/>
                <a:gd name="connsiteX58" fmla="*/ 248442 w 608982"/>
                <a:gd name="connsiteY58" fmla="*/ 545639 h 569110"/>
                <a:gd name="connsiteX59" fmla="*/ 248615 w 608982"/>
                <a:gd name="connsiteY59" fmla="*/ 548803 h 569110"/>
                <a:gd name="connsiteX60" fmla="*/ 228218 w 608982"/>
                <a:gd name="connsiteY60" fmla="*/ 569110 h 569110"/>
                <a:gd name="connsiteX61" fmla="*/ 208801 w 608982"/>
                <a:gd name="connsiteY61" fmla="*/ 569110 h 569110"/>
                <a:gd name="connsiteX62" fmla="*/ 125373 w 608982"/>
                <a:gd name="connsiteY62" fmla="*/ 569110 h 569110"/>
                <a:gd name="connsiteX63" fmla="*/ 124278 w 608982"/>
                <a:gd name="connsiteY63" fmla="*/ 569110 h 569110"/>
                <a:gd name="connsiteX64" fmla="*/ 123241 w 608982"/>
                <a:gd name="connsiteY64" fmla="*/ 569110 h 569110"/>
                <a:gd name="connsiteX65" fmla="*/ 39813 w 608982"/>
                <a:gd name="connsiteY65" fmla="*/ 569110 h 569110"/>
                <a:gd name="connsiteX66" fmla="*/ 20338 w 608982"/>
                <a:gd name="connsiteY66" fmla="*/ 569110 h 569110"/>
                <a:gd name="connsiteX67" fmla="*/ 0 w 608982"/>
                <a:gd name="connsiteY67" fmla="*/ 548803 h 569110"/>
                <a:gd name="connsiteX68" fmla="*/ 230 w 608982"/>
                <a:gd name="connsiteY68" fmla="*/ 545639 h 569110"/>
                <a:gd name="connsiteX69" fmla="*/ 1094 w 608982"/>
                <a:gd name="connsiteY69" fmla="*/ 542244 h 569110"/>
                <a:gd name="connsiteX70" fmla="*/ 12906 w 608982"/>
                <a:gd name="connsiteY70" fmla="*/ 504046 h 569110"/>
                <a:gd name="connsiteX71" fmla="*/ 14346 w 608982"/>
                <a:gd name="connsiteY71" fmla="*/ 499789 h 569110"/>
                <a:gd name="connsiteX72" fmla="*/ 14346 w 608982"/>
                <a:gd name="connsiteY72" fmla="*/ 499674 h 569110"/>
                <a:gd name="connsiteX73" fmla="*/ 22412 w 608982"/>
                <a:gd name="connsiteY73" fmla="*/ 490814 h 569110"/>
                <a:gd name="connsiteX74" fmla="*/ 23680 w 608982"/>
                <a:gd name="connsiteY74" fmla="*/ 490124 h 569110"/>
                <a:gd name="connsiteX75" fmla="*/ 24371 w 608982"/>
                <a:gd name="connsiteY75" fmla="*/ 489779 h 569110"/>
                <a:gd name="connsiteX76" fmla="*/ 52315 w 608982"/>
                <a:gd name="connsiteY76" fmla="*/ 478158 h 569110"/>
                <a:gd name="connsiteX77" fmla="*/ 84869 w 608982"/>
                <a:gd name="connsiteY77" fmla="*/ 465732 h 569110"/>
                <a:gd name="connsiteX78" fmla="*/ 483492 w 608982"/>
                <a:gd name="connsiteY78" fmla="*/ 299197 h 569110"/>
                <a:gd name="connsiteX79" fmla="*/ 483549 w 608982"/>
                <a:gd name="connsiteY79" fmla="*/ 299197 h 569110"/>
                <a:gd name="connsiteX80" fmla="*/ 483664 w 608982"/>
                <a:gd name="connsiteY80" fmla="*/ 299197 h 569110"/>
                <a:gd name="connsiteX81" fmla="*/ 484644 w 608982"/>
                <a:gd name="connsiteY81" fmla="*/ 299197 h 569110"/>
                <a:gd name="connsiteX82" fmla="*/ 485623 w 608982"/>
                <a:gd name="connsiteY82" fmla="*/ 299197 h 569110"/>
                <a:gd name="connsiteX83" fmla="*/ 485738 w 608982"/>
                <a:gd name="connsiteY83" fmla="*/ 299197 h 569110"/>
                <a:gd name="connsiteX84" fmla="*/ 485796 w 608982"/>
                <a:gd name="connsiteY84" fmla="*/ 299197 h 569110"/>
                <a:gd name="connsiteX85" fmla="*/ 538506 w 608982"/>
                <a:gd name="connsiteY85" fmla="*/ 351853 h 569110"/>
                <a:gd name="connsiteX86" fmla="*/ 537815 w 608982"/>
                <a:gd name="connsiteY86" fmla="*/ 371419 h 569110"/>
                <a:gd name="connsiteX87" fmla="*/ 549452 w 608982"/>
                <a:gd name="connsiteY87" fmla="*/ 382756 h 569110"/>
                <a:gd name="connsiteX88" fmla="*/ 535050 w 608982"/>
                <a:gd name="connsiteY88" fmla="*/ 406869 h 569110"/>
                <a:gd name="connsiteX89" fmla="*/ 512007 w 608982"/>
                <a:gd name="connsiteY89" fmla="*/ 443872 h 569110"/>
                <a:gd name="connsiteX90" fmla="*/ 485623 w 608982"/>
                <a:gd name="connsiteY90" fmla="*/ 456417 h 569110"/>
                <a:gd name="connsiteX91" fmla="*/ 484586 w 608982"/>
                <a:gd name="connsiteY91" fmla="*/ 456417 h 569110"/>
                <a:gd name="connsiteX92" fmla="*/ 483492 w 608982"/>
                <a:gd name="connsiteY92" fmla="*/ 456417 h 569110"/>
                <a:gd name="connsiteX93" fmla="*/ 456992 w 608982"/>
                <a:gd name="connsiteY93" fmla="*/ 443757 h 569110"/>
                <a:gd name="connsiteX94" fmla="*/ 434122 w 608982"/>
                <a:gd name="connsiteY94" fmla="*/ 406869 h 569110"/>
                <a:gd name="connsiteX95" fmla="*/ 419663 w 608982"/>
                <a:gd name="connsiteY95" fmla="*/ 382756 h 569110"/>
                <a:gd name="connsiteX96" fmla="*/ 431472 w 608982"/>
                <a:gd name="connsiteY96" fmla="*/ 371419 h 569110"/>
                <a:gd name="connsiteX97" fmla="*/ 430781 w 608982"/>
                <a:gd name="connsiteY97" fmla="*/ 351853 h 569110"/>
                <a:gd name="connsiteX98" fmla="*/ 483492 w 608982"/>
                <a:gd name="connsiteY98" fmla="*/ 299197 h 569110"/>
                <a:gd name="connsiteX99" fmla="*/ 123248 w 608982"/>
                <a:gd name="connsiteY99" fmla="*/ 299197 h 569110"/>
                <a:gd name="connsiteX100" fmla="*/ 123305 w 608982"/>
                <a:gd name="connsiteY100" fmla="*/ 299197 h 569110"/>
                <a:gd name="connsiteX101" fmla="*/ 123363 w 608982"/>
                <a:gd name="connsiteY101" fmla="*/ 299197 h 569110"/>
                <a:gd name="connsiteX102" fmla="*/ 124400 w 608982"/>
                <a:gd name="connsiteY102" fmla="*/ 299197 h 569110"/>
                <a:gd name="connsiteX103" fmla="*/ 125379 w 608982"/>
                <a:gd name="connsiteY103" fmla="*/ 299197 h 569110"/>
                <a:gd name="connsiteX104" fmla="*/ 125437 w 608982"/>
                <a:gd name="connsiteY104" fmla="*/ 299197 h 569110"/>
                <a:gd name="connsiteX105" fmla="*/ 125552 w 608982"/>
                <a:gd name="connsiteY105" fmla="*/ 299197 h 569110"/>
                <a:gd name="connsiteX106" fmla="*/ 178210 w 608982"/>
                <a:gd name="connsiteY106" fmla="*/ 351853 h 569110"/>
                <a:gd name="connsiteX107" fmla="*/ 177519 w 608982"/>
                <a:gd name="connsiteY107" fmla="*/ 371419 h 569110"/>
                <a:gd name="connsiteX108" fmla="*/ 189214 w 608982"/>
                <a:gd name="connsiteY108" fmla="*/ 382756 h 569110"/>
                <a:gd name="connsiteX109" fmla="*/ 174753 w 608982"/>
                <a:gd name="connsiteY109" fmla="*/ 406869 h 569110"/>
                <a:gd name="connsiteX110" fmla="*/ 151708 w 608982"/>
                <a:gd name="connsiteY110" fmla="*/ 443872 h 569110"/>
                <a:gd name="connsiteX111" fmla="*/ 125379 w 608982"/>
                <a:gd name="connsiteY111" fmla="*/ 456417 h 569110"/>
                <a:gd name="connsiteX112" fmla="*/ 124285 w 608982"/>
                <a:gd name="connsiteY112" fmla="*/ 456417 h 569110"/>
                <a:gd name="connsiteX113" fmla="*/ 123248 w 608982"/>
                <a:gd name="connsiteY113" fmla="*/ 456417 h 569110"/>
                <a:gd name="connsiteX114" fmla="*/ 96746 w 608982"/>
                <a:gd name="connsiteY114" fmla="*/ 443757 h 569110"/>
                <a:gd name="connsiteX115" fmla="*/ 73816 w 608982"/>
                <a:gd name="connsiteY115" fmla="*/ 406869 h 569110"/>
                <a:gd name="connsiteX116" fmla="*/ 59413 w 608982"/>
                <a:gd name="connsiteY116" fmla="*/ 382756 h 569110"/>
                <a:gd name="connsiteX117" fmla="*/ 71224 w 608982"/>
                <a:gd name="connsiteY117" fmla="*/ 371419 h 569110"/>
                <a:gd name="connsiteX118" fmla="*/ 70532 w 608982"/>
                <a:gd name="connsiteY118" fmla="*/ 351853 h 569110"/>
                <a:gd name="connsiteX119" fmla="*/ 123248 w 608982"/>
                <a:gd name="connsiteY119" fmla="*/ 299197 h 569110"/>
                <a:gd name="connsiteX120" fmla="*/ 287844 w 608982"/>
                <a:gd name="connsiteY120" fmla="*/ 298209 h 569110"/>
                <a:gd name="connsiteX121" fmla="*/ 322417 w 608982"/>
                <a:gd name="connsiteY121" fmla="*/ 298209 h 569110"/>
                <a:gd name="connsiteX122" fmla="*/ 322417 w 608982"/>
                <a:gd name="connsiteY122" fmla="*/ 385281 h 569110"/>
                <a:gd name="connsiteX123" fmla="*/ 379289 w 608982"/>
                <a:gd name="connsiteY123" fmla="*/ 442045 h 569110"/>
                <a:gd name="connsiteX124" fmla="*/ 354858 w 608982"/>
                <a:gd name="connsiteY124" fmla="*/ 466487 h 569110"/>
                <a:gd name="connsiteX125" fmla="*/ 305130 w 608982"/>
                <a:gd name="connsiteY125" fmla="*/ 416912 h 569110"/>
                <a:gd name="connsiteX126" fmla="*/ 254193 w 608982"/>
                <a:gd name="connsiteY126" fmla="*/ 467637 h 569110"/>
                <a:gd name="connsiteX127" fmla="*/ 229761 w 608982"/>
                <a:gd name="connsiteY127" fmla="*/ 443252 h 569110"/>
                <a:gd name="connsiteX128" fmla="*/ 287844 w 608982"/>
                <a:gd name="connsiteY128" fmla="*/ 385281 h 569110"/>
                <a:gd name="connsiteX129" fmla="*/ 265022 w 608982"/>
                <a:gd name="connsiteY129" fmla="*/ 166393 h 569110"/>
                <a:gd name="connsiteX130" fmla="*/ 288933 w 608982"/>
                <a:gd name="connsiteY130" fmla="*/ 237201 h 569110"/>
                <a:gd name="connsiteX131" fmla="*/ 291295 w 608982"/>
                <a:gd name="connsiteY131" fmla="*/ 186180 h 569110"/>
                <a:gd name="connsiteX132" fmla="*/ 289279 w 608982"/>
                <a:gd name="connsiteY132" fmla="*/ 182269 h 569110"/>
                <a:gd name="connsiteX133" fmla="*/ 281616 w 608982"/>
                <a:gd name="connsiteY133" fmla="*/ 167083 h 569110"/>
                <a:gd name="connsiteX134" fmla="*/ 304374 w 608982"/>
                <a:gd name="connsiteY134" fmla="*/ 174273 h 569110"/>
                <a:gd name="connsiteX135" fmla="*/ 327536 w 608982"/>
                <a:gd name="connsiteY135" fmla="*/ 166796 h 569110"/>
                <a:gd name="connsiteX136" fmla="*/ 319642 w 608982"/>
                <a:gd name="connsiteY136" fmla="*/ 182326 h 569110"/>
                <a:gd name="connsiteX137" fmla="*/ 317626 w 608982"/>
                <a:gd name="connsiteY137" fmla="*/ 186238 h 569110"/>
                <a:gd name="connsiteX138" fmla="*/ 320046 w 608982"/>
                <a:gd name="connsiteY138" fmla="*/ 237259 h 569110"/>
                <a:gd name="connsiteX139" fmla="*/ 343899 w 608982"/>
                <a:gd name="connsiteY139" fmla="*/ 166450 h 569110"/>
                <a:gd name="connsiteX140" fmla="*/ 376510 w 608982"/>
                <a:gd name="connsiteY140" fmla="*/ 178875 h 569110"/>
                <a:gd name="connsiteX141" fmla="*/ 404454 w 608982"/>
                <a:gd name="connsiteY141" fmla="*/ 190552 h 569110"/>
                <a:gd name="connsiteX142" fmla="*/ 405145 w 608982"/>
                <a:gd name="connsiteY142" fmla="*/ 190839 h 569110"/>
                <a:gd name="connsiteX143" fmla="*/ 406355 w 608982"/>
                <a:gd name="connsiteY143" fmla="*/ 191530 h 569110"/>
                <a:gd name="connsiteX144" fmla="*/ 414421 w 608982"/>
                <a:gd name="connsiteY144" fmla="*/ 200445 h 569110"/>
                <a:gd name="connsiteX145" fmla="*/ 414421 w 608982"/>
                <a:gd name="connsiteY145" fmla="*/ 200503 h 569110"/>
                <a:gd name="connsiteX146" fmla="*/ 415919 w 608982"/>
                <a:gd name="connsiteY146" fmla="*/ 204817 h 569110"/>
                <a:gd name="connsiteX147" fmla="*/ 427731 w 608982"/>
                <a:gd name="connsiteY147" fmla="*/ 242954 h 569110"/>
                <a:gd name="connsiteX148" fmla="*/ 428595 w 608982"/>
                <a:gd name="connsiteY148" fmla="*/ 246290 h 569110"/>
                <a:gd name="connsiteX149" fmla="*/ 428710 w 608982"/>
                <a:gd name="connsiteY149" fmla="*/ 249396 h 569110"/>
                <a:gd name="connsiteX150" fmla="*/ 408371 w 608982"/>
                <a:gd name="connsiteY150" fmla="*/ 269701 h 569110"/>
                <a:gd name="connsiteX151" fmla="*/ 388955 w 608982"/>
                <a:gd name="connsiteY151" fmla="*/ 269701 h 569110"/>
                <a:gd name="connsiteX152" fmla="*/ 305526 w 608982"/>
                <a:gd name="connsiteY152" fmla="*/ 269701 h 569110"/>
                <a:gd name="connsiteX153" fmla="*/ 304432 w 608982"/>
                <a:gd name="connsiteY153" fmla="*/ 269701 h 569110"/>
                <a:gd name="connsiteX154" fmla="*/ 303337 w 608982"/>
                <a:gd name="connsiteY154" fmla="*/ 269701 h 569110"/>
                <a:gd name="connsiteX155" fmla="*/ 219908 w 608982"/>
                <a:gd name="connsiteY155" fmla="*/ 269701 h 569110"/>
                <a:gd name="connsiteX156" fmla="*/ 200491 w 608982"/>
                <a:gd name="connsiteY156" fmla="*/ 269701 h 569110"/>
                <a:gd name="connsiteX157" fmla="*/ 180153 w 608982"/>
                <a:gd name="connsiteY157" fmla="*/ 249396 h 569110"/>
                <a:gd name="connsiteX158" fmla="*/ 180383 w 608982"/>
                <a:gd name="connsiteY158" fmla="*/ 246232 h 569110"/>
                <a:gd name="connsiteX159" fmla="*/ 181190 w 608982"/>
                <a:gd name="connsiteY159" fmla="*/ 242839 h 569110"/>
                <a:gd name="connsiteX160" fmla="*/ 193059 w 608982"/>
                <a:gd name="connsiteY160" fmla="*/ 204760 h 569110"/>
                <a:gd name="connsiteX161" fmla="*/ 194499 w 608982"/>
                <a:gd name="connsiteY161" fmla="*/ 200445 h 569110"/>
                <a:gd name="connsiteX162" fmla="*/ 194499 w 608982"/>
                <a:gd name="connsiteY162" fmla="*/ 200388 h 569110"/>
                <a:gd name="connsiteX163" fmla="*/ 202565 w 608982"/>
                <a:gd name="connsiteY163" fmla="*/ 191472 h 569110"/>
                <a:gd name="connsiteX164" fmla="*/ 203775 w 608982"/>
                <a:gd name="connsiteY164" fmla="*/ 190782 h 569110"/>
                <a:gd name="connsiteX165" fmla="*/ 204467 w 608982"/>
                <a:gd name="connsiteY165" fmla="*/ 190494 h 569110"/>
                <a:gd name="connsiteX166" fmla="*/ 232469 w 608982"/>
                <a:gd name="connsiteY166" fmla="*/ 178818 h 569110"/>
                <a:gd name="connsiteX167" fmla="*/ 265022 w 608982"/>
                <a:gd name="connsiteY167" fmla="*/ 166393 h 569110"/>
                <a:gd name="connsiteX168" fmla="*/ 303344 w 608982"/>
                <a:gd name="connsiteY168" fmla="*/ 0 h 569110"/>
                <a:gd name="connsiteX169" fmla="*/ 303459 w 608982"/>
                <a:gd name="connsiteY169" fmla="*/ 0 h 569110"/>
                <a:gd name="connsiteX170" fmla="*/ 303517 w 608982"/>
                <a:gd name="connsiteY170" fmla="*/ 0 h 569110"/>
                <a:gd name="connsiteX171" fmla="*/ 304496 w 608982"/>
                <a:gd name="connsiteY171" fmla="*/ 0 h 569110"/>
                <a:gd name="connsiteX172" fmla="*/ 305533 w 608982"/>
                <a:gd name="connsiteY172" fmla="*/ 0 h 569110"/>
                <a:gd name="connsiteX173" fmla="*/ 305591 w 608982"/>
                <a:gd name="connsiteY173" fmla="*/ 0 h 569110"/>
                <a:gd name="connsiteX174" fmla="*/ 305648 w 608982"/>
                <a:gd name="connsiteY174" fmla="*/ 0 h 569110"/>
                <a:gd name="connsiteX175" fmla="*/ 358364 w 608982"/>
                <a:gd name="connsiteY175" fmla="*/ 52656 h 569110"/>
                <a:gd name="connsiteX176" fmla="*/ 357672 w 608982"/>
                <a:gd name="connsiteY176" fmla="*/ 72222 h 569110"/>
                <a:gd name="connsiteX177" fmla="*/ 369368 w 608982"/>
                <a:gd name="connsiteY177" fmla="*/ 83559 h 569110"/>
                <a:gd name="connsiteX178" fmla="*/ 354907 w 608982"/>
                <a:gd name="connsiteY178" fmla="*/ 107671 h 569110"/>
                <a:gd name="connsiteX179" fmla="*/ 331862 w 608982"/>
                <a:gd name="connsiteY179" fmla="*/ 144617 h 569110"/>
                <a:gd name="connsiteX180" fmla="*/ 305533 w 608982"/>
                <a:gd name="connsiteY180" fmla="*/ 157220 h 569110"/>
                <a:gd name="connsiteX181" fmla="*/ 304438 w 608982"/>
                <a:gd name="connsiteY181" fmla="*/ 157220 h 569110"/>
                <a:gd name="connsiteX182" fmla="*/ 303344 w 608982"/>
                <a:gd name="connsiteY182" fmla="*/ 157220 h 569110"/>
                <a:gd name="connsiteX183" fmla="*/ 276842 w 608982"/>
                <a:gd name="connsiteY183" fmla="*/ 144559 h 569110"/>
                <a:gd name="connsiteX184" fmla="*/ 253970 w 608982"/>
                <a:gd name="connsiteY184" fmla="*/ 107671 h 569110"/>
                <a:gd name="connsiteX185" fmla="*/ 239509 w 608982"/>
                <a:gd name="connsiteY185" fmla="*/ 83559 h 569110"/>
                <a:gd name="connsiteX186" fmla="*/ 251377 w 608982"/>
                <a:gd name="connsiteY186" fmla="*/ 72222 h 569110"/>
                <a:gd name="connsiteX187" fmla="*/ 250686 w 608982"/>
                <a:gd name="connsiteY187" fmla="*/ 52656 h 569110"/>
                <a:gd name="connsiteX188" fmla="*/ 303344 w 608982"/>
                <a:gd name="connsiteY188" fmla="*/ 0 h 56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608982" h="569110">
                  <a:moveTo>
                    <a:pt x="445247" y="465732"/>
                  </a:moveTo>
                  <a:cubicBezTo>
                    <a:pt x="447264" y="474015"/>
                    <a:pt x="466162" y="528890"/>
                    <a:pt x="469158" y="536483"/>
                  </a:cubicBezTo>
                  <a:lnTo>
                    <a:pt x="471520" y="485519"/>
                  </a:lnTo>
                  <a:cubicBezTo>
                    <a:pt x="470656" y="484254"/>
                    <a:pt x="470137" y="482873"/>
                    <a:pt x="469504" y="481608"/>
                  </a:cubicBezTo>
                  <a:lnTo>
                    <a:pt x="461841" y="466422"/>
                  </a:lnTo>
                  <a:cubicBezTo>
                    <a:pt x="467372" y="470851"/>
                    <a:pt x="475496" y="473612"/>
                    <a:pt x="484599" y="473612"/>
                  </a:cubicBezTo>
                  <a:cubicBezTo>
                    <a:pt x="493875" y="473612"/>
                    <a:pt x="502230" y="470679"/>
                    <a:pt x="507761" y="466077"/>
                  </a:cubicBezTo>
                  <a:lnTo>
                    <a:pt x="499867" y="481665"/>
                  </a:lnTo>
                  <a:cubicBezTo>
                    <a:pt x="499234" y="482988"/>
                    <a:pt x="498657" y="484369"/>
                    <a:pt x="497851" y="485577"/>
                  </a:cubicBezTo>
                  <a:lnTo>
                    <a:pt x="500271" y="536598"/>
                  </a:lnTo>
                  <a:cubicBezTo>
                    <a:pt x="503267" y="528890"/>
                    <a:pt x="522165" y="474073"/>
                    <a:pt x="524124" y="465790"/>
                  </a:cubicBezTo>
                  <a:cubicBezTo>
                    <a:pt x="535301" y="469759"/>
                    <a:pt x="546191" y="473670"/>
                    <a:pt x="556735" y="478214"/>
                  </a:cubicBezTo>
                  <a:cubicBezTo>
                    <a:pt x="556735" y="478214"/>
                    <a:pt x="577822" y="486670"/>
                    <a:pt x="584679" y="489891"/>
                  </a:cubicBezTo>
                  <a:cubicBezTo>
                    <a:pt x="584909" y="489948"/>
                    <a:pt x="585139" y="490006"/>
                    <a:pt x="585370" y="490179"/>
                  </a:cubicBezTo>
                  <a:cubicBezTo>
                    <a:pt x="586004" y="490466"/>
                    <a:pt x="586349" y="490696"/>
                    <a:pt x="586580" y="490869"/>
                  </a:cubicBezTo>
                  <a:cubicBezTo>
                    <a:pt x="590152" y="492940"/>
                    <a:pt x="592918" y="496103"/>
                    <a:pt x="594646" y="499785"/>
                  </a:cubicBezTo>
                  <a:lnTo>
                    <a:pt x="594646" y="499842"/>
                  </a:lnTo>
                  <a:cubicBezTo>
                    <a:pt x="595338" y="501223"/>
                    <a:pt x="595798" y="502661"/>
                    <a:pt x="596144" y="504156"/>
                  </a:cubicBezTo>
                  <a:cubicBezTo>
                    <a:pt x="598967" y="512727"/>
                    <a:pt x="605190" y="531766"/>
                    <a:pt x="607956" y="542235"/>
                  </a:cubicBezTo>
                  <a:cubicBezTo>
                    <a:pt x="608359" y="543328"/>
                    <a:pt x="608647" y="544479"/>
                    <a:pt x="608820" y="545629"/>
                  </a:cubicBezTo>
                  <a:cubicBezTo>
                    <a:pt x="608935" y="546607"/>
                    <a:pt x="609050" y="547700"/>
                    <a:pt x="608935" y="548678"/>
                  </a:cubicBezTo>
                  <a:cubicBezTo>
                    <a:pt x="608935" y="559894"/>
                    <a:pt x="599832" y="569040"/>
                    <a:pt x="588596" y="569040"/>
                  </a:cubicBezTo>
                  <a:lnTo>
                    <a:pt x="569180" y="569040"/>
                  </a:lnTo>
                  <a:lnTo>
                    <a:pt x="485751" y="569040"/>
                  </a:lnTo>
                  <a:lnTo>
                    <a:pt x="484657" y="569040"/>
                  </a:lnTo>
                  <a:lnTo>
                    <a:pt x="483562" y="569040"/>
                  </a:lnTo>
                  <a:lnTo>
                    <a:pt x="400134" y="569040"/>
                  </a:lnTo>
                  <a:lnTo>
                    <a:pt x="380717" y="569040"/>
                  </a:lnTo>
                  <a:cubicBezTo>
                    <a:pt x="369482" y="569040"/>
                    <a:pt x="360378" y="559894"/>
                    <a:pt x="360378" y="548678"/>
                  </a:cubicBezTo>
                  <a:cubicBezTo>
                    <a:pt x="360378" y="547642"/>
                    <a:pt x="360436" y="546549"/>
                    <a:pt x="360609" y="545571"/>
                  </a:cubicBezTo>
                  <a:cubicBezTo>
                    <a:pt x="360839" y="544421"/>
                    <a:pt x="361070" y="543271"/>
                    <a:pt x="361415" y="542178"/>
                  </a:cubicBezTo>
                  <a:cubicBezTo>
                    <a:pt x="364181" y="531651"/>
                    <a:pt x="370403" y="512554"/>
                    <a:pt x="373284" y="504041"/>
                  </a:cubicBezTo>
                  <a:cubicBezTo>
                    <a:pt x="373630" y="502546"/>
                    <a:pt x="374091" y="501165"/>
                    <a:pt x="374725" y="499785"/>
                  </a:cubicBezTo>
                  <a:lnTo>
                    <a:pt x="374725" y="499670"/>
                  </a:lnTo>
                  <a:cubicBezTo>
                    <a:pt x="376511" y="495988"/>
                    <a:pt x="379276" y="492882"/>
                    <a:pt x="382791" y="490811"/>
                  </a:cubicBezTo>
                  <a:cubicBezTo>
                    <a:pt x="383021" y="490639"/>
                    <a:pt x="383425" y="490409"/>
                    <a:pt x="384001" y="490121"/>
                  </a:cubicBezTo>
                  <a:cubicBezTo>
                    <a:pt x="384231" y="490006"/>
                    <a:pt x="384462" y="489891"/>
                    <a:pt x="384692" y="489776"/>
                  </a:cubicBezTo>
                  <a:cubicBezTo>
                    <a:pt x="391606" y="486555"/>
                    <a:pt x="412694" y="478157"/>
                    <a:pt x="412694" y="478157"/>
                  </a:cubicBezTo>
                  <a:cubicBezTo>
                    <a:pt x="423180" y="473555"/>
                    <a:pt x="434127" y="469644"/>
                    <a:pt x="445247" y="465732"/>
                  </a:cubicBezTo>
                  <a:close/>
                  <a:moveTo>
                    <a:pt x="84869" y="465732"/>
                  </a:moveTo>
                  <a:cubicBezTo>
                    <a:pt x="86885" y="474016"/>
                    <a:pt x="105783" y="528898"/>
                    <a:pt x="108779" y="536492"/>
                  </a:cubicBezTo>
                  <a:lnTo>
                    <a:pt x="111142" y="485522"/>
                  </a:lnTo>
                  <a:cubicBezTo>
                    <a:pt x="110335" y="484256"/>
                    <a:pt x="109759" y="482875"/>
                    <a:pt x="109183" y="481610"/>
                  </a:cubicBezTo>
                  <a:lnTo>
                    <a:pt x="101462" y="466422"/>
                  </a:lnTo>
                  <a:cubicBezTo>
                    <a:pt x="106993" y="470852"/>
                    <a:pt x="115175" y="473613"/>
                    <a:pt x="124221" y="473613"/>
                  </a:cubicBezTo>
                  <a:cubicBezTo>
                    <a:pt x="133497" y="473613"/>
                    <a:pt x="141909" y="470679"/>
                    <a:pt x="147440" y="466077"/>
                  </a:cubicBezTo>
                  <a:lnTo>
                    <a:pt x="139489" y="481667"/>
                  </a:lnTo>
                  <a:cubicBezTo>
                    <a:pt x="138913" y="482990"/>
                    <a:pt x="138279" y="484371"/>
                    <a:pt x="137530" y="485579"/>
                  </a:cubicBezTo>
                  <a:lnTo>
                    <a:pt x="139892" y="536607"/>
                  </a:lnTo>
                  <a:cubicBezTo>
                    <a:pt x="142888" y="528898"/>
                    <a:pt x="161786" y="474074"/>
                    <a:pt x="163803" y="465790"/>
                  </a:cubicBezTo>
                  <a:cubicBezTo>
                    <a:pt x="174923" y="469759"/>
                    <a:pt x="185812" y="473671"/>
                    <a:pt x="196356" y="478216"/>
                  </a:cubicBezTo>
                  <a:cubicBezTo>
                    <a:pt x="196356" y="478216"/>
                    <a:pt x="217501" y="486672"/>
                    <a:pt x="224300" y="489894"/>
                  </a:cubicBezTo>
                  <a:cubicBezTo>
                    <a:pt x="224531" y="489951"/>
                    <a:pt x="224761" y="490009"/>
                    <a:pt x="224991" y="490182"/>
                  </a:cubicBezTo>
                  <a:cubicBezTo>
                    <a:pt x="225625" y="490469"/>
                    <a:pt x="226029" y="490699"/>
                    <a:pt x="226259" y="490872"/>
                  </a:cubicBezTo>
                  <a:cubicBezTo>
                    <a:pt x="229774" y="492943"/>
                    <a:pt x="232540" y="496107"/>
                    <a:pt x="234326" y="499789"/>
                  </a:cubicBezTo>
                  <a:lnTo>
                    <a:pt x="234326" y="499846"/>
                  </a:lnTo>
                  <a:cubicBezTo>
                    <a:pt x="235017" y="501227"/>
                    <a:pt x="235478" y="502665"/>
                    <a:pt x="235766" y="504161"/>
                  </a:cubicBezTo>
                  <a:cubicBezTo>
                    <a:pt x="238589" y="512733"/>
                    <a:pt x="244812" y="531774"/>
                    <a:pt x="247578" y="542244"/>
                  </a:cubicBezTo>
                  <a:cubicBezTo>
                    <a:pt x="247981" y="543337"/>
                    <a:pt x="248269" y="544488"/>
                    <a:pt x="248442" y="545639"/>
                  </a:cubicBezTo>
                  <a:cubicBezTo>
                    <a:pt x="248615" y="546617"/>
                    <a:pt x="248672" y="547710"/>
                    <a:pt x="248615" y="548803"/>
                  </a:cubicBezTo>
                  <a:cubicBezTo>
                    <a:pt x="248615" y="559963"/>
                    <a:pt x="239454" y="569110"/>
                    <a:pt x="228218" y="569110"/>
                  </a:cubicBezTo>
                  <a:lnTo>
                    <a:pt x="208801" y="569110"/>
                  </a:lnTo>
                  <a:lnTo>
                    <a:pt x="125373" y="569110"/>
                  </a:lnTo>
                  <a:lnTo>
                    <a:pt x="124278" y="569110"/>
                  </a:lnTo>
                  <a:lnTo>
                    <a:pt x="123241" y="569110"/>
                  </a:lnTo>
                  <a:lnTo>
                    <a:pt x="39813" y="569110"/>
                  </a:lnTo>
                  <a:lnTo>
                    <a:pt x="20338" y="569110"/>
                  </a:lnTo>
                  <a:cubicBezTo>
                    <a:pt x="9161" y="569110"/>
                    <a:pt x="0" y="559963"/>
                    <a:pt x="0" y="548803"/>
                  </a:cubicBezTo>
                  <a:cubicBezTo>
                    <a:pt x="0" y="547710"/>
                    <a:pt x="57" y="546617"/>
                    <a:pt x="230" y="545639"/>
                  </a:cubicBezTo>
                  <a:cubicBezTo>
                    <a:pt x="461" y="544488"/>
                    <a:pt x="691" y="543337"/>
                    <a:pt x="1094" y="542244"/>
                  </a:cubicBezTo>
                  <a:cubicBezTo>
                    <a:pt x="3860" y="531774"/>
                    <a:pt x="10083" y="512733"/>
                    <a:pt x="12906" y="504046"/>
                  </a:cubicBezTo>
                  <a:cubicBezTo>
                    <a:pt x="13309" y="502550"/>
                    <a:pt x="13770" y="501169"/>
                    <a:pt x="14346" y="499789"/>
                  </a:cubicBezTo>
                  <a:lnTo>
                    <a:pt x="14346" y="499674"/>
                  </a:lnTo>
                  <a:cubicBezTo>
                    <a:pt x="16132" y="495992"/>
                    <a:pt x="18898" y="492885"/>
                    <a:pt x="22412" y="490814"/>
                  </a:cubicBezTo>
                  <a:cubicBezTo>
                    <a:pt x="22643" y="490642"/>
                    <a:pt x="23046" y="490412"/>
                    <a:pt x="23680" y="490124"/>
                  </a:cubicBezTo>
                  <a:cubicBezTo>
                    <a:pt x="23911" y="490009"/>
                    <a:pt x="24141" y="489894"/>
                    <a:pt x="24371" y="489779"/>
                  </a:cubicBezTo>
                  <a:cubicBezTo>
                    <a:pt x="31285" y="486557"/>
                    <a:pt x="52315" y="478158"/>
                    <a:pt x="52315" y="478158"/>
                  </a:cubicBezTo>
                  <a:cubicBezTo>
                    <a:pt x="62859" y="473556"/>
                    <a:pt x="73749" y="469644"/>
                    <a:pt x="84869" y="465732"/>
                  </a:cubicBezTo>
                  <a:close/>
                  <a:moveTo>
                    <a:pt x="483492" y="299197"/>
                  </a:moveTo>
                  <a:lnTo>
                    <a:pt x="483549" y="299197"/>
                  </a:lnTo>
                  <a:lnTo>
                    <a:pt x="483664" y="299197"/>
                  </a:lnTo>
                  <a:lnTo>
                    <a:pt x="484644" y="299197"/>
                  </a:lnTo>
                  <a:lnTo>
                    <a:pt x="485623" y="299197"/>
                  </a:lnTo>
                  <a:lnTo>
                    <a:pt x="485738" y="299197"/>
                  </a:lnTo>
                  <a:lnTo>
                    <a:pt x="485796" y="299197"/>
                  </a:lnTo>
                  <a:cubicBezTo>
                    <a:pt x="514887" y="299197"/>
                    <a:pt x="538506" y="322792"/>
                    <a:pt x="538506" y="351853"/>
                  </a:cubicBezTo>
                  <a:cubicBezTo>
                    <a:pt x="538506" y="354846"/>
                    <a:pt x="537815" y="367794"/>
                    <a:pt x="537815" y="371419"/>
                  </a:cubicBezTo>
                  <a:cubicBezTo>
                    <a:pt x="539082" y="371477"/>
                    <a:pt x="550834" y="368657"/>
                    <a:pt x="549452" y="382756"/>
                  </a:cubicBezTo>
                  <a:cubicBezTo>
                    <a:pt x="546802" y="412681"/>
                    <a:pt x="535338" y="406869"/>
                    <a:pt x="535050" y="406869"/>
                  </a:cubicBezTo>
                  <a:cubicBezTo>
                    <a:pt x="529347" y="424996"/>
                    <a:pt x="520591" y="436563"/>
                    <a:pt x="512007" y="443872"/>
                  </a:cubicBezTo>
                  <a:cubicBezTo>
                    <a:pt x="498700" y="455209"/>
                    <a:pt x="485853" y="456417"/>
                    <a:pt x="485623" y="456417"/>
                  </a:cubicBezTo>
                  <a:lnTo>
                    <a:pt x="484586" y="456417"/>
                  </a:lnTo>
                  <a:lnTo>
                    <a:pt x="483492" y="456417"/>
                  </a:lnTo>
                  <a:cubicBezTo>
                    <a:pt x="483261" y="456417"/>
                    <a:pt x="470357" y="455209"/>
                    <a:pt x="456992" y="443757"/>
                  </a:cubicBezTo>
                  <a:cubicBezTo>
                    <a:pt x="448467" y="436391"/>
                    <a:pt x="439710" y="424881"/>
                    <a:pt x="434122" y="406869"/>
                  </a:cubicBezTo>
                  <a:cubicBezTo>
                    <a:pt x="433777" y="406869"/>
                    <a:pt x="422371" y="412681"/>
                    <a:pt x="419663" y="382756"/>
                  </a:cubicBezTo>
                  <a:cubicBezTo>
                    <a:pt x="418453" y="368657"/>
                    <a:pt x="430205" y="371477"/>
                    <a:pt x="431472" y="371419"/>
                  </a:cubicBezTo>
                  <a:cubicBezTo>
                    <a:pt x="431472" y="367909"/>
                    <a:pt x="430781" y="354846"/>
                    <a:pt x="430781" y="351853"/>
                  </a:cubicBezTo>
                  <a:cubicBezTo>
                    <a:pt x="430781" y="322792"/>
                    <a:pt x="454400" y="299197"/>
                    <a:pt x="483492" y="299197"/>
                  </a:cubicBezTo>
                  <a:close/>
                  <a:moveTo>
                    <a:pt x="123248" y="299197"/>
                  </a:moveTo>
                  <a:lnTo>
                    <a:pt x="123305" y="299197"/>
                  </a:lnTo>
                  <a:lnTo>
                    <a:pt x="123363" y="299197"/>
                  </a:lnTo>
                  <a:lnTo>
                    <a:pt x="124400" y="299197"/>
                  </a:lnTo>
                  <a:lnTo>
                    <a:pt x="125379" y="299197"/>
                  </a:lnTo>
                  <a:lnTo>
                    <a:pt x="125437" y="299197"/>
                  </a:lnTo>
                  <a:lnTo>
                    <a:pt x="125552" y="299197"/>
                  </a:lnTo>
                  <a:cubicBezTo>
                    <a:pt x="154647" y="299197"/>
                    <a:pt x="178210" y="322792"/>
                    <a:pt x="178210" y="351853"/>
                  </a:cubicBezTo>
                  <a:cubicBezTo>
                    <a:pt x="178210" y="354846"/>
                    <a:pt x="177519" y="367794"/>
                    <a:pt x="177519" y="371419"/>
                  </a:cubicBezTo>
                  <a:cubicBezTo>
                    <a:pt x="178786" y="371477"/>
                    <a:pt x="190597" y="368657"/>
                    <a:pt x="189214" y="382756"/>
                  </a:cubicBezTo>
                  <a:cubicBezTo>
                    <a:pt x="186506" y="412681"/>
                    <a:pt x="175099" y="406869"/>
                    <a:pt x="174753" y="406869"/>
                  </a:cubicBezTo>
                  <a:cubicBezTo>
                    <a:pt x="169107" y="424996"/>
                    <a:pt x="160350" y="436563"/>
                    <a:pt x="151708" y="443872"/>
                  </a:cubicBezTo>
                  <a:cubicBezTo>
                    <a:pt x="138457" y="455209"/>
                    <a:pt x="125610" y="456417"/>
                    <a:pt x="125379" y="456417"/>
                  </a:cubicBezTo>
                  <a:lnTo>
                    <a:pt x="124285" y="456417"/>
                  </a:lnTo>
                  <a:lnTo>
                    <a:pt x="123248" y="456417"/>
                  </a:lnTo>
                  <a:cubicBezTo>
                    <a:pt x="123017" y="456417"/>
                    <a:pt x="110112" y="455209"/>
                    <a:pt x="96746" y="443757"/>
                  </a:cubicBezTo>
                  <a:cubicBezTo>
                    <a:pt x="88219" y="436391"/>
                    <a:pt x="79462" y="424881"/>
                    <a:pt x="73816" y="406869"/>
                  </a:cubicBezTo>
                  <a:cubicBezTo>
                    <a:pt x="73528" y="406869"/>
                    <a:pt x="62063" y="412681"/>
                    <a:pt x="59413" y="382756"/>
                  </a:cubicBezTo>
                  <a:cubicBezTo>
                    <a:pt x="58146" y="368657"/>
                    <a:pt x="69899" y="371477"/>
                    <a:pt x="71224" y="371419"/>
                  </a:cubicBezTo>
                  <a:cubicBezTo>
                    <a:pt x="71224" y="367909"/>
                    <a:pt x="70532" y="354846"/>
                    <a:pt x="70532" y="351853"/>
                  </a:cubicBezTo>
                  <a:cubicBezTo>
                    <a:pt x="70532" y="322792"/>
                    <a:pt x="94096" y="299197"/>
                    <a:pt x="123248" y="299197"/>
                  </a:cubicBezTo>
                  <a:close/>
                  <a:moveTo>
                    <a:pt x="287844" y="298209"/>
                  </a:moveTo>
                  <a:lnTo>
                    <a:pt x="322417" y="298209"/>
                  </a:lnTo>
                  <a:lnTo>
                    <a:pt x="322417" y="385281"/>
                  </a:lnTo>
                  <a:lnTo>
                    <a:pt x="379289" y="442045"/>
                  </a:lnTo>
                  <a:lnTo>
                    <a:pt x="354858" y="466487"/>
                  </a:lnTo>
                  <a:lnTo>
                    <a:pt x="305130" y="416912"/>
                  </a:lnTo>
                  <a:lnTo>
                    <a:pt x="254193" y="467637"/>
                  </a:lnTo>
                  <a:lnTo>
                    <a:pt x="229761" y="443252"/>
                  </a:lnTo>
                  <a:lnTo>
                    <a:pt x="287844" y="385281"/>
                  </a:lnTo>
                  <a:close/>
                  <a:moveTo>
                    <a:pt x="265022" y="166393"/>
                  </a:moveTo>
                  <a:cubicBezTo>
                    <a:pt x="267039" y="174676"/>
                    <a:pt x="285937" y="229609"/>
                    <a:pt x="288933" y="237201"/>
                  </a:cubicBezTo>
                  <a:lnTo>
                    <a:pt x="291295" y="186180"/>
                  </a:lnTo>
                  <a:cubicBezTo>
                    <a:pt x="290431" y="184972"/>
                    <a:pt x="289912" y="183592"/>
                    <a:pt x="289279" y="182269"/>
                  </a:cubicBezTo>
                  <a:lnTo>
                    <a:pt x="281616" y="167083"/>
                  </a:lnTo>
                  <a:cubicBezTo>
                    <a:pt x="287147" y="171512"/>
                    <a:pt x="295271" y="174273"/>
                    <a:pt x="304374" y="174273"/>
                  </a:cubicBezTo>
                  <a:cubicBezTo>
                    <a:pt x="313650" y="174273"/>
                    <a:pt x="322005" y="171397"/>
                    <a:pt x="327536" y="166796"/>
                  </a:cubicBezTo>
                  <a:lnTo>
                    <a:pt x="319642" y="182326"/>
                  </a:lnTo>
                  <a:cubicBezTo>
                    <a:pt x="319009" y="183649"/>
                    <a:pt x="318432" y="185030"/>
                    <a:pt x="317626" y="186238"/>
                  </a:cubicBezTo>
                  <a:lnTo>
                    <a:pt x="320046" y="237259"/>
                  </a:lnTo>
                  <a:cubicBezTo>
                    <a:pt x="323042" y="229609"/>
                    <a:pt x="341940" y="174734"/>
                    <a:pt x="343899" y="166450"/>
                  </a:cubicBezTo>
                  <a:cubicBezTo>
                    <a:pt x="355076" y="170477"/>
                    <a:pt x="365966" y="174388"/>
                    <a:pt x="376510" y="178875"/>
                  </a:cubicBezTo>
                  <a:cubicBezTo>
                    <a:pt x="376510" y="178875"/>
                    <a:pt x="397597" y="187331"/>
                    <a:pt x="404454" y="190552"/>
                  </a:cubicBezTo>
                  <a:cubicBezTo>
                    <a:pt x="404684" y="190609"/>
                    <a:pt x="404914" y="190724"/>
                    <a:pt x="405145" y="190839"/>
                  </a:cubicBezTo>
                  <a:cubicBezTo>
                    <a:pt x="405779" y="191185"/>
                    <a:pt x="406124" y="191415"/>
                    <a:pt x="406355" y="191530"/>
                  </a:cubicBezTo>
                  <a:cubicBezTo>
                    <a:pt x="409927" y="193600"/>
                    <a:pt x="412693" y="196764"/>
                    <a:pt x="414421" y="200445"/>
                  </a:cubicBezTo>
                  <a:lnTo>
                    <a:pt x="414421" y="200503"/>
                  </a:lnTo>
                  <a:cubicBezTo>
                    <a:pt x="415113" y="201883"/>
                    <a:pt x="415573" y="203379"/>
                    <a:pt x="415919" y="204817"/>
                  </a:cubicBezTo>
                  <a:cubicBezTo>
                    <a:pt x="418742" y="213388"/>
                    <a:pt x="424965" y="232427"/>
                    <a:pt x="427731" y="242954"/>
                  </a:cubicBezTo>
                  <a:cubicBezTo>
                    <a:pt x="428134" y="243989"/>
                    <a:pt x="428422" y="245139"/>
                    <a:pt x="428595" y="246290"/>
                  </a:cubicBezTo>
                  <a:cubicBezTo>
                    <a:pt x="428710" y="247325"/>
                    <a:pt x="428825" y="248361"/>
                    <a:pt x="428710" y="249396"/>
                  </a:cubicBezTo>
                  <a:cubicBezTo>
                    <a:pt x="428710" y="260555"/>
                    <a:pt x="419607" y="269701"/>
                    <a:pt x="408371" y="269701"/>
                  </a:cubicBezTo>
                  <a:lnTo>
                    <a:pt x="388955" y="269701"/>
                  </a:lnTo>
                  <a:lnTo>
                    <a:pt x="305526" y="269701"/>
                  </a:lnTo>
                  <a:lnTo>
                    <a:pt x="304432" y="269701"/>
                  </a:lnTo>
                  <a:lnTo>
                    <a:pt x="303337" y="269701"/>
                  </a:lnTo>
                  <a:lnTo>
                    <a:pt x="219908" y="269701"/>
                  </a:lnTo>
                  <a:lnTo>
                    <a:pt x="200491" y="269701"/>
                  </a:lnTo>
                  <a:cubicBezTo>
                    <a:pt x="189256" y="269701"/>
                    <a:pt x="180153" y="260555"/>
                    <a:pt x="180153" y="249396"/>
                  </a:cubicBezTo>
                  <a:cubicBezTo>
                    <a:pt x="180153" y="248303"/>
                    <a:pt x="180210" y="247210"/>
                    <a:pt x="180383" y="246232"/>
                  </a:cubicBezTo>
                  <a:cubicBezTo>
                    <a:pt x="180614" y="245082"/>
                    <a:pt x="180844" y="243931"/>
                    <a:pt x="181190" y="242839"/>
                  </a:cubicBezTo>
                  <a:cubicBezTo>
                    <a:pt x="183955" y="232370"/>
                    <a:pt x="190178" y="213273"/>
                    <a:pt x="193059" y="204760"/>
                  </a:cubicBezTo>
                  <a:cubicBezTo>
                    <a:pt x="193405" y="203206"/>
                    <a:pt x="193865" y="201826"/>
                    <a:pt x="194499" y="200445"/>
                  </a:cubicBezTo>
                  <a:lnTo>
                    <a:pt x="194499" y="200388"/>
                  </a:lnTo>
                  <a:cubicBezTo>
                    <a:pt x="196285" y="196707"/>
                    <a:pt x="199051" y="193543"/>
                    <a:pt x="202565" y="191472"/>
                  </a:cubicBezTo>
                  <a:cubicBezTo>
                    <a:pt x="202796" y="191300"/>
                    <a:pt x="203199" y="191070"/>
                    <a:pt x="203775" y="190782"/>
                  </a:cubicBezTo>
                  <a:cubicBezTo>
                    <a:pt x="204006" y="190724"/>
                    <a:pt x="204236" y="190552"/>
                    <a:pt x="204467" y="190494"/>
                  </a:cubicBezTo>
                  <a:cubicBezTo>
                    <a:pt x="211381" y="187273"/>
                    <a:pt x="232469" y="178818"/>
                    <a:pt x="232469" y="178818"/>
                  </a:cubicBezTo>
                  <a:cubicBezTo>
                    <a:pt x="242955" y="174216"/>
                    <a:pt x="253902" y="170304"/>
                    <a:pt x="265022" y="166393"/>
                  </a:cubicBezTo>
                  <a:close/>
                  <a:moveTo>
                    <a:pt x="303344" y="0"/>
                  </a:moveTo>
                  <a:lnTo>
                    <a:pt x="303459" y="0"/>
                  </a:lnTo>
                  <a:lnTo>
                    <a:pt x="303517" y="0"/>
                  </a:lnTo>
                  <a:lnTo>
                    <a:pt x="304496" y="0"/>
                  </a:lnTo>
                  <a:lnTo>
                    <a:pt x="305533" y="0"/>
                  </a:lnTo>
                  <a:lnTo>
                    <a:pt x="305591" y="0"/>
                  </a:lnTo>
                  <a:lnTo>
                    <a:pt x="305648" y="0"/>
                  </a:lnTo>
                  <a:cubicBezTo>
                    <a:pt x="334800" y="0"/>
                    <a:pt x="358364" y="23537"/>
                    <a:pt x="358364" y="52656"/>
                  </a:cubicBezTo>
                  <a:cubicBezTo>
                    <a:pt x="358364" y="55648"/>
                    <a:pt x="357672" y="68597"/>
                    <a:pt x="357672" y="72222"/>
                  </a:cubicBezTo>
                  <a:cubicBezTo>
                    <a:pt x="358997" y="72222"/>
                    <a:pt x="370750" y="69460"/>
                    <a:pt x="369368" y="83559"/>
                  </a:cubicBezTo>
                  <a:cubicBezTo>
                    <a:pt x="366660" y="113484"/>
                    <a:pt x="355195" y="107671"/>
                    <a:pt x="354907" y="107671"/>
                  </a:cubicBezTo>
                  <a:cubicBezTo>
                    <a:pt x="349203" y="125741"/>
                    <a:pt x="340446" y="137366"/>
                    <a:pt x="331862" y="144617"/>
                  </a:cubicBezTo>
                  <a:cubicBezTo>
                    <a:pt x="318553" y="156011"/>
                    <a:pt x="305763" y="157220"/>
                    <a:pt x="305533" y="157220"/>
                  </a:cubicBezTo>
                  <a:lnTo>
                    <a:pt x="304438" y="157220"/>
                  </a:lnTo>
                  <a:lnTo>
                    <a:pt x="303344" y="157220"/>
                  </a:lnTo>
                  <a:cubicBezTo>
                    <a:pt x="303113" y="157220"/>
                    <a:pt x="290208" y="156011"/>
                    <a:pt x="276842" y="144559"/>
                  </a:cubicBezTo>
                  <a:cubicBezTo>
                    <a:pt x="268315" y="137193"/>
                    <a:pt x="259558" y="125684"/>
                    <a:pt x="253970" y="107671"/>
                  </a:cubicBezTo>
                  <a:cubicBezTo>
                    <a:pt x="253682" y="107671"/>
                    <a:pt x="242217" y="113484"/>
                    <a:pt x="239509" y="83559"/>
                  </a:cubicBezTo>
                  <a:cubicBezTo>
                    <a:pt x="238299" y="69460"/>
                    <a:pt x="250052" y="72280"/>
                    <a:pt x="251377" y="72222"/>
                  </a:cubicBezTo>
                  <a:cubicBezTo>
                    <a:pt x="251377" y="68654"/>
                    <a:pt x="250686" y="55648"/>
                    <a:pt x="250686" y="52656"/>
                  </a:cubicBezTo>
                  <a:cubicBezTo>
                    <a:pt x="250686" y="23537"/>
                    <a:pt x="274249" y="0"/>
                    <a:pt x="303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5" name="菱形 24"/>
          <p:cNvSpPr/>
          <p:nvPr/>
        </p:nvSpPr>
        <p:spPr>
          <a:xfrm>
            <a:off x="750152" y="2730856"/>
            <a:ext cx="2016033" cy="2016033"/>
          </a:xfrm>
          <a:prstGeom prst="diamond">
            <a:avLst/>
          </a:prstGeom>
          <a:blipFill>
            <a:blip r:embed="rId2"/>
            <a:srcRect/>
            <a:stretch>
              <a:fillRect l="-20330" r="-203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6" name="菱形 25"/>
          <p:cNvSpPr/>
          <p:nvPr/>
        </p:nvSpPr>
        <p:spPr>
          <a:xfrm>
            <a:off x="1844767" y="1569243"/>
            <a:ext cx="2016033" cy="2016033"/>
          </a:xfrm>
          <a:prstGeom prst="diamond">
            <a:avLst/>
          </a:prstGeom>
          <a:gradFill>
            <a:gsLst>
              <a:gs pos="100000">
                <a:schemeClr val="accent1"/>
              </a:gs>
              <a:gs pos="23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7" name="菱形 26"/>
          <p:cNvSpPr/>
          <p:nvPr/>
        </p:nvSpPr>
        <p:spPr>
          <a:xfrm>
            <a:off x="1844767" y="3892470"/>
            <a:ext cx="2016033" cy="2016033"/>
          </a:xfrm>
          <a:prstGeom prst="diamond">
            <a:avLst/>
          </a:prstGeom>
          <a:gradFill>
            <a:gsLst>
              <a:gs pos="100000">
                <a:schemeClr val="accent1"/>
              </a:gs>
              <a:gs pos="23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PA-文本框 6"/>
          <p:cNvSpPr txBox="1"/>
          <p:nvPr>
            <p:custDataLst>
              <p:tags r:id="rId3"/>
            </p:custDataLst>
          </p:nvPr>
        </p:nvSpPr>
        <p:spPr>
          <a:xfrm>
            <a:off x="5476240" y="2096135"/>
            <a:ext cx="3072765" cy="368300"/>
          </a:xfrm>
          <a:prstGeom prst="rect">
            <a:avLst/>
          </a:prstGeom>
          <a:noFill/>
        </p:spPr>
        <p:txBody>
          <a:bodyPr wrap="square" rtlCol="0">
            <a:spAutoFit/>
          </a:bodyPr>
          <a:lstStyle/>
          <a:p>
            <a:pPr algn="l"/>
            <a:r>
              <a:rPr lang="zh-CN" altLang="en-US" b="1" dirty="0">
                <a:solidFill>
                  <a:schemeClr val="tx1"/>
                </a:solidFill>
                <a:latin typeface="思源黑体 Normal" panose="020B0400000000000000" charset="-122"/>
                <a:ea typeface="思源黑体 Normal" panose="020B0400000000000000" charset="-122"/>
                <a:sym typeface="字魂105号-简雅黑" panose="00000500000000000000" pitchFamily="2" charset="-122"/>
              </a:rPr>
              <a:t>行业的内涵与外延</a:t>
            </a:r>
            <a:endParaRPr lang="zh-CN" altLang="en-US" b="1" dirty="0">
              <a:solidFill>
                <a:schemeClr val="tx1"/>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29" name="PA-文本框 42"/>
          <p:cNvSpPr txBox="1"/>
          <p:nvPr>
            <p:custDataLst>
              <p:tags r:id="rId4"/>
            </p:custDataLst>
          </p:nvPr>
        </p:nvSpPr>
        <p:spPr>
          <a:xfrm>
            <a:off x="5471795" y="2450465"/>
            <a:ext cx="6028690" cy="41084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buClrTx/>
              <a:buSzTx/>
              <a:buFontTx/>
            </a:pP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搜集、整理不同的定义，了解行业发展特点</a:t>
            </a: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a:t>
            </a:r>
            <a:endPar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endParaRPr>
          </a:p>
        </p:txBody>
      </p:sp>
      <p:sp>
        <p:nvSpPr>
          <p:cNvPr id="30" name="PA-文本框 6"/>
          <p:cNvSpPr txBox="1"/>
          <p:nvPr>
            <p:custDataLst>
              <p:tags r:id="rId5"/>
            </p:custDataLst>
          </p:nvPr>
        </p:nvSpPr>
        <p:spPr>
          <a:xfrm>
            <a:off x="5476240" y="3495040"/>
            <a:ext cx="3185795" cy="368300"/>
          </a:xfrm>
          <a:prstGeom prst="rect">
            <a:avLst/>
          </a:prstGeom>
          <a:noFill/>
        </p:spPr>
        <p:txBody>
          <a:bodyPr wrap="square" rtlCol="0">
            <a:spAutoFit/>
          </a:bodyPr>
          <a:lstStyle/>
          <a:p>
            <a:pPr lvl="0" algn="l">
              <a:buClrTx/>
              <a:buSzTx/>
              <a:buFontTx/>
            </a:pPr>
            <a:r>
              <a:rPr lang="zh-CN" altLang="en-US" b="1" dirty="0">
                <a:latin typeface="思源黑体 Normal" panose="020B0400000000000000" charset="-122"/>
                <a:ea typeface="思源黑体 Normal" panose="020B0400000000000000" charset="-122"/>
                <a:sym typeface="字魂105号-简雅黑" panose="00000500000000000000" pitchFamily="2" charset="-122"/>
              </a:rPr>
              <a:t>行业现状及发展趋势</a:t>
            </a:r>
            <a:endParaRPr lang="zh-CN" altLang="en-US" b="1" dirty="0">
              <a:latin typeface="思源黑体 Normal" panose="020B0400000000000000" charset="-122"/>
              <a:ea typeface="思源黑体 Normal" panose="020B0400000000000000" charset="-122"/>
              <a:sym typeface="字魂105号-简雅黑" panose="00000500000000000000" pitchFamily="2" charset="-122"/>
            </a:endParaRPr>
          </a:p>
        </p:txBody>
      </p:sp>
      <p:sp>
        <p:nvSpPr>
          <p:cNvPr id="31" name="PA-文本框 42"/>
          <p:cNvSpPr txBox="1"/>
          <p:nvPr>
            <p:custDataLst>
              <p:tags r:id="rId6"/>
            </p:custDataLst>
          </p:nvPr>
        </p:nvSpPr>
        <p:spPr>
          <a:xfrm>
            <a:off x="5471795" y="3858895"/>
            <a:ext cx="6120765" cy="73088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buClrTx/>
              <a:buSzTx/>
              <a:buFontTx/>
            </a:pP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通过各级行业主管部门或社会研究机构发布的行业分析报告进行分析</a:t>
            </a: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a:t>
            </a:r>
            <a:endPar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endParaRPr>
          </a:p>
        </p:txBody>
      </p:sp>
      <p:sp>
        <p:nvSpPr>
          <p:cNvPr id="32" name="PA-文本框 6"/>
          <p:cNvSpPr txBox="1"/>
          <p:nvPr>
            <p:custDataLst>
              <p:tags r:id="rId7"/>
            </p:custDataLst>
          </p:nvPr>
        </p:nvSpPr>
        <p:spPr>
          <a:xfrm>
            <a:off x="5476240" y="5003800"/>
            <a:ext cx="2546350" cy="368300"/>
          </a:xfrm>
          <a:prstGeom prst="rect">
            <a:avLst/>
          </a:prstGeom>
          <a:noFill/>
        </p:spPr>
        <p:txBody>
          <a:bodyPr wrap="square" rtlCol="0">
            <a:spAutoFit/>
          </a:bodyPr>
          <a:lstStyle/>
          <a:p>
            <a:pPr lvl="0" algn="l">
              <a:buClrTx/>
              <a:buSzTx/>
              <a:buFontTx/>
            </a:pPr>
            <a:r>
              <a:rPr lang="zh-CN" altLang="en-US" b="1" dirty="0">
                <a:latin typeface="思源黑体 Normal" panose="020B0400000000000000" charset="-122"/>
                <a:ea typeface="思源黑体 Normal" panose="020B0400000000000000" charset="-122"/>
                <a:sym typeface="字魂105号-简雅黑" panose="00000500000000000000" pitchFamily="2" charset="-122"/>
              </a:rPr>
              <a:t>行业人才需求状况</a:t>
            </a:r>
            <a:endParaRPr lang="zh-CN" altLang="en-US" b="1" dirty="0">
              <a:latin typeface="思源黑体 Normal" panose="020B0400000000000000" charset="-122"/>
              <a:ea typeface="思源黑体 Normal" panose="020B0400000000000000" charset="-122"/>
              <a:sym typeface="字魂105号-简雅黑" panose="00000500000000000000" pitchFamily="2" charset="-122"/>
            </a:endParaRPr>
          </a:p>
        </p:txBody>
      </p:sp>
      <p:sp>
        <p:nvSpPr>
          <p:cNvPr id="33" name="PA-文本框 42"/>
          <p:cNvSpPr txBox="1"/>
          <p:nvPr>
            <p:custDataLst>
              <p:tags r:id="rId8"/>
            </p:custDataLst>
          </p:nvPr>
        </p:nvSpPr>
        <p:spPr>
          <a:xfrm>
            <a:off x="5471795" y="5357495"/>
            <a:ext cx="6120765" cy="41084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buClrTx/>
              <a:buSzTx/>
              <a:buFontTx/>
            </a:pP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了解行业人才胜任能力标准、发展前景、培养目标及晋升路径。</a:t>
            </a:r>
            <a:endPar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行业环境分析的主要内容</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6" name="Group 1"/>
          <p:cNvGrpSpPr/>
          <p:nvPr/>
        </p:nvGrpSpPr>
        <p:grpSpPr>
          <a:xfrm>
            <a:off x="4452010" y="1475245"/>
            <a:ext cx="646379" cy="646379"/>
            <a:chOff x="1814967" y="1568905"/>
            <a:chExt cx="840466" cy="840466"/>
          </a:xfrm>
        </p:grpSpPr>
        <p:sp>
          <p:nvSpPr>
            <p:cNvPr id="17" name="椭圆 16"/>
            <p:cNvSpPr/>
            <p:nvPr/>
          </p:nvSpPr>
          <p:spPr>
            <a:xfrm>
              <a:off x="1814967" y="1568905"/>
              <a:ext cx="840466" cy="8404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8" name="Oval 3"/>
            <p:cNvSpPr/>
            <p:nvPr/>
          </p:nvSpPr>
          <p:spPr>
            <a:xfrm>
              <a:off x="2074698" y="1785936"/>
              <a:ext cx="321002" cy="406404"/>
            </a:xfrm>
            <a:custGeom>
              <a:avLst/>
              <a:gdLst>
                <a:gd name="T0" fmla="*/ 2911 w 3099"/>
                <a:gd name="T1" fmla="*/ 1857 h 3929"/>
                <a:gd name="T2" fmla="*/ 2751 w 3099"/>
                <a:gd name="T3" fmla="*/ 1866 h 3929"/>
                <a:gd name="T4" fmla="*/ 2021 w 3099"/>
                <a:gd name="T5" fmla="*/ 1654 h 3929"/>
                <a:gd name="T6" fmla="*/ 1854 w 3099"/>
                <a:gd name="T7" fmla="*/ 2321 h 3929"/>
                <a:gd name="T8" fmla="*/ 1834 w 3099"/>
                <a:gd name="T9" fmla="*/ 2377 h 3929"/>
                <a:gd name="T10" fmla="*/ 2646 w 3099"/>
                <a:gd name="T11" fmla="*/ 3691 h 3929"/>
                <a:gd name="T12" fmla="*/ 2487 w 3099"/>
                <a:gd name="T13" fmla="*/ 3925 h 3929"/>
                <a:gd name="T14" fmla="*/ 2450 w 3099"/>
                <a:gd name="T15" fmla="*/ 3929 h 3929"/>
                <a:gd name="T16" fmla="*/ 2253 w 3099"/>
                <a:gd name="T17" fmla="*/ 3766 h 3929"/>
                <a:gd name="T18" fmla="*/ 1579 w 3099"/>
                <a:gd name="T19" fmla="*/ 2685 h 3929"/>
                <a:gd name="T20" fmla="*/ 1578 w 3099"/>
                <a:gd name="T21" fmla="*/ 2687 h 3929"/>
                <a:gd name="T22" fmla="*/ 214 w 3099"/>
                <a:gd name="T23" fmla="*/ 3363 h 3929"/>
                <a:gd name="T24" fmla="*/ 199 w 3099"/>
                <a:gd name="T25" fmla="*/ 3363 h 3929"/>
                <a:gd name="T26" fmla="*/ 1 w 3099"/>
                <a:gd name="T27" fmla="*/ 3158 h 3929"/>
                <a:gd name="T28" fmla="*/ 201 w 3099"/>
                <a:gd name="T29" fmla="*/ 2956 h 3929"/>
                <a:gd name="T30" fmla="*/ 203 w 3099"/>
                <a:gd name="T31" fmla="*/ 2956 h 3929"/>
                <a:gd name="T32" fmla="*/ 214 w 3099"/>
                <a:gd name="T33" fmla="*/ 2959 h 3929"/>
                <a:gd name="T34" fmla="*/ 1259 w 3099"/>
                <a:gd name="T35" fmla="*/ 2443 h 3929"/>
                <a:gd name="T36" fmla="*/ 1300 w 3099"/>
                <a:gd name="T37" fmla="*/ 2391 h 3929"/>
                <a:gd name="T38" fmla="*/ 1272 w 3099"/>
                <a:gd name="T39" fmla="*/ 2175 h 3929"/>
                <a:gd name="T40" fmla="*/ 1444 w 3099"/>
                <a:gd name="T41" fmla="*/ 1490 h 3929"/>
                <a:gd name="T42" fmla="*/ 798 w 3099"/>
                <a:gd name="T43" fmla="*/ 1955 h 3929"/>
                <a:gd name="T44" fmla="*/ 643 w 3099"/>
                <a:gd name="T45" fmla="*/ 2029 h 3929"/>
                <a:gd name="T46" fmla="*/ 517 w 3099"/>
                <a:gd name="T47" fmla="*/ 1985 h 3929"/>
                <a:gd name="T48" fmla="*/ 488 w 3099"/>
                <a:gd name="T49" fmla="*/ 1703 h 3929"/>
                <a:gd name="T50" fmla="*/ 1528 w 3099"/>
                <a:gd name="T51" fmla="*/ 1046 h 3929"/>
                <a:gd name="T52" fmla="*/ 1740 w 3099"/>
                <a:gd name="T53" fmla="*/ 994 h 3929"/>
                <a:gd name="T54" fmla="*/ 1742 w 3099"/>
                <a:gd name="T55" fmla="*/ 994 h 3929"/>
                <a:gd name="T56" fmla="*/ 1754 w 3099"/>
                <a:gd name="T57" fmla="*/ 991 h 3929"/>
                <a:gd name="T58" fmla="*/ 1763 w 3099"/>
                <a:gd name="T59" fmla="*/ 990 h 3929"/>
                <a:gd name="T60" fmla="*/ 1772 w 3099"/>
                <a:gd name="T61" fmla="*/ 989 h 3929"/>
                <a:gd name="T62" fmla="*/ 1783 w 3099"/>
                <a:gd name="T63" fmla="*/ 988 h 3929"/>
                <a:gd name="T64" fmla="*/ 1790 w 3099"/>
                <a:gd name="T65" fmla="*/ 989 h 3929"/>
                <a:gd name="T66" fmla="*/ 1802 w 3099"/>
                <a:gd name="T67" fmla="*/ 989 h 3929"/>
                <a:gd name="T68" fmla="*/ 1808 w 3099"/>
                <a:gd name="T69" fmla="*/ 990 h 3929"/>
                <a:gd name="T70" fmla="*/ 1821 w 3099"/>
                <a:gd name="T71" fmla="*/ 991 h 3929"/>
                <a:gd name="T72" fmla="*/ 1828 w 3099"/>
                <a:gd name="T73" fmla="*/ 993 h 3929"/>
                <a:gd name="T74" fmla="*/ 1840 w 3099"/>
                <a:gd name="T75" fmla="*/ 995 h 3929"/>
                <a:gd name="T76" fmla="*/ 1848 w 3099"/>
                <a:gd name="T77" fmla="*/ 998 h 3929"/>
                <a:gd name="T78" fmla="*/ 1858 w 3099"/>
                <a:gd name="T79" fmla="*/ 1001 h 3929"/>
                <a:gd name="T80" fmla="*/ 1868 w 3099"/>
                <a:gd name="T81" fmla="*/ 1006 h 3929"/>
                <a:gd name="T82" fmla="*/ 1875 w 3099"/>
                <a:gd name="T83" fmla="*/ 1009 h 3929"/>
                <a:gd name="T84" fmla="*/ 1885 w 3099"/>
                <a:gd name="T85" fmla="*/ 1014 h 3929"/>
                <a:gd name="T86" fmla="*/ 1893 w 3099"/>
                <a:gd name="T87" fmla="*/ 1018 h 3929"/>
                <a:gd name="T88" fmla="*/ 1901 w 3099"/>
                <a:gd name="T89" fmla="*/ 1024 h 3929"/>
                <a:gd name="T90" fmla="*/ 1909 w 3099"/>
                <a:gd name="T91" fmla="*/ 1030 h 3929"/>
                <a:gd name="T92" fmla="*/ 1915 w 3099"/>
                <a:gd name="T93" fmla="*/ 1035 h 3929"/>
                <a:gd name="T94" fmla="*/ 1925 w 3099"/>
                <a:gd name="T95" fmla="*/ 1043 h 3929"/>
                <a:gd name="T96" fmla="*/ 1926 w 3099"/>
                <a:gd name="T97" fmla="*/ 1045 h 3929"/>
                <a:gd name="T98" fmla="*/ 2080 w 3099"/>
                <a:gd name="T99" fmla="*/ 1193 h 3929"/>
                <a:gd name="T100" fmla="*/ 2865 w 3099"/>
                <a:gd name="T101" fmla="*/ 1460 h 3929"/>
                <a:gd name="T102" fmla="*/ 3086 w 3099"/>
                <a:gd name="T103" fmla="*/ 1635 h 3929"/>
                <a:gd name="T104" fmla="*/ 2911 w 3099"/>
                <a:gd name="T105" fmla="*/ 1857 h 3929"/>
                <a:gd name="T106" fmla="*/ 1903 w 3099"/>
                <a:gd name="T107" fmla="*/ 873 h 3929"/>
                <a:gd name="T108" fmla="*/ 2340 w 3099"/>
                <a:gd name="T109" fmla="*/ 436 h 3929"/>
                <a:gd name="T110" fmla="*/ 1903 w 3099"/>
                <a:gd name="T111" fmla="*/ 0 h 3929"/>
                <a:gd name="T112" fmla="*/ 1467 w 3099"/>
                <a:gd name="T113" fmla="*/ 436 h 3929"/>
                <a:gd name="T114" fmla="*/ 1903 w 3099"/>
                <a:gd name="T115" fmla="*/ 873 h 3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99" h="3929">
                  <a:moveTo>
                    <a:pt x="2911" y="1857"/>
                  </a:moveTo>
                  <a:cubicBezTo>
                    <a:pt x="2857" y="1863"/>
                    <a:pt x="2804" y="1866"/>
                    <a:pt x="2751" y="1866"/>
                  </a:cubicBezTo>
                  <a:cubicBezTo>
                    <a:pt x="2491" y="1866"/>
                    <a:pt x="2239" y="1792"/>
                    <a:pt x="2021" y="1654"/>
                  </a:cubicBezTo>
                  <a:lnTo>
                    <a:pt x="1854" y="2321"/>
                  </a:lnTo>
                  <a:cubicBezTo>
                    <a:pt x="1849" y="2341"/>
                    <a:pt x="1842" y="2359"/>
                    <a:pt x="1834" y="2377"/>
                  </a:cubicBezTo>
                  <a:cubicBezTo>
                    <a:pt x="2259" y="2700"/>
                    <a:pt x="2547" y="3166"/>
                    <a:pt x="2646" y="3691"/>
                  </a:cubicBezTo>
                  <a:cubicBezTo>
                    <a:pt x="2667" y="3800"/>
                    <a:pt x="2596" y="3905"/>
                    <a:pt x="2487" y="3925"/>
                  </a:cubicBezTo>
                  <a:cubicBezTo>
                    <a:pt x="2475" y="3928"/>
                    <a:pt x="2462" y="3929"/>
                    <a:pt x="2450" y="3929"/>
                  </a:cubicBezTo>
                  <a:cubicBezTo>
                    <a:pt x="2356" y="3929"/>
                    <a:pt x="2272" y="3862"/>
                    <a:pt x="2253" y="3766"/>
                  </a:cubicBezTo>
                  <a:cubicBezTo>
                    <a:pt x="2171" y="3333"/>
                    <a:pt x="1932" y="2949"/>
                    <a:pt x="1579" y="2685"/>
                  </a:cubicBezTo>
                  <a:lnTo>
                    <a:pt x="1578" y="2687"/>
                  </a:lnTo>
                  <a:cubicBezTo>
                    <a:pt x="1255" y="3111"/>
                    <a:pt x="746" y="3363"/>
                    <a:pt x="214" y="3363"/>
                  </a:cubicBezTo>
                  <a:cubicBezTo>
                    <a:pt x="209" y="3363"/>
                    <a:pt x="204" y="3363"/>
                    <a:pt x="199" y="3363"/>
                  </a:cubicBezTo>
                  <a:cubicBezTo>
                    <a:pt x="89" y="3362"/>
                    <a:pt x="0" y="3268"/>
                    <a:pt x="1" y="3158"/>
                  </a:cubicBezTo>
                  <a:cubicBezTo>
                    <a:pt x="2" y="3048"/>
                    <a:pt x="91" y="2956"/>
                    <a:pt x="201" y="2956"/>
                  </a:cubicBezTo>
                  <a:lnTo>
                    <a:pt x="203" y="2956"/>
                  </a:lnTo>
                  <a:cubicBezTo>
                    <a:pt x="206" y="2956"/>
                    <a:pt x="210" y="2959"/>
                    <a:pt x="214" y="2959"/>
                  </a:cubicBezTo>
                  <a:cubicBezTo>
                    <a:pt x="622" y="2959"/>
                    <a:pt x="1012" y="2768"/>
                    <a:pt x="1259" y="2443"/>
                  </a:cubicBezTo>
                  <a:lnTo>
                    <a:pt x="1300" y="2391"/>
                  </a:lnTo>
                  <a:cubicBezTo>
                    <a:pt x="1265" y="2327"/>
                    <a:pt x="1253" y="2251"/>
                    <a:pt x="1272" y="2175"/>
                  </a:cubicBezTo>
                  <a:lnTo>
                    <a:pt x="1444" y="1490"/>
                  </a:lnTo>
                  <a:cubicBezTo>
                    <a:pt x="1193" y="1585"/>
                    <a:pt x="968" y="1746"/>
                    <a:pt x="798" y="1955"/>
                  </a:cubicBezTo>
                  <a:cubicBezTo>
                    <a:pt x="759" y="2004"/>
                    <a:pt x="701" y="2029"/>
                    <a:pt x="643" y="2029"/>
                  </a:cubicBezTo>
                  <a:cubicBezTo>
                    <a:pt x="599" y="2029"/>
                    <a:pt x="554" y="2015"/>
                    <a:pt x="517" y="1985"/>
                  </a:cubicBezTo>
                  <a:cubicBezTo>
                    <a:pt x="431" y="1915"/>
                    <a:pt x="418" y="1789"/>
                    <a:pt x="488" y="1703"/>
                  </a:cubicBezTo>
                  <a:cubicBezTo>
                    <a:pt x="752" y="1378"/>
                    <a:pt x="1121" y="1145"/>
                    <a:pt x="1528" y="1046"/>
                  </a:cubicBezTo>
                  <a:lnTo>
                    <a:pt x="1740" y="994"/>
                  </a:lnTo>
                  <a:cubicBezTo>
                    <a:pt x="1741" y="994"/>
                    <a:pt x="1742" y="994"/>
                    <a:pt x="1742" y="994"/>
                  </a:cubicBezTo>
                  <a:cubicBezTo>
                    <a:pt x="1746" y="993"/>
                    <a:pt x="1750" y="992"/>
                    <a:pt x="1754" y="991"/>
                  </a:cubicBezTo>
                  <a:cubicBezTo>
                    <a:pt x="1757" y="991"/>
                    <a:pt x="1760" y="990"/>
                    <a:pt x="1763" y="990"/>
                  </a:cubicBezTo>
                  <a:cubicBezTo>
                    <a:pt x="1766" y="990"/>
                    <a:pt x="1769" y="989"/>
                    <a:pt x="1772" y="989"/>
                  </a:cubicBezTo>
                  <a:cubicBezTo>
                    <a:pt x="1775" y="989"/>
                    <a:pt x="1779" y="989"/>
                    <a:pt x="1783" y="988"/>
                  </a:cubicBezTo>
                  <a:cubicBezTo>
                    <a:pt x="1785" y="988"/>
                    <a:pt x="1787" y="989"/>
                    <a:pt x="1790" y="989"/>
                  </a:cubicBezTo>
                  <a:cubicBezTo>
                    <a:pt x="1794" y="989"/>
                    <a:pt x="1798" y="989"/>
                    <a:pt x="1802" y="989"/>
                  </a:cubicBezTo>
                  <a:cubicBezTo>
                    <a:pt x="1804" y="989"/>
                    <a:pt x="1806" y="989"/>
                    <a:pt x="1808" y="990"/>
                  </a:cubicBezTo>
                  <a:cubicBezTo>
                    <a:pt x="1813" y="990"/>
                    <a:pt x="1817" y="991"/>
                    <a:pt x="1821" y="991"/>
                  </a:cubicBezTo>
                  <a:cubicBezTo>
                    <a:pt x="1824" y="992"/>
                    <a:pt x="1826" y="992"/>
                    <a:pt x="1828" y="993"/>
                  </a:cubicBezTo>
                  <a:cubicBezTo>
                    <a:pt x="1832" y="994"/>
                    <a:pt x="1836" y="994"/>
                    <a:pt x="1840" y="995"/>
                  </a:cubicBezTo>
                  <a:cubicBezTo>
                    <a:pt x="1843" y="996"/>
                    <a:pt x="1846" y="997"/>
                    <a:pt x="1848" y="998"/>
                  </a:cubicBezTo>
                  <a:cubicBezTo>
                    <a:pt x="1852" y="999"/>
                    <a:pt x="1855" y="1000"/>
                    <a:pt x="1858" y="1001"/>
                  </a:cubicBezTo>
                  <a:cubicBezTo>
                    <a:pt x="1861" y="1003"/>
                    <a:pt x="1864" y="1004"/>
                    <a:pt x="1868" y="1006"/>
                  </a:cubicBezTo>
                  <a:cubicBezTo>
                    <a:pt x="1870" y="1007"/>
                    <a:pt x="1873" y="1008"/>
                    <a:pt x="1875" y="1009"/>
                  </a:cubicBezTo>
                  <a:cubicBezTo>
                    <a:pt x="1879" y="1011"/>
                    <a:pt x="1882" y="1012"/>
                    <a:pt x="1885" y="1014"/>
                  </a:cubicBezTo>
                  <a:cubicBezTo>
                    <a:pt x="1888" y="1016"/>
                    <a:pt x="1890" y="1017"/>
                    <a:pt x="1893" y="1018"/>
                  </a:cubicBezTo>
                  <a:cubicBezTo>
                    <a:pt x="1895" y="1020"/>
                    <a:pt x="1898" y="1022"/>
                    <a:pt x="1901" y="1024"/>
                  </a:cubicBezTo>
                  <a:cubicBezTo>
                    <a:pt x="1903" y="1026"/>
                    <a:pt x="1906" y="1028"/>
                    <a:pt x="1909" y="1030"/>
                  </a:cubicBezTo>
                  <a:cubicBezTo>
                    <a:pt x="1911" y="1032"/>
                    <a:pt x="1913" y="1033"/>
                    <a:pt x="1915" y="1035"/>
                  </a:cubicBezTo>
                  <a:cubicBezTo>
                    <a:pt x="1918" y="1038"/>
                    <a:pt x="1922" y="1040"/>
                    <a:pt x="1925" y="1043"/>
                  </a:cubicBezTo>
                  <a:cubicBezTo>
                    <a:pt x="1925" y="1044"/>
                    <a:pt x="1926" y="1044"/>
                    <a:pt x="1926" y="1045"/>
                  </a:cubicBezTo>
                  <a:lnTo>
                    <a:pt x="2080" y="1193"/>
                  </a:lnTo>
                  <a:cubicBezTo>
                    <a:pt x="2289" y="1396"/>
                    <a:pt x="2575" y="1493"/>
                    <a:pt x="2865" y="1460"/>
                  </a:cubicBezTo>
                  <a:cubicBezTo>
                    <a:pt x="2974" y="1447"/>
                    <a:pt x="3074" y="1525"/>
                    <a:pt x="3086" y="1635"/>
                  </a:cubicBezTo>
                  <a:cubicBezTo>
                    <a:pt x="3099" y="1745"/>
                    <a:pt x="3020" y="1844"/>
                    <a:pt x="2911" y="1857"/>
                  </a:cubicBezTo>
                  <a:close/>
                  <a:moveTo>
                    <a:pt x="1903" y="873"/>
                  </a:moveTo>
                  <a:cubicBezTo>
                    <a:pt x="2144" y="873"/>
                    <a:pt x="2340" y="677"/>
                    <a:pt x="2340" y="436"/>
                  </a:cubicBezTo>
                  <a:cubicBezTo>
                    <a:pt x="2340" y="195"/>
                    <a:pt x="2144" y="0"/>
                    <a:pt x="1903" y="0"/>
                  </a:cubicBezTo>
                  <a:cubicBezTo>
                    <a:pt x="1662" y="0"/>
                    <a:pt x="1467" y="195"/>
                    <a:pt x="1467" y="436"/>
                  </a:cubicBezTo>
                  <a:cubicBezTo>
                    <a:pt x="1467" y="678"/>
                    <a:pt x="1662" y="873"/>
                    <a:pt x="1903" y="87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9" name="Group 4"/>
          <p:cNvGrpSpPr/>
          <p:nvPr/>
        </p:nvGrpSpPr>
        <p:grpSpPr>
          <a:xfrm>
            <a:off x="4458230" y="2736424"/>
            <a:ext cx="646379" cy="646379"/>
            <a:chOff x="1814967" y="1568905"/>
            <a:chExt cx="840466" cy="840466"/>
          </a:xfrm>
        </p:grpSpPr>
        <p:sp>
          <p:nvSpPr>
            <p:cNvPr id="20" name="椭圆 19"/>
            <p:cNvSpPr/>
            <p:nvPr/>
          </p:nvSpPr>
          <p:spPr>
            <a:xfrm>
              <a:off x="1814967" y="1568905"/>
              <a:ext cx="840466" cy="8404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1" name="Oval 6"/>
            <p:cNvSpPr/>
            <p:nvPr/>
          </p:nvSpPr>
          <p:spPr>
            <a:xfrm>
              <a:off x="2040170" y="1785936"/>
              <a:ext cx="390059" cy="406404"/>
            </a:xfrm>
            <a:custGeom>
              <a:avLst/>
              <a:gdLst>
                <a:gd name="connsiteX0" fmla="*/ 25460 w 580356"/>
                <a:gd name="connsiteY0" fmla="*/ 555068 h 604675"/>
                <a:gd name="connsiteX1" fmla="*/ 65910 w 580356"/>
                <a:gd name="connsiteY1" fmla="*/ 571695 h 604675"/>
                <a:gd name="connsiteX2" fmla="*/ 106268 w 580356"/>
                <a:gd name="connsiteY2" fmla="*/ 555068 h 604675"/>
                <a:gd name="connsiteX3" fmla="*/ 107275 w 580356"/>
                <a:gd name="connsiteY3" fmla="*/ 555982 h 604675"/>
                <a:gd name="connsiteX4" fmla="*/ 131618 w 580356"/>
                <a:gd name="connsiteY4" fmla="*/ 596362 h 604675"/>
                <a:gd name="connsiteX5" fmla="*/ 130062 w 580356"/>
                <a:gd name="connsiteY5" fmla="*/ 602117 h 604675"/>
                <a:gd name="connsiteX6" fmla="*/ 124663 w 580356"/>
                <a:gd name="connsiteY6" fmla="*/ 604675 h 604675"/>
                <a:gd name="connsiteX7" fmla="*/ 7065 w 580356"/>
                <a:gd name="connsiteY7" fmla="*/ 604675 h 604675"/>
                <a:gd name="connsiteX8" fmla="*/ 1666 w 580356"/>
                <a:gd name="connsiteY8" fmla="*/ 602117 h 604675"/>
                <a:gd name="connsiteX9" fmla="*/ 110 w 580356"/>
                <a:gd name="connsiteY9" fmla="*/ 596362 h 604675"/>
                <a:gd name="connsiteX10" fmla="*/ 24453 w 580356"/>
                <a:gd name="connsiteY10" fmla="*/ 555982 h 604675"/>
                <a:gd name="connsiteX11" fmla="*/ 25460 w 580356"/>
                <a:gd name="connsiteY11" fmla="*/ 555068 h 604675"/>
                <a:gd name="connsiteX12" fmla="*/ 488403 w 580356"/>
                <a:gd name="connsiteY12" fmla="*/ 488213 h 604675"/>
                <a:gd name="connsiteX13" fmla="*/ 488403 w 580356"/>
                <a:gd name="connsiteY13" fmla="*/ 549381 h 604675"/>
                <a:gd name="connsiteX14" fmla="*/ 544228 w 580356"/>
                <a:gd name="connsiteY14" fmla="*/ 549381 h 604675"/>
                <a:gd name="connsiteX15" fmla="*/ 549994 w 580356"/>
                <a:gd name="connsiteY15" fmla="*/ 543530 h 604675"/>
                <a:gd name="connsiteX16" fmla="*/ 549994 w 580356"/>
                <a:gd name="connsiteY16" fmla="*/ 494065 h 604675"/>
                <a:gd name="connsiteX17" fmla="*/ 544228 w 580356"/>
                <a:gd name="connsiteY17" fmla="*/ 488213 h 604675"/>
                <a:gd name="connsiteX18" fmla="*/ 207720 w 580356"/>
                <a:gd name="connsiteY18" fmla="*/ 458040 h 604675"/>
                <a:gd name="connsiteX19" fmla="*/ 544228 w 580356"/>
                <a:gd name="connsiteY19" fmla="*/ 458040 h 604675"/>
                <a:gd name="connsiteX20" fmla="*/ 580286 w 580356"/>
                <a:gd name="connsiteY20" fmla="*/ 494065 h 604675"/>
                <a:gd name="connsiteX21" fmla="*/ 580286 w 580356"/>
                <a:gd name="connsiteY21" fmla="*/ 543530 h 604675"/>
                <a:gd name="connsiteX22" fmla="*/ 544228 w 580356"/>
                <a:gd name="connsiteY22" fmla="*/ 579554 h 604675"/>
                <a:gd name="connsiteX23" fmla="*/ 207720 w 580356"/>
                <a:gd name="connsiteY23" fmla="*/ 579554 h 604675"/>
                <a:gd name="connsiteX24" fmla="*/ 171571 w 580356"/>
                <a:gd name="connsiteY24" fmla="*/ 543530 h 604675"/>
                <a:gd name="connsiteX25" fmla="*/ 171571 w 580356"/>
                <a:gd name="connsiteY25" fmla="*/ 494065 h 604675"/>
                <a:gd name="connsiteX26" fmla="*/ 207720 w 580356"/>
                <a:gd name="connsiteY26" fmla="*/ 458040 h 604675"/>
                <a:gd name="connsiteX27" fmla="*/ 65900 w 580356"/>
                <a:gd name="connsiteY27" fmla="*/ 432919 h 604675"/>
                <a:gd name="connsiteX28" fmla="*/ 110251 w 580356"/>
                <a:gd name="connsiteY28" fmla="*/ 491206 h 604675"/>
                <a:gd name="connsiteX29" fmla="*/ 65900 w 580356"/>
                <a:gd name="connsiteY29" fmla="*/ 549493 h 604675"/>
                <a:gd name="connsiteX30" fmla="*/ 21549 w 580356"/>
                <a:gd name="connsiteY30" fmla="*/ 491206 h 604675"/>
                <a:gd name="connsiteX31" fmla="*/ 65900 w 580356"/>
                <a:gd name="connsiteY31" fmla="*/ 432919 h 604675"/>
                <a:gd name="connsiteX32" fmla="*/ 25460 w 580356"/>
                <a:gd name="connsiteY32" fmla="*/ 338643 h 604675"/>
                <a:gd name="connsiteX33" fmla="*/ 65910 w 580356"/>
                <a:gd name="connsiteY33" fmla="*/ 355270 h 604675"/>
                <a:gd name="connsiteX34" fmla="*/ 106268 w 580356"/>
                <a:gd name="connsiteY34" fmla="*/ 338643 h 604675"/>
                <a:gd name="connsiteX35" fmla="*/ 107275 w 580356"/>
                <a:gd name="connsiteY35" fmla="*/ 339465 h 604675"/>
                <a:gd name="connsiteX36" fmla="*/ 131618 w 580356"/>
                <a:gd name="connsiteY36" fmla="*/ 379845 h 604675"/>
                <a:gd name="connsiteX37" fmla="*/ 130062 w 580356"/>
                <a:gd name="connsiteY37" fmla="*/ 385692 h 604675"/>
                <a:gd name="connsiteX38" fmla="*/ 124663 w 580356"/>
                <a:gd name="connsiteY38" fmla="*/ 388250 h 604675"/>
                <a:gd name="connsiteX39" fmla="*/ 7065 w 580356"/>
                <a:gd name="connsiteY39" fmla="*/ 388250 h 604675"/>
                <a:gd name="connsiteX40" fmla="*/ 1666 w 580356"/>
                <a:gd name="connsiteY40" fmla="*/ 385692 h 604675"/>
                <a:gd name="connsiteX41" fmla="*/ 110 w 580356"/>
                <a:gd name="connsiteY41" fmla="*/ 379845 h 604675"/>
                <a:gd name="connsiteX42" fmla="*/ 24453 w 580356"/>
                <a:gd name="connsiteY42" fmla="*/ 339465 h 604675"/>
                <a:gd name="connsiteX43" fmla="*/ 25460 w 580356"/>
                <a:gd name="connsiteY43" fmla="*/ 338643 h 604675"/>
                <a:gd name="connsiteX44" fmla="*/ 334471 w 580356"/>
                <a:gd name="connsiteY44" fmla="*/ 271804 h 604675"/>
                <a:gd name="connsiteX45" fmla="*/ 334471 w 580356"/>
                <a:gd name="connsiteY45" fmla="*/ 332870 h 604675"/>
                <a:gd name="connsiteX46" fmla="*/ 544228 w 580356"/>
                <a:gd name="connsiteY46" fmla="*/ 332870 h 604675"/>
                <a:gd name="connsiteX47" fmla="*/ 549994 w 580356"/>
                <a:gd name="connsiteY47" fmla="*/ 327111 h 604675"/>
                <a:gd name="connsiteX48" fmla="*/ 549994 w 580356"/>
                <a:gd name="connsiteY48" fmla="*/ 277563 h 604675"/>
                <a:gd name="connsiteX49" fmla="*/ 544228 w 580356"/>
                <a:gd name="connsiteY49" fmla="*/ 271804 h 604675"/>
                <a:gd name="connsiteX50" fmla="*/ 207720 w 580356"/>
                <a:gd name="connsiteY50" fmla="*/ 241545 h 604675"/>
                <a:gd name="connsiteX51" fmla="*/ 544228 w 580356"/>
                <a:gd name="connsiteY51" fmla="*/ 241545 h 604675"/>
                <a:gd name="connsiteX52" fmla="*/ 580286 w 580356"/>
                <a:gd name="connsiteY52" fmla="*/ 277563 h 604675"/>
                <a:gd name="connsiteX53" fmla="*/ 580286 w 580356"/>
                <a:gd name="connsiteY53" fmla="*/ 327111 h 604675"/>
                <a:gd name="connsiteX54" fmla="*/ 544228 w 580356"/>
                <a:gd name="connsiteY54" fmla="*/ 363129 h 604675"/>
                <a:gd name="connsiteX55" fmla="*/ 207720 w 580356"/>
                <a:gd name="connsiteY55" fmla="*/ 363129 h 604675"/>
                <a:gd name="connsiteX56" fmla="*/ 171571 w 580356"/>
                <a:gd name="connsiteY56" fmla="*/ 327111 h 604675"/>
                <a:gd name="connsiteX57" fmla="*/ 171571 w 580356"/>
                <a:gd name="connsiteY57" fmla="*/ 277563 h 604675"/>
                <a:gd name="connsiteX58" fmla="*/ 207720 w 580356"/>
                <a:gd name="connsiteY58" fmla="*/ 241545 h 604675"/>
                <a:gd name="connsiteX59" fmla="*/ 65900 w 580356"/>
                <a:gd name="connsiteY59" fmla="*/ 216424 h 604675"/>
                <a:gd name="connsiteX60" fmla="*/ 110251 w 580356"/>
                <a:gd name="connsiteY60" fmla="*/ 274676 h 604675"/>
                <a:gd name="connsiteX61" fmla="*/ 65900 w 580356"/>
                <a:gd name="connsiteY61" fmla="*/ 332928 h 604675"/>
                <a:gd name="connsiteX62" fmla="*/ 21549 w 580356"/>
                <a:gd name="connsiteY62" fmla="*/ 274676 h 604675"/>
                <a:gd name="connsiteX63" fmla="*/ 65900 w 580356"/>
                <a:gd name="connsiteY63" fmla="*/ 216424 h 604675"/>
                <a:gd name="connsiteX64" fmla="*/ 25460 w 580356"/>
                <a:gd name="connsiteY64" fmla="*/ 122078 h 604675"/>
                <a:gd name="connsiteX65" fmla="*/ 65910 w 580356"/>
                <a:gd name="connsiteY65" fmla="*/ 138820 h 604675"/>
                <a:gd name="connsiteX66" fmla="*/ 106268 w 580356"/>
                <a:gd name="connsiteY66" fmla="*/ 122078 h 604675"/>
                <a:gd name="connsiteX67" fmla="*/ 107275 w 580356"/>
                <a:gd name="connsiteY67" fmla="*/ 122993 h 604675"/>
                <a:gd name="connsiteX68" fmla="*/ 131618 w 580356"/>
                <a:gd name="connsiteY68" fmla="*/ 163431 h 604675"/>
                <a:gd name="connsiteX69" fmla="*/ 130062 w 580356"/>
                <a:gd name="connsiteY69" fmla="*/ 169286 h 604675"/>
                <a:gd name="connsiteX70" fmla="*/ 124663 w 580356"/>
                <a:gd name="connsiteY70" fmla="*/ 171756 h 604675"/>
                <a:gd name="connsiteX71" fmla="*/ 7065 w 580356"/>
                <a:gd name="connsiteY71" fmla="*/ 171756 h 604675"/>
                <a:gd name="connsiteX72" fmla="*/ 1666 w 580356"/>
                <a:gd name="connsiteY72" fmla="*/ 169286 h 604675"/>
                <a:gd name="connsiteX73" fmla="*/ 110 w 580356"/>
                <a:gd name="connsiteY73" fmla="*/ 163431 h 604675"/>
                <a:gd name="connsiteX74" fmla="*/ 24453 w 580356"/>
                <a:gd name="connsiteY74" fmla="*/ 122993 h 604675"/>
                <a:gd name="connsiteX75" fmla="*/ 25460 w 580356"/>
                <a:gd name="connsiteY75" fmla="*/ 122078 h 604675"/>
                <a:gd name="connsiteX76" fmla="*/ 440494 w 580356"/>
                <a:gd name="connsiteY76" fmla="*/ 55380 h 604675"/>
                <a:gd name="connsiteX77" fmla="*/ 440494 w 580356"/>
                <a:gd name="connsiteY77" fmla="*/ 116446 h 604675"/>
                <a:gd name="connsiteX78" fmla="*/ 544292 w 580356"/>
                <a:gd name="connsiteY78" fmla="*/ 116446 h 604675"/>
                <a:gd name="connsiteX79" fmla="*/ 550059 w 580356"/>
                <a:gd name="connsiteY79" fmla="*/ 110595 h 604675"/>
                <a:gd name="connsiteX80" fmla="*/ 550059 w 580356"/>
                <a:gd name="connsiteY80" fmla="*/ 61139 h 604675"/>
                <a:gd name="connsiteX81" fmla="*/ 544292 w 580356"/>
                <a:gd name="connsiteY81" fmla="*/ 55380 h 604675"/>
                <a:gd name="connsiteX82" fmla="*/ 207726 w 580356"/>
                <a:gd name="connsiteY82" fmla="*/ 25121 h 604675"/>
                <a:gd name="connsiteX83" fmla="*/ 544292 w 580356"/>
                <a:gd name="connsiteY83" fmla="*/ 25121 h 604675"/>
                <a:gd name="connsiteX84" fmla="*/ 580356 w 580356"/>
                <a:gd name="connsiteY84" fmla="*/ 61139 h 604675"/>
                <a:gd name="connsiteX85" fmla="*/ 580356 w 580356"/>
                <a:gd name="connsiteY85" fmla="*/ 110595 h 604675"/>
                <a:gd name="connsiteX86" fmla="*/ 544292 w 580356"/>
                <a:gd name="connsiteY86" fmla="*/ 146705 h 604675"/>
                <a:gd name="connsiteX87" fmla="*/ 207726 w 580356"/>
                <a:gd name="connsiteY87" fmla="*/ 146705 h 604675"/>
                <a:gd name="connsiteX88" fmla="*/ 171571 w 580356"/>
                <a:gd name="connsiteY88" fmla="*/ 110595 h 604675"/>
                <a:gd name="connsiteX89" fmla="*/ 171571 w 580356"/>
                <a:gd name="connsiteY89" fmla="*/ 61139 h 604675"/>
                <a:gd name="connsiteX90" fmla="*/ 207726 w 580356"/>
                <a:gd name="connsiteY90" fmla="*/ 25121 h 604675"/>
                <a:gd name="connsiteX91" fmla="*/ 65945 w 580356"/>
                <a:gd name="connsiteY91" fmla="*/ 0 h 604675"/>
                <a:gd name="connsiteX92" fmla="*/ 110250 w 580356"/>
                <a:gd name="connsiteY92" fmla="*/ 58297 h 604675"/>
                <a:gd name="connsiteX93" fmla="*/ 65945 w 580356"/>
                <a:gd name="connsiteY93" fmla="*/ 116503 h 604675"/>
                <a:gd name="connsiteX94" fmla="*/ 21549 w 580356"/>
                <a:gd name="connsiteY94" fmla="*/ 58297 h 604675"/>
                <a:gd name="connsiteX95" fmla="*/ 65945 w 580356"/>
                <a:gd name="connsiteY95" fmla="*/ 0 h 6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80356" h="604675">
                  <a:moveTo>
                    <a:pt x="25460" y="555068"/>
                  </a:moveTo>
                  <a:cubicBezTo>
                    <a:pt x="36716" y="565483"/>
                    <a:pt x="50627" y="571695"/>
                    <a:pt x="65910" y="571695"/>
                  </a:cubicBezTo>
                  <a:cubicBezTo>
                    <a:pt x="81101" y="571695"/>
                    <a:pt x="95012" y="565483"/>
                    <a:pt x="106268" y="555068"/>
                  </a:cubicBezTo>
                  <a:cubicBezTo>
                    <a:pt x="106634" y="555342"/>
                    <a:pt x="106909" y="555708"/>
                    <a:pt x="107275" y="555982"/>
                  </a:cubicBezTo>
                  <a:cubicBezTo>
                    <a:pt x="119721" y="565757"/>
                    <a:pt x="128689" y="579826"/>
                    <a:pt x="131618" y="596362"/>
                  </a:cubicBezTo>
                  <a:cubicBezTo>
                    <a:pt x="131984" y="598371"/>
                    <a:pt x="131435" y="600564"/>
                    <a:pt x="130062" y="602117"/>
                  </a:cubicBezTo>
                  <a:cubicBezTo>
                    <a:pt x="128781" y="603761"/>
                    <a:pt x="126768" y="604675"/>
                    <a:pt x="124663" y="604675"/>
                  </a:cubicBezTo>
                  <a:lnTo>
                    <a:pt x="7065" y="604675"/>
                  </a:lnTo>
                  <a:cubicBezTo>
                    <a:pt x="5052" y="604675"/>
                    <a:pt x="3039" y="603761"/>
                    <a:pt x="1666" y="602117"/>
                  </a:cubicBezTo>
                  <a:cubicBezTo>
                    <a:pt x="293" y="600564"/>
                    <a:pt x="-256" y="598371"/>
                    <a:pt x="110" y="596362"/>
                  </a:cubicBezTo>
                  <a:cubicBezTo>
                    <a:pt x="3039" y="579826"/>
                    <a:pt x="12007" y="565757"/>
                    <a:pt x="24453" y="555982"/>
                  </a:cubicBezTo>
                  <a:cubicBezTo>
                    <a:pt x="24819" y="555708"/>
                    <a:pt x="25094" y="555342"/>
                    <a:pt x="25460" y="555068"/>
                  </a:cubicBezTo>
                  <a:close/>
                  <a:moveTo>
                    <a:pt x="488403" y="488213"/>
                  </a:moveTo>
                  <a:lnTo>
                    <a:pt x="488403" y="549381"/>
                  </a:lnTo>
                  <a:lnTo>
                    <a:pt x="544228" y="549381"/>
                  </a:lnTo>
                  <a:cubicBezTo>
                    <a:pt x="547431" y="549381"/>
                    <a:pt x="549994" y="546730"/>
                    <a:pt x="549994" y="543530"/>
                  </a:cubicBezTo>
                  <a:lnTo>
                    <a:pt x="549994" y="494065"/>
                  </a:lnTo>
                  <a:cubicBezTo>
                    <a:pt x="549994" y="490864"/>
                    <a:pt x="547431" y="488213"/>
                    <a:pt x="544228" y="488213"/>
                  </a:cubicBezTo>
                  <a:close/>
                  <a:moveTo>
                    <a:pt x="207720" y="458040"/>
                  </a:moveTo>
                  <a:lnTo>
                    <a:pt x="544228" y="458040"/>
                  </a:lnTo>
                  <a:cubicBezTo>
                    <a:pt x="564179" y="458040"/>
                    <a:pt x="580286" y="474132"/>
                    <a:pt x="580286" y="494065"/>
                  </a:cubicBezTo>
                  <a:lnTo>
                    <a:pt x="580286" y="543530"/>
                  </a:lnTo>
                  <a:cubicBezTo>
                    <a:pt x="580286" y="563462"/>
                    <a:pt x="564179" y="579554"/>
                    <a:pt x="544228" y="579554"/>
                  </a:cubicBezTo>
                  <a:lnTo>
                    <a:pt x="207720" y="579554"/>
                  </a:lnTo>
                  <a:cubicBezTo>
                    <a:pt x="187770" y="579554"/>
                    <a:pt x="171571" y="563462"/>
                    <a:pt x="171571" y="543530"/>
                  </a:cubicBezTo>
                  <a:lnTo>
                    <a:pt x="171571" y="494065"/>
                  </a:lnTo>
                  <a:cubicBezTo>
                    <a:pt x="171571" y="474132"/>
                    <a:pt x="187770" y="458040"/>
                    <a:pt x="207720" y="458040"/>
                  </a:cubicBezTo>
                  <a:close/>
                  <a:moveTo>
                    <a:pt x="65900" y="432919"/>
                  </a:moveTo>
                  <a:cubicBezTo>
                    <a:pt x="90394" y="432919"/>
                    <a:pt x="110251" y="459015"/>
                    <a:pt x="110251" y="491206"/>
                  </a:cubicBezTo>
                  <a:cubicBezTo>
                    <a:pt x="110251" y="523397"/>
                    <a:pt x="90394" y="549493"/>
                    <a:pt x="65900" y="549493"/>
                  </a:cubicBezTo>
                  <a:cubicBezTo>
                    <a:pt x="41406" y="549493"/>
                    <a:pt x="21549" y="523397"/>
                    <a:pt x="21549" y="491206"/>
                  </a:cubicBezTo>
                  <a:cubicBezTo>
                    <a:pt x="21549" y="459015"/>
                    <a:pt x="41406" y="432919"/>
                    <a:pt x="65900" y="432919"/>
                  </a:cubicBezTo>
                  <a:close/>
                  <a:moveTo>
                    <a:pt x="25460" y="338643"/>
                  </a:moveTo>
                  <a:cubicBezTo>
                    <a:pt x="36716" y="348966"/>
                    <a:pt x="50627" y="355270"/>
                    <a:pt x="65910" y="355270"/>
                  </a:cubicBezTo>
                  <a:cubicBezTo>
                    <a:pt x="81101" y="355270"/>
                    <a:pt x="95012" y="348966"/>
                    <a:pt x="106268" y="338643"/>
                  </a:cubicBezTo>
                  <a:cubicBezTo>
                    <a:pt x="106634" y="338917"/>
                    <a:pt x="106909" y="339282"/>
                    <a:pt x="107275" y="339465"/>
                  </a:cubicBezTo>
                  <a:cubicBezTo>
                    <a:pt x="119721" y="349332"/>
                    <a:pt x="128689" y="363401"/>
                    <a:pt x="131618" y="379845"/>
                  </a:cubicBezTo>
                  <a:cubicBezTo>
                    <a:pt x="131984" y="381946"/>
                    <a:pt x="131435" y="384048"/>
                    <a:pt x="130062" y="385692"/>
                  </a:cubicBezTo>
                  <a:cubicBezTo>
                    <a:pt x="128781" y="387336"/>
                    <a:pt x="126768" y="388250"/>
                    <a:pt x="124663" y="388250"/>
                  </a:cubicBezTo>
                  <a:lnTo>
                    <a:pt x="7065" y="388250"/>
                  </a:lnTo>
                  <a:cubicBezTo>
                    <a:pt x="5052" y="388250"/>
                    <a:pt x="3039" y="387336"/>
                    <a:pt x="1666" y="385692"/>
                  </a:cubicBezTo>
                  <a:cubicBezTo>
                    <a:pt x="293" y="384048"/>
                    <a:pt x="-256" y="381946"/>
                    <a:pt x="110" y="379845"/>
                  </a:cubicBezTo>
                  <a:cubicBezTo>
                    <a:pt x="3039" y="363401"/>
                    <a:pt x="12007" y="349332"/>
                    <a:pt x="24453" y="339465"/>
                  </a:cubicBezTo>
                  <a:cubicBezTo>
                    <a:pt x="24819" y="339282"/>
                    <a:pt x="25094" y="338917"/>
                    <a:pt x="25460" y="338643"/>
                  </a:cubicBezTo>
                  <a:close/>
                  <a:moveTo>
                    <a:pt x="334471" y="271804"/>
                  </a:moveTo>
                  <a:lnTo>
                    <a:pt x="334471" y="332870"/>
                  </a:lnTo>
                  <a:lnTo>
                    <a:pt x="544228" y="332870"/>
                  </a:lnTo>
                  <a:cubicBezTo>
                    <a:pt x="547431" y="332870"/>
                    <a:pt x="549994" y="330310"/>
                    <a:pt x="549994" y="327111"/>
                  </a:cubicBezTo>
                  <a:lnTo>
                    <a:pt x="549994" y="277563"/>
                  </a:lnTo>
                  <a:cubicBezTo>
                    <a:pt x="549994" y="274363"/>
                    <a:pt x="547431" y="271804"/>
                    <a:pt x="544228" y="271804"/>
                  </a:cubicBezTo>
                  <a:close/>
                  <a:moveTo>
                    <a:pt x="207720" y="241545"/>
                  </a:moveTo>
                  <a:lnTo>
                    <a:pt x="544228" y="241545"/>
                  </a:lnTo>
                  <a:cubicBezTo>
                    <a:pt x="564179" y="241545"/>
                    <a:pt x="580286" y="257726"/>
                    <a:pt x="580286" y="277563"/>
                  </a:cubicBezTo>
                  <a:lnTo>
                    <a:pt x="580286" y="327111"/>
                  </a:lnTo>
                  <a:cubicBezTo>
                    <a:pt x="580286" y="346948"/>
                    <a:pt x="564179" y="363129"/>
                    <a:pt x="544228" y="363129"/>
                  </a:cubicBezTo>
                  <a:lnTo>
                    <a:pt x="207720" y="363129"/>
                  </a:lnTo>
                  <a:cubicBezTo>
                    <a:pt x="187770" y="363129"/>
                    <a:pt x="171571" y="346948"/>
                    <a:pt x="171571" y="327111"/>
                  </a:cubicBezTo>
                  <a:lnTo>
                    <a:pt x="171571" y="277563"/>
                  </a:lnTo>
                  <a:cubicBezTo>
                    <a:pt x="171571" y="257726"/>
                    <a:pt x="187770" y="241545"/>
                    <a:pt x="207720" y="241545"/>
                  </a:cubicBezTo>
                  <a:close/>
                  <a:moveTo>
                    <a:pt x="65900" y="216424"/>
                  </a:moveTo>
                  <a:cubicBezTo>
                    <a:pt x="90394" y="216424"/>
                    <a:pt x="110251" y="242504"/>
                    <a:pt x="110251" y="274676"/>
                  </a:cubicBezTo>
                  <a:cubicBezTo>
                    <a:pt x="110251" y="306848"/>
                    <a:pt x="90394" y="332928"/>
                    <a:pt x="65900" y="332928"/>
                  </a:cubicBezTo>
                  <a:cubicBezTo>
                    <a:pt x="41406" y="332928"/>
                    <a:pt x="21549" y="306848"/>
                    <a:pt x="21549" y="274676"/>
                  </a:cubicBezTo>
                  <a:cubicBezTo>
                    <a:pt x="21549" y="242504"/>
                    <a:pt x="41406" y="216424"/>
                    <a:pt x="65900" y="216424"/>
                  </a:cubicBezTo>
                  <a:close/>
                  <a:moveTo>
                    <a:pt x="25460" y="122078"/>
                  </a:moveTo>
                  <a:cubicBezTo>
                    <a:pt x="36716" y="132508"/>
                    <a:pt x="50627" y="138820"/>
                    <a:pt x="65910" y="138820"/>
                  </a:cubicBezTo>
                  <a:cubicBezTo>
                    <a:pt x="81101" y="138820"/>
                    <a:pt x="95012" y="132508"/>
                    <a:pt x="106268" y="122078"/>
                  </a:cubicBezTo>
                  <a:cubicBezTo>
                    <a:pt x="106634" y="122352"/>
                    <a:pt x="106909" y="122718"/>
                    <a:pt x="107275" y="122993"/>
                  </a:cubicBezTo>
                  <a:cubicBezTo>
                    <a:pt x="119721" y="132782"/>
                    <a:pt x="128689" y="146871"/>
                    <a:pt x="131618" y="163431"/>
                  </a:cubicBezTo>
                  <a:cubicBezTo>
                    <a:pt x="131984" y="165535"/>
                    <a:pt x="131435" y="167639"/>
                    <a:pt x="130062" y="169286"/>
                  </a:cubicBezTo>
                  <a:cubicBezTo>
                    <a:pt x="128781" y="170841"/>
                    <a:pt x="126768" y="171756"/>
                    <a:pt x="124663" y="171756"/>
                  </a:cubicBezTo>
                  <a:lnTo>
                    <a:pt x="7065" y="171756"/>
                  </a:lnTo>
                  <a:cubicBezTo>
                    <a:pt x="5052" y="171756"/>
                    <a:pt x="3039" y="170841"/>
                    <a:pt x="1666" y="169286"/>
                  </a:cubicBezTo>
                  <a:cubicBezTo>
                    <a:pt x="293" y="167639"/>
                    <a:pt x="-256" y="165535"/>
                    <a:pt x="110" y="163431"/>
                  </a:cubicBezTo>
                  <a:cubicBezTo>
                    <a:pt x="3039" y="146871"/>
                    <a:pt x="12007" y="132782"/>
                    <a:pt x="24453" y="122993"/>
                  </a:cubicBezTo>
                  <a:cubicBezTo>
                    <a:pt x="24819" y="122718"/>
                    <a:pt x="25094" y="122352"/>
                    <a:pt x="25460" y="122078"/>
                  </a:cubicBezTo>
                  <a:close/>
                  <a:moveTo>
                    <a:pt x="440494" y="55380"/>
                  </a:moveTo>
                  <a:lnTo>
                    <a:pt x="440494" y="116446"/>
                  </a:lnTo>
                  <a:lnTo>
                    <a:pt x="544292" y="116446"/>
                  </a:lnTo>
                  <a:cubicBezTo>
                    <a:pt x="547496" y="116446"/>
                    <a:pt x="550059" y="113795"/>
                    <a:pt x="550059" y="110595"/>
                  </a:cubicBezTo>
                  <a:lnTo>
                    <a:pt x="550059" y="61139"/>
                  </a:lnTo>
                  <a:cubicBezTo>
                    <a:pt x="550059" y="57939"/>
                    <a:pt x="547496" y="55380"/>
                    <a:pt x="544292" y="55380"/>
                  </a:cubicBezTo>
                  <a:close/>
                  <a:moveTo>
                    <a:pt x="207726" y="25121"/>
                  </a:moveTo>
                  <a:lnTo>
                    <a:pt x="544292" y="25121"/>
                  </a:lnTo>
                  <a:cubicBezTo>
                    <a:pt x="564246" y="25121"/>
                    <a:pt x="580356" y="41302"/>
                    <a:pt x="580356" y="61139"/>
                  </a:cubicBezTo>
                  <a:lnTo>
                    <a:pt x="580356" y="110595"/>
                  </a:lnTo>
                  <a:cubicBezTo>
                    <a:pt x="580356" y="130524"/>
                    <a:pt x="564246" y="146705"/>
                    <a:pt x="544292" y="146705"/>
                  </a:cubicBezTo>
                  <a:lnTo>
                    <a:pt x="207726" y="146705"/>
                  </a:lnTo>
                  <a:cubicBezTo>
                    <a:pt x="187772" y="146705"/>
                    <a:pt x="171571" y="130524"/>
                    <a:pt x="171571" y="110595"/>
                  </a:cubicBezTo>
                  <a:lnTo>
                    <a:pt x="171571" y="61139"/>
                  </a:lnTo>
                  <a:cubicBezTo>
                    <a:pt x="171571" y="41302"/>
                    <a:pt x="187772" y="25121"/>
                    <a:pt x="207726" y="25121"/>
                  </a:cubicBezTo>
                  <a:close/>
                  <a:moveTo>
                    <a:pt x="65945" y="0"/>
                  </a:moveTo>
                  <a:cubicBezTo>
                    <a:pt x="90386" y="0"/>
                    <a:pt x="110250" y="26042"/>
                    <a:pt x="110250" y="58297"/>
                  </a:cubicBezTo>
                  <a:cubicBezTo>
                    <a:pt x="110250" y="90370"/>
                    <a:pt x="90386" y="116503"/>
                    <a:pt x="65945" y="116503"/>
                  </a:cubicBezTo>
                  <a:cubicBezTo>
                    <a:pt x="41413" y="116503"/>
                    <a:pt x="21549" y="90370"/>
                    <a:pt x="21549" y="58297"/>
                  </a:cubicBezTo>
                  <a:cubicBezTo>
                    <a:pt x="21549" y="26042"/>
                    <a:pt x="41413" y="0"/>
                    <a:pt x="659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22" name="Group 7"/>
          <p:cNvGrpSpPr/>
          <p:nvPr/>
        </p:nvGrpSpPr>
        <p:grpSpPr>
          <a:xfrm>
            <a:off x="4452010" y="4007762"/>
            <a:ext cx="646379" cy="646379"/>
            <a:chOff x="1814967" y="1568905"/>
            <a:chExt cx="840466" cy="840466"/>
          </a:xfrm>
        </p:grpSpPr>
        <p:sp>
          <p:nvSpPr>
            <p:cNvPr id="23" name="椭圆 22"/>
            <p:cNvSpPr/>
            <p:nvPr/>
          </p:nvSpPr>
          <p:spPr>
            <a:xfrm>
              <a:off x="1814967" y="1568905"/>
              <a:ext cx="840466" cy="8404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4" name="Oval 9"/>
            <p:cNvSpPr/>
            <p:nvPr/>
          </p:nvSpPr>
          <p:spPr>
            <a:xfrm>
              <a:off x="2031998" y="1799240"/>
              <a:ext cx="406404" cy="379795"/>
            </a:xfrm>
            <a:custGeom>
              <a:avLst/>
              <a:gdLst>
                <a:gd name="connsiteX0" fmla="*/ 445247 w 608982"/>
                <a:gd name="connsiteY0" fmla="*/ 465732 h 569110"/>
                <a:gd name="connsiteX1" fmla="*/ 469158 w 608982"/>
                <a:gd name="connsiteY1" fmla="*/ 536483 h 569110"/>
                <a:gd name="connsiteX2" fmla="*/ 471520 w 608982"/>
                <a:gd name="connsiteY2" fmla="*/ 485519 h 569110"/>
                <a:gd name="connsiteX3" fmla="*/ 469504 w 608982"/>
                <a:gd name="connsiteY3" fmla="*/ 481608 h 569110"/>
                <a:gd name="connsiteX4" fmla="*/ 461841 w 608982"/>
                <a:gd name="connsiteY4" fmla="*/ 466422 h 569110"/>
                <a:gd name="connsiteX5" fmla="*/ 484599 w 608982"/>
                <a:gd name="connsiteY5" fmla="*/ 473612 h 569110"/>
                <a:gd name="connsiteX6" fmla="*/ 507761 w 608982"/>
                <a:gd name="connsiteY6" fmla="*/ 466077 h 569110"/>
                <a:gd name="connsiteX7" fmla="*/ 499867 w 608982"/>
                <a:gd name="connsiteY7" fmla="*/ 481665 h 569110"/>
                <a:gd name="connsiteX8" fmla="*/ 497851 w 608982"/>
                <a:gd name="connsiteY8" fmla="*/ 485577 h 569110"/>
                <a:gd name="connsiteX9" fmla="*/ 500271 w 608982"/>
                <a:gd name="connsiteY9" fmla="*/ 536598 h 569110"/>
                <a:gd name="connsiteX10" fmla="*/ 524124 w 608982"/>
                <a:gd name="connsiteY10" fmla="*/ 465790 h 569110"/>
                <a:gd name="connsiteX11" fmla="*/ 556735 w 608982"/>
                <a:gd name="connsiteY11" fmla="*/ 478214 h 569110"/>
                <a:gd name="connsiteX12" fmla="*/ 584679 w 608982"/>
                <a:gd name="connsiteY12" fmla="*/ 489891 h 569110"/>
                <a:gd name="connsiteX13" fmla="*/ 585370 w 608982"/>
                <a:gd name="connsiteY13" fmla="*/ 490179 h 569110"/>
                <a:gd name="connsiteX14" fmla="*/ 586580 w 608982"/>
                <a:gd name="connsiteY14" fmla="*/ 490869 h 569110"/>
                <a:gd name="connsiteX15" fmla="*/ 594646 w 608982"/>
                <a:gd name="connsiteY15" fmla="*/ 499785 h 569110"/>
                <a:gd name="connsiteX16" fmla="*/ 594646 w 608982"/>
                <a:gd name="connsiteY16" fmla="*/ 499842 h 569110"/>
                <a:gd name="connsiteX17" fmla="*/ 596144 w 608982"/>
                <a:gd name="connsiteY17" fmla="*/ 504156 h 569110"/>
                <a:gd name="connsiteX18" fmla="*/ 607956 w 608982"/>
                <a:gd name="connsiteY18" fmla="*/ 542235 h 569110"/>
                <a:gd name="connsiteX19" fmla="*/ 608820 w 608982"/>
                <a:gd name="connsiteY19" fmla="*/ 545629 h 569110"/>
                <a:gd name="connsiteX20" fmla="*/ 608935 w 608982"/>
                <a:gd name="connsiteY20" fmla="*/ 548678 h 569110"/>
                <a:gd name="connsiteX21" fmla="*/ 588596 w 608982"/>
                <a:gd name="connsiteY21" fmla="*/ 569040 h 569110"/>
                <a:gd name="connsiteX22" fmla="*/ 569180 w 608982"/>
                <a:gd name="connsiteY22" fmla="*/ 569040 h 569110"/>
                <a:gd name="connsiteX23" fmla="*/ 485751 w 608982"/>
                <a:gd name="connsiteY23" fmla="*/ 569040 h 569110"/>
                <a:gd name="connsiteX24" fmla="*/ 484657 w 608982"/>
                <a:gd name="connsiteY24" fmla="*/ 569040 h 569110"/>
                <a:gd name="connsiteX25" fmla="*/ 483562 w 608982"/>
                <a:gd name="connsiteY25" fmla="*/ 569040 h 569110"/>
                <a:gd name="connsiteX26" fmla="*/ 400134 w 608982"/>
                <a:gd name="connsiteY26" fmla="*/ 569040 h 569110"/>
                <a:gd name="connsiteX27" fmla="*/ 380717 w 608982"/>
                <a:gd name="connsiteY27" fmla="*/ 569040 h 569110"/>
                <a:gd name="connsiteX28" fmla="*/ 360378 w 608982"/>
                <a:gd name="connsiteY28" fmla="*/ 548678 h 569110"/>
                <a:gd name="connsiteX29" fmla="*/ 360609 w 608982"/>
                <a:gd name="connsiteY29" fmla="*/ 545571 h 569110"/>
                <a:gd name="connsiteX30" fmla="*/ 361415 w 608982"/>
                <a:gd name="connsiteY30" fmla="*/ 542178 h 569110"/>
                <a:gd name="connsiteX31" fmla="*/ 373284 w 608982"/>
                <a:gd name="connsiteY31" fmla="*/ 504041 h 569110"/>
                <a:gd name="connsiteX32" fmla="*/ 374725 w 608982"/>
                <a:gd name="connsiteY32" fmla="*/ 499785 h 569110"/>
                <a:gd name="connsiteX33" fmla="*/ 374725 w 608982"/>
                <a:gd name="connsiteY33" fmla="*/ 499670 h 569110"/>
                <a:gd name="connsiteX34" fmla="*/ 382791 w 608982"/>
                <a:gd name="connsiteY34" fmla="*/ 490811 h 569110"/>
                <a:gd name="connsiteX35" fmla="*/ 384001 w 608982"/>
                <a:gd name="connsiteY35" fmla="*/ 490121 h 569110"/>
                <a:gd name="connsiteX36" fmla="*/ 384692 w 608982"/>
                <a:gd name="connsiteY36" fmla="*/ 489776 h 569110"/>
                <a:gd name="connsiteX37" fmla="*/ 412694 w 608982"/>
                <a:gd name="connsiteY37" fmla="*/ 478157 h 569110"/>
                <a:gd name="connsiteX38" fmla="*/ 445247 w 608982"/>
                <a:gd name="connsiteY38" fmla="*/ 465732 h 569110"/>
                <a:gd name="connsiteX39" fmla="*/ 84869 w 608982"/>
                <a:gd name="connsiteY39" fmla="*/ 465732 h 569110"/>
                <a:gd name="connsiteX40" fmla="*/ 108779 w 608982"/>
                <a:gd name="connsiteY40" fmla="*/ 536492 h 569110"/>
                <a:gd name="connsiteX41" fmla="*/ 111142 w 608982"/>
                <a:gd name="connsiteY41" fmla="*/ 485522 h 569110"/>
                <a:gd name="connsiteX42" fmla="*/ 109183 w 608982"/>
                <a:gd name="connsiteY42" fmla="*/ 481610 h 569110"/>
                <a:gd name="connsiteX43" fmla="*/ 101462 w 608982"/>
                <a:gd name="connsiteY43" fmla="*/ 466422 h 569110"/>
                <a:gd name="connsiteX44" fmla="*/ 124221 w 608982"/>
                <a:gd name="connsiteY44" fmla="*/ 473613 h 569110"/>
                <a:gd name="connsiteX45" fmla="*/ 147440 w 608982"/>
                <a:gd name="connsiteY45" fmla="*/ 466077 h 569110"/>
                <a:gd name="connsiteX46" fmla="*/ 139489 w 608982"/>
                <a:gd name="connsiteY46" fmla="*/ 481667 h 569110"/>
                <a:gd name="connsiteX47" fmla="*/ 137530 w 608982"/>
                <a:gd name="connsiteY47" fmla="*/ 485579 h 569110"/>
                <a:gd name="connsiteX48" fmla="*/ 139892 w 608982"/>
                <a:gd name="connsiteY48" fmla="*/ 536607 h 569110"/>
                <a:gd name="connsiteX49" fmla="*/ 163803 w 608982"/>
                <a:gd name="connsiteY49" fmla="*/ 465790 h 569110"/>
                <a:gd name="connsiteX50" fmla="*/ 196356 w 608982"/>
                <a:gd name="connsiteY50" fmla="*/ 478216 h 569110"/>
                <a:gd name="connsiteX51" fmla="*/ 224300 w 608982"/>
                <a:gd name="connsiteY51" fmla="*/ 489894 h 569110"/>
                <a:gd name="connsiteX52" fmla="*/ 224991 w 608982"/>
                <a:gd name="connsiteY52" fmla="*/ 490182 h 569110"/>
                <a:gd name="connsiteX53" fmla="*/ 226259 w 608982"/>
                <a:gd name="connsiteY53" fmla="*/ 490872 h 569110"/>
                <a:gd name="connsiteX54" fmla="*/ 234326 w 608982"/>
                <a:gd name="connsiteY54" fmla="*/ 499789 h 569110"/>
                <a:gd name="connsiteX55" fmla="*/ 234326 w 608982"/>
                <a:gd name="connsiteY55" fmla="*/ 499846 h 569110"/>
                <a:gd name="connsiteX56" fmla="*/ 235766 w 608982"/>
                <a:gd name="connsiteY56" fmla="*/ 504161 h 569110"/>
                <a:gd name="connsiteX57" fmla="*/ 247578 w 608982"/>
                <a:gd name="connsiteY57" fmla="*/ 542244 h 569110"/>
                <a:gd name="connsiteX58" fmla="*/ 248442 w 608982"/>
                <a:gd name="connsiteY58" fmla="*/ 545639 h 569110"/>
                <a:gd name="connsiteX59" fmla="*/ 248615 w 608982"/>
                <a:gd name="connsiteY59" fmla="*/ 548803 h 569110"/>
                <a:gd name="connsiteX60" fmla="*/ 228218 w 608982"/>
                <a:gd name="connsiteY60" fmla="*/ 569110 h 569110"/>
                <a:gd name="connsiteX61" fmla="*/ 208801 w 608982"/>
                <a:gd name="connsiteY61" fmla="*/ 569110 h 569110"/>
                <a:gd name="connsiteX62" fmla="*/ 125373 w 608982"/>
                <a:gd name="connsiteY62" fmla="*/ 569110 h 569110"/>
                <a:gd name="connsiteX63" fmla="*/ 124278 w 608982"/>
                <a:gd name="connsiteY63" fmla="*/ 569110 h 569110"/>
                <a:gd name="connsiteX64" fmla="*/ 123241 w 608982"/>
                <a:gd name="connsiteY64" fmla="*/ 569110 h 569110"/>
                <a:gd name="connsiteX65" fmla="*/ 39813 w 608982"/>
                <a:gd name="connsiteY65" fmla="*/ 569110 h 569110"/>
                <a:gd name="connsiteX66" fmla="*/ 20338 w 608982"/>
                <a:gd name="connsiteY66" fmla="*/ 569110 h 569110"/>
                <a:gd name="connsiteX67" fmla="*/ 0 w 608982"/>
                <a:gd name="connsiteY67" fmla="*/ 548803 h 569110"/>
                <a:gd name="connsiteX68" fmla="*/ 230 w 608982"/>
                <a:gd name="connsiteY68" fmla="*/ 545639 h 569110"/>
                <a:gd name="connsiteX69" fmla="*/ 1094 w 608982"/>
                <a:gd name="connsiteY69" fmla="*/ 542244 h 569110"/>
                <a:gd name="connsiteX70" fmla="*/ 12906 w 608982"/>
                <a:gd name="connsiteY70" fmla="*/ 504046 h 569110"/>
                <a:gd name="connsiteX71" fmla="*/ 14346 w 608982"/>
                <a:gd name="connsiteY71" fmla="*/ 499789 h 569110"/>
                <a:gd name="connsiteX72" fmla="*/ 14346 w 608982"/>
                <a:gd name="connsiteY72" fmla="*/ 499674 h 569110"/>
                <a:gd name="connsiteX73" fmla="*/ 22412 w 608982"/>
                <a:gd name="connsiteY73" fmla="*/ 490814 h 569110"/>
                <a:gd name="connsiteX74" fmla="*/ 23680 w 608982"/>
                <a:gd name="connsiteY74" fmla="*/ 490124 h 569110"/>
                <a:gd name="connsiteX75" fmla="*/ 24371 w 608982"/>
                <a:gd name="connsiteY75" fmla="*/ 489779 h 569110"/>
                <a:gd name="connsiteX76" fmla="*/ 52315 w 608982"/>
                <a:gd name="connsiteY76" fmla="*/ 478158 h 569110"/>
                <a:gd name="connsiteX77" fmla="*/ 84869 w 608982"/>
                <a:gd name="connsiteY77" fmla="*/ 465732 h 569110"/>
                <a:gd name="connsiteX78" fmla="*/ 483492 w 608982"/>
                <a:gd name="connsiteY78" fmla="*/ 299197 h 569110"/>
                <a:gd name="connsiteX79" fmla="*/ 483549 w 608982"/>
                <a:gd name="connsiteY79" fmla="*/ 299197 h 569110"/>
                <a:gd name="connsiteX80" fmla="*/ 483664 w 608982"/>
                <a:gd name="connsiteY80" fmla="*/ 299197 h 569110"/>
                <a:gd name="connsiteX81" fmla="*/ 484644 w 608982"/>
                <a:gd name="connsiteY81" fmla="*/ 299197 h 569110"/>
                <a:gd name="connsiteX82" fmla="*/ 485623 w 608982"/>
                <a:gd name="connsiteY82" fmla="*/ 299197 h 569110"/>
                <a:gd name="connsiteX83" fmla="*/ 485738 w 608982"/>
                <a:gd name="connsiteY83" fmla="*/ 299197 h 569110"/>
                <a:gd name="connsiteX84" fmla="*/ 485796 w 608982"/>
                <a:gd name="connsiteY84" fmla="*/ 299197 h 569110"/>
                <a:gd name="connsiteX85" fmla="*/ 538506 w 608982"/>
                <a:gd name="connsiteY85" fmla="*/ 351853 h 569110"/>
                <a:gd name="connsiteX86" fmla="*/ 537815 w 608982"/>
                <a:gd name="connsiteY86" fmla="*/ 371419 h 569110"/>
                <a:gd name="connsiteX87" fmla="*/ 549452 w 608982"/>
                <a:gd name="connsiteY87" fmla="*/ 382756 h 569110"/>
                <a:gd name="connsiteX88" fmla="*/ 535050 w 608982"/>
                <a:gd name="connsiteY88" fmla="*/ 406869 h 569110"/>
                <a:gd name="connsiteX89" fmla="*/ 512007 w 608982"/>
                <a:gd name="connsiteY89" fmla="*/ 443872 h 569110"/>
                <a:gd name="connsiteX90" fmla="*/ 485623 w 608982"/>
                <a:gd name="connsiteY90" fmla="*/ 456417 h 569110"/>
                <a:gd name="connsiteX91" fmla="*/ 484586 w 608982"/>
                <a:gd name="connsiteY91" fmla="*/ 456417 h 569110"/>
                <a:gd name="connsiteX92" fmla="*/ 483492 w 608982"/>
                <a:gd name="connsiteY92" fmla="*/ 456417 h 569110"/>
                <a:gd name="connsiteX93" fmla="*/ 456992 w 608982"/>
                <a:gd name="connsiteY93" fmla="*/ 443757 h 569110"/>
                <a:gd name="connsiteX94" fmla="*/ 434122 w 608982"/>
                <a:gd name="connsiteY94" fmla="*/ 406869 h 569110"/>
                <a:gd name="connsiteX95" fmla="*/ 419663 w 608982"/>
                <a:gd name="connsiteY95" fmla="*/ 382756 h 569110"/>
                <a:gd name="connsiteX96" fmla="*/ 431472 w 608982"/>
                <a:gd name="connsiteY96" fmla="*/ 371419 h 569110"/>
                <a:gd name="connsiteX97" fmla="*/ 430781 w 608982"/>
                <a:gd name="connsiteY97" fmla="*/ 351853 h 569110"/>
                <a:gd name="connsiteX98" fmla="*/ 483492 w 608982"/>
                <a:gd name="connsiteY98" fmla="*/ 299197 h 569110"/>
                <a:gd name="connsiteX99" fmla="*/ 123248 w 608982"/>
                <a:gd name="connsiteY99" fmla="*/ 299197 h 569110"/>
                <a:gd name="connsiteX100" fmla="*/ 123305 w 608982"/>
                <a:gd name="connsiteY100" fmla="*/ 299197 h 569110"/>
                <a:gd name="connsiteX101" fmla="*/ 123363 w 608982"/>
                <a:gd name="connsiteY101" fmla="*/ 299197 h 569110"/>
                <a:gd name="connsiteX102" fmla="*/ 124400 w 608982"/>
                <a:gd name="connsiteY102" fmla="*/ 299197 h 569110"/>
                <a:gd name="connsiteX103" fmla="*/ 125379 w 608982"/>
                <a:gd name="connsiteY103" fmla="*/ 299197 h 569110"/>
                <a:gd name="connsiteX104" fmla="*/ 125437 w 608982"/>
                <a:gd name="connsiteY104" fmla="*/ 299197 h 569110"/>
                <a:gd name="connsiteX105" fmla="*/ 125552 w 608982"/>
                <a:gd name="connsiteY105" fmla="*/ 299197 h 569110"/>
                <a:gd name="connsiteX106" fmla="*/ 178210 w 608982"/>
                <a:gd name="connsiteY106" fmla="*/ 351853 h 569110"/>
                <a:gd name="connsiteX107" fmla="*/ 177519 w 608982"/>
                <a:gd name="connsiteY107" fmla="*/ 371419 h 569110"/>
                <a:gd name="connsiteX108" fmla="*/ 189214 w 608982"/>
                <a:gd name="connsiteY108" fmla="*/ 382756 h 569110"/>
                <a:gd name="connsiteX109" fmla="*/ 174753 w 608982"/>
                <a:gd name="connsiteY109" fmla="*/ 406869 h 569110"/>
                <a:gd name="connsiteX110" fmla="*/ 151708 w 608982"/>
                <a:gd name="connsiteY110" fmla="*/ 443872 h 569110"/>
                <a:gd name="connsiteX111" fmla="*/ 125379 w 608982"/>
                <a:gd name="connsiteY111" fmla="*/ 456417 h 569110"/>
                <a:gd name="connsiteX112" fmla="*/ 124285 w 608982"/>
                <a:gd name="connsiteY112" fmla="*/ 456417 h 569110"/>
                <a:gd name="connsiteX113" fmla="*/ 123248 w 608982"/>
                <a:gd name="connsiteY113" fmla="*/ 456417 h 569110"/>
                <a:gd name="connsiteX114" fmla="*/ 96746 w 608982"/>
                <a:gd name="connsiteY114" fmla="*/ 443757 h 569110"/>
                <a:gd name="connsiteX115" fmla="*/ 73816 w 608982"/>
                <a:gd name="connsiteY115" fmla="*/ 406869 h 569110"/>
                <a:gd name="connsiteX116" fmla="*/ 59413 w 608982"/>
                <a:gd name="connsiteY116" fmla="*/ 382756 h 569110"/>
                <a:gd name="connsiteX117" fmla="*/ 71224 w 608982"/>
                <a:gd name="connsiteY117" fmla="*/ 371419 h 569110"/>
                <a:gd name="connsiteX118" fmla="*/ 70532 w 608982"/>
                <a:gd name="connsiteY118" fmla="*/ 351853 h 569110"/>
                <a:gd name="connsiteX119" fmla="*/ 123248 w 608982"/>
                <a:gd name="connsiteY119" fmla="*/ 299197 h 569110"/>
                <a:gd name="connsiteX120" fmla="*/ 287844 w 608982"/>
                <a:gd name="connsiteY120" fmla="*/ 298209 h 569110"/>
                <a:gd name="connsiteX121" fmla="*/ 322417 w 608982"/>
                <a:gd name="connsiteY121" fmla="*/ 298209 h 569110"/>
                <a:gd name="connsiteX122" fmla="*/ 322417 w 608982"/>
                <a:gd name="connsiteY122" fmla="*/ 385281 h 569110"/>
                <a:gd name="connsiteX123" fmla="*/ 379289 w 608982"/>
                <a:gd name="connsiteY123" fmla="*/ 442045 h 569110"/>
                <a:gd name="connsiteX124" fmla="*/ 354858 w 608982"/>
                <a:gd name="connsiteY124" fmla="*/ 466487 h 569110"/>
                <a:gd name="connsiteX125" fmla="*/ 305130 w 608982"/>
                <a:gd name="connsiteY125" fmla="*/ 416912 h 569110"/>
                <a:gd name="connsiteX126" fmla="*/ 254193 w 608982"/>
                <a:gd name="connsiteY126" fmla="*/ 467637 h 569110"/>
                <a:gd name="connsiteX127" fmla="*/ 229761 w 608982"/>
                <a:gd name="connsiteY127" fmla="*/ 443252 h 569110"/>
                <a:gd name="connsiteX128" fmla="*/ 287844 w 608982"/>
                <a:gd name="connsiteY128" fmla="*/ 385281 h 569110"/>
                <a:gd name="connsiteX129" fmla="*/ 265022 w 608982"/>
                <a:gd name="connsiteY129" fmla="*/ 166393 h 569110"/>
                <a:gd name="connsiteX130" fmla="*/ 288933 w 608982"/>
                <a:gd name="connsiteY130" fmla="*/ 237201 h 569110"/>
                <a:gd name="connsiteX131" fmla="*/ 291295 w 608982"/>
                <a:gd name="connsiteY131" fmla="*/ 186180 h 569110"/>
                <a:gd name="connsiteX132" fmla="*/ 289279 w 608982"/>
                <a:gd name="connsiteY132" fmla="*/ 182269 h 569110"/>
                <a:gd name="connsiteX133" fmla="*/ 281616 w 608982"/>
                <a:gd name="connsiteY133" fmla="*/ 167083 h 569110"/>
                <a:gd name="connsiteX134" fmla="*/ 304374 w 608982"/>
                <a:gd name="connsiteY134" fmla="*/ 174273 h 569110"/>
                <a:gd name="connsiteX135" fmla="*/ 327536 w 608982"/>
                <a:gd name="connsiteY135" fmla="*/ 166796 h 569110"/>
                <a:gd name="connsiteX136" fmla="*/ 319642 w 608982"/>
                <a:gd name="connsiteY136" fmla="*/ 182326 h 569110"/>
                <a:gd name="connsiteX137" fmla="*/ 317626 w 608982"/>
                <a:gd name="connsiteY137" fmla="*/ 186238 h 569110"/>
                <a:gd name="connsiteX138" fmla="*/ 320046 w 608982"/>
                <a:gd name="connsiteY138" fmla="*/ 237259 h 569110"/>
                <a:gd name="connsiteX139" fmla="*/ 343899 w 608982"/>
                <a:gd name="connsiteY139" fmla="*/ 166450 h 569110"/>
                <a:gd name="connsiteX140" fmla="*/ 376510 w 608982"/>
                <a:gd name="connsiteY140" fmla="*/ 178875 h 569110"/>
                <a:gd name="connsiteX141" fmla="*/ 404454 w 608982"/>
                <a:gd name="connsiteY141" fmla="*/ 190552 h 569110"/>
                <a:gd name="connsiteX142" fmla="*/ 405145 w 608982"/>
                <a:gd name="connsiteY142" fmla="*/ 190839 h 569110"/>
                <a:gd name="connsiteX143" fmla="*/ 406355 w 608982"/>
                <a:gd name="connsiteY143" fmla="*/ 191530 h 569110"/>
                <a:gd name="connsiteX144" fmla="*/ 414421 w 608982"/>
                <a:gd name="connsiteY144" fmla="*/ 200445 h 569110"/>
                <a:gd name="connsiteX145" fmla="*/ 414421 w 608982"/>
                <a:gd name="connsiteY145" fmla="*/ 200503 h 569110"/>
                <a:gd name="connsiteX146" fmla="*/ 415919 w 608982"/>
                <a:gd name="connsiteY146" fmla="*/ 204817 h 569110"/>
                <a:gd name="connsiteX147" fmla="*/ 427731 w 608982"/>
                <a:gd name="connsiteY147" fmla="*/ 242954 h 569110"/>
                <a:gd name="connsiteX148" fmla="*/ 428595 w 608982"/>
                <a:gd name="connsiteY148" fmla="*/ 246290 h 569110"/>
                <a:gd name="connsiteX149" fmla="*/ 428710 w 608982"/>
                <a:gd name="connsiteY149" fmla="*/ 249396 h 569110"/>
                <a:gd name="connsiteX150" fmla="*/ 408371 w 608982"/>
                <a:gd name="connsiteY150" fmla="*/ 269701 h 569110"/>
                <a:gd name="connsiteX151" fmla="*/ 388955 w 608982"/>
                <a:gd name="connsiteY151" fmla="*/ 269701 h 569110"/>
                <a:gd name="connsiteX152" fmla="*/ 305526 w 608982"/>
                <a:gd name="connsiteY152" fmla="*/ 269701 h 569110"/>
                <a:gd name="connsiteX153" fmla="*/ 304432 w 608982"/>
                <a:gd name="connsiteY153" fmla="*/ 269701 h 569110"/>
                <a:gd name="connsiteX154" fmla="*/ 303337 w 608982"/>
                <a:gd name="connsiteY154" fmla="*/ 269701 h 569110"/>
                <a:gd name="connsiteX155" fmla="*/ 219908 w 608982"/>
                <a:gd name="connsiteY155" fmla="*/ 269701 h 569110"/>
                <a:gd name="connsiteX156" fmla="*/ 200491 w 608982"/>
                <a:gd name="connsiteY156" fmla="*/ 269701 h 569110"/>
                <a:gd name="connsiteX157" fmla="*/ 180153 w 608982"/>
                <a:gd name="connsiteY157" fmla="*/ 249396 h 569110"/>
                <a:gd name="connsiteX158" fmla="*/ 180383 w 608982"/>
                <a:gd name="connsiteY158" fmla="*/ 246232 h 569110"/>
                <a:gd name="connsiteX159" fmla="*/ 181190 w 608982"/>
                <a:gd name="connsiteY159" fmla="*/ 242839 h 569110"/>
                <a:gd name="connsiteX160" fmla="*/ 193059 w 608982"/>
                <a:gd name="connsiteY160" fmla="*/ 204760 h 569110"/>
                <a:gd name="connsiteX161" fmla="*/ 194499 w 608982"/>
                <a:gd name="connsiteY161" fmla="*/ 200445 h 569110"/>
                <a:gd name="connsiteX162" fmla="*/ 194499 w 608982"/>
                <a:gd name="connsiteY162" fmla="*/ 200388 h 569110"/>
                <a:gd name="connsiteX163" fmla="*/ 202565 w 608982"/>
                <a:gd name="connsiteY163" fmla="*/ 191472 h 569110"/>
                <a:gd name="connsiteX164" fmla="*/ 203775 w 608982"/>
                <a:gd name="connsiteY164" fmla="*/ 190782 h 569110"/>
                <a:gd name="connsiteX165" fmla="*/ 204467 w 608982"/>
                <a:gd name="connsiteY165" fmla="*/ 190494 h 569110"/>
                <a:gd name="connsiteX166" fmla="*/ 232469 w 608982"/>
                <a:gd name="connsiteY166" fmla="*/ 178818 h 569110"/>
                <a:gd name="connsiteX167" fmla="*/ 265022 w 608982"/>
                <a:gd name="connsiteY167" fmla="*/ 166393 h 569110"/>
                <a:gd name="connsiteX168" fmla="*/ 303344 w 608982"/>
                <a:gd name="connsiteY168" fmla="*/ 0 h 569110"/>
                <a:gd name="connsiteX169" fmla="*/ 303459 w 608982"/>
                <a:gd name="connsiteY169" fmla="*/ 0 h 569110"/>
                <a:gd name="connsiteX170" fmla="*/ 303517 w 608982"/>
                <a:gd name="connsiteY170" fmla="*/ 0 h 569110"/>
                <a:gd name="connsiteX171" fmla="*/ 304496 w 608982"/>
                <a:gd name="connsiteY171" fmla="*/ 0 h 569110"/>
                <a:gd name="connsiteX172" fmla="*/ 305533 w 608982"/>
                <a:gd name="connsiteY172" fmla="*/ 0 h 569110"/>
                <a:gd name="connsiteX173" fmla="*/ 305591 w 608982"/>
                <a:gd name="connsiteY173" fmla="*/ 0 h 569110"/>
                <a:gd name="connsiteX174" fmla="*/ 305648 w 608982"/>
                <a:gd name="connsiteY174" fmla="*/ 0 h 569110"/>
                <a:gd name="connsiteX175" fmla="*/ 358364 w 608982"/>
                <a:gd name="connsiteY175" fmla="*/ 52656 h 569110"/>
                <a:gd name="connsiteX176" fmla="*/ 357672 w 608982"/>
                <a:gd name="connsiteY176" fmla="*/ 72222 h 569110"/>
                <a:gd name="connsiteX177" fmla="*/ 369368 w 608982"/>
                <a:gd name="connsiteY177" fmla="*/ 83559 h 569110"/>
                <a:gd name="connsiteX178" fmla="*/ 354907 w 608982"/>
                <a:gd name="connsiteY178" fmla="*/ 107671 h 569110"/>
                <a:gd name="connsiteX179" fmla="*/ 331862 w 608982"/>
                <a:gd name="connsiteY179" fmla="*/ 144617 h 569110"/>
                <a:gd name="connsiteX180" fmla="*/ 305533 w 608982"/>
                <a:gd name="connsiteY180" fmla="*/ 157220 h 569110"/>
                <a:gd name="connsiteX181" fmla="*/ 304438 w 608982"/>
                <a:gd name="connsiteY181" fmla="*/ 157220 h 569110"/>
                <a:gd name="connsiteX182" fmla="*/ 303344 w 608982"/>
                <a:gd name="connsiteY182" fmla="*/ 157220 h 569110"/>
                <a:gd name="connsiteX183" fmla="*/ 276842 w 608982"/>
                <a:gd name="connsiteY183" fmla="*/ 144559 h 569110"/>
                <a:gd name="connsiteX184" fmla="*/ 253970 w 608982"/>
                <a:gd name="connsiteY184" fmla="*/ 107671 h 569110"/>
                <a:gd name="connsiteX185" fmla="*/ 239509 w 608982"/>
                <a:gd name="connsiteY185" fmla="*/ 83559 h 569110"/>
                <a:gd name="connsiteX186" fmla="*/ 251377 w 608982"/>
                <a:gd name="connsiteY186" fmla="*/ 72222 h 569110"/>
                <a:gd name="connsiteX187" fmla="*/ 250686 w 608982"/>
                <a:gd name="connsiteY187" fmla="*/ 52656 h 569110"/>
                <a:gd name="connsiteX188" fmla="*/ 303344 w 608982"/>
                <a:gd name="connsiteY188" fmla="*/ 0 h 56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608982" h="569110">
                  <a:moveTo>
                    <a:pt x="445247" y="465732"/>
                  </a:moveTo>
                  <a:cubicBezTo>
                    <a:pt x="447264" y="474015"/>
                    <a:pt x="466162" y="528890"/>
                    <a:pt x="469158" y="536483"/>
                  </a:cubicBezTo>
                  <a:lnTo>
                    <a:pt x="471520" y="485519"/>
                  </a:lnTo>
                  <a:cubicBezTo>
                    <a:pt x="470656" y="484254"/>
                    <a:pt x="470137" y="482873"/>
                    <a:pt x="469504" y="481608"/>
                  </a:cubicBezTo>
                  <a:lnTo>
                    <a:pt x="461841" y="466422"/>
                  </a:lnTo>
                  <a:cubicBezTo>
                    <a:pt x="467372" y="470851"/>
                    <a:pt x="475496" y="473612"/>
                    <a:pt x="484599" y="473612"/>
                  </a:cubicBezTo>
                  <a:cubicBezTo>
                    <a:pt x="493875" y="473612"/>
                    <a:pt x="502230" y="470679"/>
                    <a:pt x="507761" y="466077"/>
                  </a:cubicBezTo>
                  <a:lnTo>
                    <a:pt x="499867" y="481665"/>
                  </a:lnTo>
                  <a:cubicBezTo>
                    <a:pt x="499234" y="482988"/>
                    <a:pt x="498657" y="484369"/>
                    <a:pt x="497851" y="485577"/>
                  </a:cubicBezTo>
                  <a:lnTo>
                    <a:pt x="500271" y="536598"/>
                  </a:lnTo>
                  <a:cubicBezTo>
                    <a:pt x="503267" y="528890"/>
                    <a:pt x="522165" y="474073"/>
                    <a:pt x="524124" y="465790"/>
                  </a:cubicBezTo>
                  <a:cubicBezTo>
                    <a:pt x="535301" y="469759"/>
                    <a:pt x="546191" y="473670"/>
                    <a:pt x="556735" y="478214"/>
                  </a:cubicBezTo>
                  <a:cubicBezTo>
                    <a:pt x="556735" y="478214"/>
                    <a:pt x="577822" y="486670"/>
                    <a:pt x="584679" y="489891"/>
                  </a:cubicBezTo>
                  <a:cubicBezTo>
                    <a:pt x="584909" y="489948"/>
                    <a:pt x="585139" y="490006"/>
                    <a:pt x="585370" y="490179"/>
                  </a:cubicBezTo>
                  <a:cubicBezTo>
                    <a:pt x="586004" y="490466"/>
                    <a:pt x="586349" y="490696"/>
                    <a:pt x="586580" y="490869"/>
                  </a:cubicBezTo>
                  <a:cubicBezTo>
                    <a:pt x="590152" y="492940"/>
                    <a:pt x="592918" y="496103"/>
                    <a:pt x="594646" y="499785"/>
                  </a:cubicBezTo>
                  <a:lnTo>
                    <a:pt x="594646" y="499842"/>
                  </a:lnTo>
                  <a:cubicBezTo>
                    <a:pt x="595338" y="501223"/>
                    <a:pt x="595798" y="502661"/>
                    <a:pt x="596144" y="504156"/>
                  </a:cubicBezTo>
                  <a:cubicBezTo>
                    <a:pt x="598967" y="512727"/>
                    <a:pt x="605190" y="531766"/>
                    <a:pt x="607956" y="542235"/>
                  </a:cubicBezTo>
                  <a:cubicBezTo>
                    <a:pt x="608359" y="543328"/>
                    <a:pt x="608647" y="544479"/>
                    <a:pt x="608820" y="545629"/>
                  </a:cubicBezTo>
                  <a:cubicBezTo>
                    <a:pt x="608935" y="546607"/>
                    <a:pt x="609050" y="547700"/>
                    <a:pt x="608935" y="548678"/>
                  </a:cubicBezTo>
                  <a:cubicBezTo>
                    <a:pt x="608935" y="559894"/>
                    <a:pt x="599832" y="569040"/>
                    <a:pt x="588596" y="569040"/>
                  </a:cubicBezTo>
                  <a:lnTo>
                    <a:pt x="569180" y="569040"/>
                  </a:lnTo>
                  <a:lnTo>
                    <a:pt x="485751" y="569040"/>
                  </a:lnTo>
                  <a:lnTo>
                    <a:pt x="484657" y="569040"/>
                  </a:lnTo>
                  <a:lnTo>
                    <a:pt x="483562" y="569040"/>
                  </a:lnTo>
                  <a:lnTo>
                    <a:pt x="400134" y="569040"/>
                  </a:lnTo>
                  <a:lnTo>
                    <a:pt x="380717" y="569040"/>
                  </a:lnTo>
                  <a:cubicBezTo>
                    <a:pt x="369482" y="569040"/>
                    <a:pt x="360378" y="559894"/>
                    <a:pt x="360378" y="548678"/>
                  </a:cubicBezTo>
                  <a:cubicBezTo>
                    <a:pt x="360378" y="547642"/>
                    <a:pt x="360436" y="546549"/>
                    <a:pt x="360609" y="545571"/>
                  </a:cubicBezTo>
                  <a:cubicBezTo>
                    <a:pt x="360839" y="544421"/>
                    <a:pt x="361070" y="543271"/>
                    <a:pt x="361415" y="542178"/>
                  </a:cubicBezTo>
                  <a:cubicBezTo>
                    <a:pt x="364181" y="531651"/>
                    <a:pt x="370403" y="512554"/>
                    <a:pt x="373284" y="504041"/>
                  </a:cubicBezTo>
                  <a:cubicBezTo>
                    <a:pt x="373630" y="502546"/>
                    <a:pt x="374091" y="501165"/>
                    <a:pt x="374725" y="499785"/>
                  </a:cubicBezTo>
                  <a:lnTo>
                    <a:pt x="374725" y="499670"/>
                  </a:lnTo>
                  <a:cubicBezTo>
                    <a:pt x="376511" y="495988"/>
                    <a:pt x="379276" y="492882"/>
                    <a:pt x="382791" y="490811"/>
                  </a:cubicBezTo>
                  <a:cubicBezTo>
                    <a:pt x="383021" y="490639"/>
                    <a:pt x="383425" y="490409"/>
                    <a:pt x="384001" y="490121"/>
                  </a:cubicBezTo>
                  <a:cubicBezTo>
                    <a:pt x="384231" y="490006"/>
                    <a:pt x="384462" y="489891"/>
                    <a:pt x="384692" y="489776"/>
                  </a:cubicBezTo>
                  <a:cubicBezTo>
                    <a:pt x="391606" y="486555"/>
                    <a:pt x="412694" y="478157"/>
                    <a:pt x="412694" y="478157"/>
                  </a:cubicBezTo>
                  <a:cubicBezTo>
                    <a:pt x="423180" y="473555"/>
                    <a:pt x="434127" y="469644"/>
                    <a:pt x="445247" y="465732"/>
                  </a:cubicBezTo>
                  <a:close/>
                  <a:moveTo>
                    <a:pt x="84869" y="465732"/>
                  </a:moveTo>
                  <a:cubicBezTo>
                    <a:pt x="86885" y="474016"/>
                    <a:pt x="105783" y="528898"/>
                    <a:pt x="108779" y="536492"/>
                  </a:cubicBezTo>
                  <a:lnTo>
                    <a:pt x="111142" y="485522"/>
                  </a:lnTo>
                  <a:cubicBezTo>
                    <a:pt x="110335" y="484256"/>
                    <a:pt x="109759" y="482875"/>
                    <a:pt x="109183" y="481610"/>
                  </a:cubicBezTo>
                  <a:lnTo>
                    <a:pt x="101462" y="466422"/>
                  </a:lnTo>
                  <a:cubicBezTo>
                    <a:pt x="106993" y="470852"/>
                    <a:pt x="115175" y="473613"/>
                    <a:pt x="124221" y="473613"/>
                  </a:cubicBezTo>
                  <a:cubicBezTo>
                    <a:pt x="133497" y="473613"/>
                    <a:pt x="141909" y="470679"/>
                    <a:pt x="147440" y="466077"/>
                  </a:cubicBezTo>
                  <a:lnTo>
                    <a:pt x="139489" y="481667"/>
                  </a:lnTo>
                  <a:cubicBezTo>
                    <a:pt x="138913" y="482990"/>
                    <a:pt x="138279" y="484371"/>
                    <a:pt x="137530" y="485579"/>
                  </a:cubicBezTo>
                  <a:lnTo>
                    <a:pt x="139892" y="536607"/>
                  </a:lnTo>
                  <a:cubicBezTo>
                    <a:pt x="142888" y="528898"/>
                    <a:pt x="161786" y="474074"/>
                    <a:pt x="163803" y="465790"/>
                  </a:cubicBezTo>
                  <a:cubicBezTo>
                    <a:pt x="174923" y="469759"/>
                    <a:pt x="185812" y="473671"/>
                    <a:pt x="196356" y="478216"/>
                  </a:cubicBezTo>
                  <a:cubicBezTo>
                    <a:pt x="196356" y="478216"/>
                    <a:pt x="217501" y="486672"/>
                    <a:pt x="224300" y="489894"/>
                  </a:cubicBezTo>
                  <a:cubicBezTo>
                    <a:pt x="224531" y="489951"/>
                    <a:pt x="224761" y="490009"/>
                    <a:pt x="224991" y="490182"/>
                  </a:cubicBezTo>
                  <a:cubicBezTo>
                    <a:pt x="225625" y="490469"/>
                    <a:pt x="226029" y="490699"/>
                    <a:pt x="226259" y="490872"/>
                  </a:cubicBezTo>
                  <a:cubicBezTo>
                    <a:pt x="229774" y="492943"/>
                    <a:pt x="232540" y="496107"/>
                    <a:pt x="234326" y="499789"/>
                  </a:cubicBezTo>
                  <a:lnTo>
                    <a:pt x="234326" y="499846"/>
                  </a:lnTo>
                  <a:cubicBezTo>
                    <a:pt x="235017" y="501227"/>
                    <a:pt x="235478" y="502665"/>
                    <a:pt x="235766" y="504161"/>
                  </a:cubicBezTo>
                  <a:cubicBezTo>
                    <a:pt x="238589" y="512733"/>
                    <a:pt x="244812" y="531774"/>
                    <a:pt x="247578" y="542244"/>
                  </a:cubicBezTo>
                  <a:cubicBezTo>
                    <a:pt x="247981" y="543337"/>
                    <a:pt x="248269" y="544488"/>
                    <a:pt x="248442" y="545639"/>
                  </a:cubicBezTo>
                  <a:cubicBezTo>
                    <a:pt x="248615" y="546617"/>
                    <a:pt x="248672" y="547710"/>
                    <a:pt x="248615" y="548803"/>
                  </a:cubicBezTo>
                  <a:cubicBezTo>
                    <a:pt x="248615" y="559963"/>
                    <a:pt x="239454" y="569110"/>
                    <a:pt x="228218" y="569110"/>
                  </a:cubicBezTo>
                  <a:lnTo>
                    <a:pt x="208801" y="569110"/>
                  </a:lnTo>
                  <a:lnTo>
                    <a:pt x="125373" y="569110"/>
                  </a:lnTo>
                  <a:lnTo>
                    <a:pt x="124278" y="569110"/>
                  </a:lnTo>
                  <a:lnTo>
                    <a:pt x="123241" y="569110"/>
                  </a:lnTo>
                  <a:lnTo>
                    <a:pt x="39813" y="569110"/>
                  </a:lnTo>
                  <a:lnTo>
                    <a:pt x="20338" y="569110"/>
                  </a:lnTo>
                  <a:cubicBezTo>
                    <a:pt x="9161" y="569110"/>
                    <a:pt x="0" y="559963"/>
                    <a:pt x="0" y="548803"/>
                  </a:cubicBezTo>
                  <a:cubicBezTo>
                    <a:pt x="0" y="547710"/>
                    <a:pt x="57" y="546617"/>
                    <a:pt x="230" y="545639"/>
                  </a:cubicBezTo>
                  <a:cubicBezTo>
                    <a:pt x="461" y="544488"/>
                    <a:pt x="691" y="543337"/>
                    <a:pt x="1094" y="542244"/>
                  </a:cubicBezTo>
                  <a:cubicBezTo>
                    <a:pt x="3860" y="531774"/>
                    <a:pt x="10083" y="512733"/>
                    <a:pt x="12906" y="504046"/>
                  </a:cubicBezTo>
                  <a:cubicBezTo>
                    <a:pt x="13309" y="502550"/>
                    <a:pt x="13770" y="501169"/>
                    <a:pt x="14346" y="499789"/>
                  </a:cubicBezTo>
                  <a:lnTo>
                    <a:pt x="14346" y="499674"/>
                  </a:lnTo>
                  <a:cubicBezTo>
                    <a:pt x="16132" y="495992"/>
                    <a:pt x="18898" y="492885"/>
                    <a:pt x="22412" y="490814"/>
                  </a:cubicBezTo>
                  <a:cubicBezTo>
                    <a:pt x="22643" y="490642"/>
                    <a:pt x="23046" y="490412"/>
                    <a:pt x="23680" y="490124"/>
                  </a:cubicBezTo>
                  <a:cubicBezTo>
                    <a:pt x="23911" y="490009"/>
                    <a:pt x="24141" y="489894"/>
                    <a:pt x="24371" y="489779"/>
                  </a:cubicBezTo>
                  <a:cubicBezTo>
                    <a:pt x="31285" y="486557"/>
                    <a:pt x="52315" y="478158"/>
                    <a:pt x="52315" y="478158"/>
                  </a:cubicBezTo>
                  <a:cubicBezTo>
                    <a:pt x="62859" y="473556"/>
                    <a:pt x="73749" y="469644"/>
                    <a:pt x="84869" y="465732"/>
                  </a:cubicBezTo>
                  <a:close/>
                  <a:moveTo>
                    <a:pt x="483492" y="299197"/>
                  </a:moveTo>
                  <a:lnTo>
                    <a:pt x="483549" y="299197"/>
                  </a:lnTo>
                  <a:lnTo>
                    <a:pt x="483664" y="299197"/>
                  </a:lnTo>
                  <a:lnTo>
                    <a:pt x="484644" y="299197"/>
                  </a:lnTo>
                  <a:lnTo>
                    <a:pt x="485623" y="299197"/>
                  </a:lnTo>
                  <a:lnTo>
                    <a:pt x="485738" y="299197"/>
                  </a:lnTo>
                  <a:lnTo>
                    <a:pt x="485796" y="299197"/>
                  </a:lnTo>
                  <a:cubicBezTo>
                    <a:pt x="514887" y="299197"/>
                    <a:pt x="538506" y="322792"/>
                    <a:pt x="538506" y="351853"/>
                  </a:cubicBezTo>
                  <a:cubicBezTo>
                    <a:pt x="538506" y="354846"/>
                    <a:pt x="537815" y="367794"/>
                    <a:pt x="537815" y="371419"/>
                  </a:cubicBezTo>
                  <a:cubicBezTo>
                    <a:pt x="539082" y="371477"/>
                    <a:pt x="550834" y="368657"/>
                    <a:pt x="549452" y="382756"/>
                  </a:cubicBezTo>
                  <a:cubicBezTo>
                    <a:pt x="546802" y="412681"/>
                    <a:pt x="535338" y="406869"/>
                    <a:pt x="535050" y="406869"/>
                  </a:cubicBezTo>
                  <a:cubicBezTo>
                    <a:pt x="529347" y="424996"/>
                    <a:pt x="520591" y="436563"/>
                    <a:pt x="512007" y="443872"/>
                  </a:cubicBezTo>
                  <a:cubicBezTo>
                    <a:pt x="498700" y="455209"/>
                    <a:pt x="485853" y="456417"/>
                    <a:pt x="485623" y="456417"/>
                  </a:cubicBezTo>
                  <a:lnTo>
                    <a:pt x="484586" y="456417"/>
                  </a:lnTo>
                  <a:lnTo>
                    <a:pt x="483492" y="456417"/>
                  </a:lnTo>
                  <a:cubicBezTo>
                    <a:pt x="483261" y="456417"/>
                    <a:pt x="470357" y="455209"/>
                    <a:pt x="456992" y="443757"/>
                  </a:cubicBezTo>
                  <a:cubicBezTo>
                    <a:pt x="448467" y="436391"/>
                    <a:pt x="439710" y="424881"/>
                    <a:pt x="434122" y="406869"/>
                  </a:cubicBezTo>
                  <a:cubicBezTo>
                    <a:pt x="433777" y="406869"/>
                    <a:pt x="422371" y="412681"/>
                    <a:pt x="419663" y="382756"/>
                  </a:cubicBezTo>
                  <a:cubicBezTo>
                    <a:pt x="418453" y="368657"/>
                    <a:pt x="430205" y="371477"/>
                    <a:pt x="431472" y="371419"/>
                  </a:cubicBezTo>
                  <a:cubicBezTo>
                    <a:pt x="431472" y="367909"/>
                    <a:pt x="430781" y="354846"/>
                    <a:pt x="430781" y="351853"/>
                  </a:cubicBezTo>
                  <a:cubicBezTo>
                    <a:pt x="430781" y="322792"/>
                    <a:pt x="454400" y="299197"/>
                    <a:pt x="483492" y="299197"/>
                  </a:cubicBezTo>
                  <a:close/>
                  <a:moveTo>
                    <a:pt x="123248" y="299197"/>
                  </a:moveTo>
                  <a:lnTo>
                    <a:pt x="123305" y="299197"/>
                  </a:lnTo>
                  <a:lnTo>
                    <a:pt x="123363" y="299197"/>
                  </a:lnTo>
                  <a:lnTo>
                    <a:pt x="124400" y="299197"/>
                  </a:lnTo>
                  <a:lnTo>
                    <a:pt x="125379" y="299197"/>
                  </a:lnTo>
                  <a:lnTo>
                    <a:pt x="125437" y="299197"/>
                  </a:lnTo>
                  <a:lnTo>
                    <a:pt x="125552" y="299197"/>
                  </a:lnTo>
                  <a:cubicBezTo>
                    <a:pt x="154647" y="299197"/>
                    <a:pt x="178210" y="322792"/>
                    <a:pt x="178210" y="351853"/>
                  </a:cubicBezTo>
                  <a:cubicBezTo>
                    <a:pt x="178210" y="354846"/>
                    <a:pt x="177519" y="367794"/>
                    <a:pt x="177519" y="371419"/>
                  </a:cubicBezTo>
                  <a:cubicBezTo>
                    <a:pt x="178786" y="371477"/>
                    <a:pt x="190597" y="368657"/>
                    <a:pt x="189214" y="382756"/>
                  </a:cubicBezTo>
                  <a:cubicBezTo>
                    <a:pt x="186506" y="412681"/>
                    <a:pt x="175099" y="406869"/>
                    <a:pt x="174753" y="406869"/>
                  </a:cubicBezTo>
                  <a:cubicBezTo>
                    <a:pt x="169107" y="424996"/>
                    <a:pt x="160350" y="436563"/>
                    <a:pt x="151708" y="443872"/>
                  </a:cubicBezTo>
                  <a:cubicBezTo>
                    <a:pt x="138457" y="455209"/>
                    <a:pt x="125610" y="456417"/>
                    <a:pt x="125379" y="456417"/>
                  </a:cubicBezTo>
                  <a:lnTo>
                    <a:pt x="124285" y="456417"/>
                  </a:lnTo>
                  <a:lnTo>
                    <a:pt x="123248" y="456417"/>
                  </a:lnTo>
                  <a:cubicBezTo>
                    <a:pt x="123017" y="456417"/>
                    <a:pt x="110112" y="455209"/>
                    <a:pt x="96746" y="443757"/>
                  </a:cubicBezTo>
                  <a:cubicBezTo>
                    <a:pt x="88219" y="436391"/>
                    <a:pt x="79462" y="424881"/>
                    <a:pt x="73816" y="406869"/>
                  </a:cubicBezTo>
                  <a:cubicBezTo>
                    <a:pt x="73528" y="406869"/>
                    <a:pt x="62063" y="412681"/>
                    <a:pt x="59413" y="382756"/>
                  </a:cubicBezTo>
                  <a:cubicBezTo>
                    <a:pt x="58146" y="368657"/>
                    <a:pt x="69899" y="371477"/>
                    <a:pt x="71224" y="371419"/>
                  </a:cubicBezTo>
                  <a:cubicBezTo>
                    <a:pt x="71224" y="367909"/>
                    <a:pt x="70532" y="354846"/>
                    <a:pt x="70532" y="351853"/>
                  </a:cubicBezTo>
                  <a:cubicBezTo>
                    <a:pt x="70532" y="322792"/>
                    <a:pt x="94096" y="299197"/>
                    <a:pt x="123248" y="299197"/>
                  </a:cubicBezTo>
                  <a:close/>
                  <a:moveTo>
                    <a:pt x="287844" y="298209"/>
                  </a:moveTo>
                  <a:lnTo>
                    <a:pt x="322417" y="298209"/>
                  </a:lnTo>
                  <a:lnTo>
                    <a:pt x="322417" y="385281"/>
                  </a:lnTo>
                  <a:lnTo>
                    <a:pt x="379289" y="442045"/>
                  </a:lnTo>
                  <a:lnTo>
                    <a:pt x="354858" y="466487"/>
                  </a:lnTo>
                  <a:lnTo>
                    <a:pt x="305130" y="416912"/>
                  </a:lnTo>
                  <a:lnTo>
                    <a:pt x="254193" y="467637"/>
                  </a:lnTo>
                  <a:lnTo>
                    <a:pt x="229761" y="443252"/>
                  </a:lnTo>
                  <a:lnTo>
                    <a:pt x="287844" y="385281"/>
                  </a:lnTo>
                  <a:close/>
                  <a:moveTo>
                    <a:pt x="265022" y="166393"/>
                  </a:moveTo>
                  <a:cubicBezTo>
                    <a:pt x="267039" y="174676"/>
                    <a:pt x="285937" y="229609"/>
                    <a:pt x="288933" y="237201"/>
                  </a:cubicBezTo>
                  <a:lnTo>
                    <a:pt x="291295" y="186180"/>
                  </a:lnTo>
                  <a:cubicBezTo>
                    <a:pt x="290431" y="184972"/>
                    <a:pt x="289912" y="183592"/>
                    <a:pt x="289279" y="182269"/>
                  </a:cubicBezTo>
                  <a:lnTo>
                    <a:pt x="281616" y="167083"/>
                  </a:lnTo>
                  <a:cubicBezTo>
                    <a:pt x="287147" y="171512"/>
                    <a:pt x="295271" y="174273"/>
                    <a:pt x="304374" y="174273"/>
                  </a:cubicBezTo>
                  <a:cubicBezTo>
                    <a:pt x="313650" y="174273"/>
                    <a:pt x="322005" y="171397"/>
                    <a:pt x="327536" y="166796"/>
                  </a:cubicBezTo>
                  <a:lnTo>
                    <a:pt x="319642" y="182326"/>
                  </a:lnTo>
                  <a:cubicBezTo>
                    <a:pt x="319009" y="183649"/>
                    <a:pt x="318432" y="185030"/>
                    <a:pt x="317626" y="186238"/>
                  </a:cubicBezTo>
                  <a:lnTo>
                    <a:pt x="320046" y="237259"/>
                  </a:lnTo>
                  <a:cubicBezTo>
                    <a:pt x="323042" y="229609"/>
                    <a:pt x="341940" y="174734"/>
                    <a:pt x="343899" y="166450"/>
                  </a:cubicBezTo>
                  <a:cubicBezTo>
                    <a:pt x="355076" y="170477"/>
                    <a:pt x="365966" y="174388"/>
                    <a:pt x="376510" y="178875"/>
                  </a:cubicBezTo>
                  <a:cubicBezTo>
                    <a:pt x="376510" y="178875"/>
                    <a:pt x="397597" y="187331"/>
                    <a:pt x="404454" y="190552"/>
                  </a:cubicBezTo>
                  <a:cubicBezTo>
                    <a:pt x="404684" y="190609"/>
                    <a:pt x="404914" y="190724"/>
                    <a:pt x="405145" y="190839"/>
                  </a:cubicBezTo>
                  <a:cubicBezTo>
                    <a:pt x="405779" y="191185"/>
                    <a:pt x="406124" y="191415"/>
                    <a:pt x="406355" y="191530"/>
                  </a:cubicBezTo>
                  <a:cubicBezTo>
                    <a:pt x="409927" y="193600"/>
                    <a:pt x="412693" y="196764"/>
                    <a:pt x="414421" y="200445"/>
                  </a:cubicBezTo>
                  <a:lnTo>
                    <a:pt x="414421" y="200503"/>
                  </a:lnTo>
                  <a:cubicBezTo>
                    <a:pt x="415113" y="201883"/>
                    <a:pt x="415573" y="203379"/>
                    <a:pt x="415919" y="204817"/>
                  </a:cubicBezTo>
                  <a:cubicBezTo>
                    <a:pt x="418742" y="213388"/>
                    <a:pt x="424965" y="232427"/>
                    <a:pt x="427731" y="242954"/>
                  </a:cubicBezTo>
                  <a:cubicBezTo>
                    <a:pt x="428134" y="243989"/>
                    <a:pt x="428422" y="245139"/>
                    <a:pt x="428595" y="246290"/>
                  </a:cubicBezTo>
                  <a:cubicBezTo>
                    <a:pt x="428710" y="247325"/>
                    <a:pt x="428825" y="248361"/>
                    <a:pt x="428710" y="249396"/>
                  </a:cubicBezTo>
                  <a:cubicBezTo>
                    <a:pt x="428710" y="260555"/>
                    <a:pt x="419607" y="269701"/>
                    <a:pt x="408371" y="269701"/>
                  </a:cubicBezTo>
                  <a:lnTo>
                    <a:pt x="388955" y="269701"/>
                  </a:lnTo>
                  <a:lnTo>
                    <a:pt x="305526" y="269701"/>
                  </a:lnTo>
                  <a:lnTo>
                    <a:pt x="304432" y="269701"/>
                  </a:lnTo>
                  <a:lnTo>
                    <a:pt x="303337" y="269701"/>
                  </a:lnTo>
                  <a:lnTo>
                    <a:pt x="219908" y="269701"/>
                  </a:lnTo>
                  <a:lnTo>
                    <a:pt x="200491" y="269701"/>
                  </a:lnTo>
                  <a:cubicBezTo>
                    <a:pt x="189256" y="269701"/>
                    <a:pt x="180153" y="260555"/>
                    <a:pt x="180153" y="249396"/>
                  </a:cubicBezTo>
                  <a:cubicBezTo>
                    <a:pt x="180153" y="248303"/>
                    <a:pt x="180210" y="247210"/>
                    <a:pt x="180383" y="246232"/>
                  </a:cubicBezTo>
                  <a:cubicBezTo>
                    <a:pt x="180614" y="245082"/>
                    <a:pt x="180844" y="243931"/>
                    <a:pt x="181190" y="242839"/>
                  </a:cubicBezTo>
                  <a:cubicBezTo>
                    <a:pt x="183955" y="232370"/>
                    <a:pt x="190178" y="213273"/>
                    <a:pt x="193059" y="204760"/>
                  </a:cubicBezTo>
                  <a:cubicBezTo>
                    <a:pt x="193405" y="203206"/>
                    <a:pt x="193865" y="201826"/>
                    <a:pt x="194499" y="200445"/>
                  </a:cubicBezTo>
                  <a:lnTo>
                    <a:pt x="194499" y="200388"/>
                  </a:lnTo>
                  <a:cubicBezTo>
                    <a:pt x="196285" y="196707"/>
                    <a:pt x="199051" y="193543"/>
                    <a:pt x="202565" y="191472"/>
                  </a:cubicBezTo>
                  <a:cubicBezTo>
                    <a:pt x="202796" y="191300"/>
                    <a:pt x="203199" y="191070"/>
                    <a:pt x="203775" y="190782"/>
                  </a:cubicBezTo>
                  <a:cubicBezTo>
                    <a:pt x="204006" y="190724"/>
                    <a:pt x="204236" y="190552"/>
                    <a:pt x="204467" y="190494"/>
                  </a:cubicBezTo>
                  <a:cubicBezTo>
                    <a:pt x="211381" y="187273"/>
                    <a:pt x="232469" y="178818"/>
                    <a:pt x="232469" y="178818"/>
                  </a:cubicBezTo>
                  <a:cubicBezTo>
                    <a:pt x="242955" y="174216"/>
                    <a:pt x="253902" y="170304"/>
                    <a:pt x="265022" y="166393"/>
                  </a:cubicBezTo>
                  <a:close/>
                  <a:moveTo>
                    <a:pt x="303344" y="0"/>
                  </a:moveTo>
                  <a:lnTo>
                    <a:pt x="303459" y="0"/>
                  </a:lnTo>
                  <a:lnTo>
                    <a:pt x="303517" y="0"/>
                  </a:lnTo>
                  <a:lnTo>
                    <a:pt x="304496" y="0"/>
                  </a:lnTo>
                  <a:lnTo>
                    <a:pt x="305533" y="0"/>
                  </a:lnTo>
                  <a:lnTo>
                    <a:pt x="305591" y="0"/>
                  </a:lnTo>
                  <a:lnTo>
                    <a:pt x="305648" y="0"/>
                  </a:lnTo>
                  <a:cubicBezTo>
                    <a:pt x="334800" y="0"/>
                    <a:pt x="358364" y="23537"/>
                    <a:pt x="358364" y="52656"/>
                  </a:cubicBezTo>
                  <a:cubicBezTo>
                    <a:pt x="358364" y="55648"/>
                    <a:pt x="357672" y="68597"/>
                    <a:pt x="357672" y="72222"/>
                  </a:cubicBezTo>
                  <a:cubicBezTo>
                    <a:pt x="358997" y="72222"/>
                    <a:pt x="370750" y="69460"/>
                    <a:pt x="369368" y="83559"/>
                  </a:cubicBezTo>
                  <a:cubicBezTo>
                    <a:pt x="366660" y="113484"/>
                    <a:pt x="355195" y="107671"/>
                    <a:pt x="354907" y="107671"/>
                  </a:cubicBezTo>
                  <a:cubicBezTo>
                    <a:pt x="349203" y="125741"/>
                    <a:pt x="340446" y="137366"/>
                    <a:pt x="331862" y="144617"/>
                  </a:cubicBezTo>
                  <a:cubicBezTo>
                    <a:pt x="318553" y="156011"/>
                    <a:pt x="305763" y="157220"/>
                    <a:pt x="305533" y="157220"/>
                  </a:cubicBezTo>
                  <a:lnTo>
                    <a:pt x="304438" y="157220"/>
                  </a:lnTo>
                  <a:lnTo>
                    <a:pt x="303344" y="157220"/>
                  </a:lnTo>
                  <a:cubicBezTo>
                    <a:pt x="303113" y="157220"/>
                    <a:pt x="290208" y="156011"/>
                    <a:pt x="276842" y="144559"/>
                  </a:cubicBezTo>
                  <a:cubicBezTo>
                    <a:pt x="268315" y="137193"/>
                    <a:pt x="259558" y="125684"/>
                    <a:pt x="253970" y="107671"/>
                  </a:cubicBezTo>
                  <a:cubicBezTo>
                    <a:pt x="253682" y="107671"/>
                    <a:pt x="242217" y="113484"/>
                    <a:pt x="239509" y="83559"/>
                  </a:cubicBezTo>
                  <a:cubicBezTo>
                    <a:pt x="238299" y="69460"/>
                    <a:pt x="250052" y="72280"/>
                    <a:pt x="251377" y="72222"/>
                  </a:cubicBezTo>
                  <a:cubicBezTo>
                    <a:pt x="251377" y="68654"/>
                    <a:pt x="250686" y="55648"/>
                    <a:pt x="250686" y="52656"/>
                  </a:cubicBezTo>
                  <a:cubicBezTo>
                    <a:pt x="250686" y="23537"/>
                    <a:pt x="274249" y="0"/>
                    <a:pt x="303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5" name="菱形 24"/>
          <p:cNvSpPr/>
          <p:nvPr/>
        </p:nvSpPr>
        <p:spPr>
          <a:xfrm>
            <a:off x="750152" y="2781656"/>
            <a:ext cx="2016033" cy="2016033"/>
          </a:xfrm>
          <a:prstGeom prst="diamond">
            <a:avLst/>
          </a:prstGeom>
          <a:blipFill>
            <a:blip r:embed="rId2"/>
            <a:srcRect/>
            <a:stretch>
              <a:fillRect l="-20330" r="-203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6" name="菱形 25"/>
          <p:cNvSpPr/>
          <p:nvPr/>
        </p:nvSpPr>
        <p:spPr>
          <a:xfrm>
            <a:off x="1844767" y="1620043"/>
            <a:ext cx="2016033" cy="2016033"/>
          </a:xfrm>
          <a:prstGeom prst="diamond">
            <a:avLst/>
          </a:prstGeom>
          <a:gradFill>
            <a:gsLst>
              <a:gs pos="100000">
                <a:schemeClr val="accent1"/>
              </a:gs>
              <a:gs pos="23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7" name="菱形 26"/>
          <p:cNvSpPr/>
          <p:nvPr/>
        </p:nvSpPr>
        <p:spPr>
          <a:xfrm>
            <a:off x="1844767" y="3943270"/>
            <a:ext cx="2016033" cy="2016033"/>
          </a:xfrm>
          <a:prstGeom prst="diamond">
            <a:avLst/>
          </a:prstGeom>
          <a:gradFill>
            <a:gsLst>
              <a:gs pos="100000">
                <a:schemeClr val="accent1"/>
              </a:gs>
              <a:gs pos="23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PA-文本框 6"/>
          <p:cNvSpPr txBox="1"/>
          <p:nvPr>
            <p:custDataLst>
              <p:tags r:id="rId3"/>
            </p:custDataLst>
          </p:nvPr>
        </p:nvSpPr>
        <p:spPr>
          <a:xfrm>
            <a:off x="5476240" y="1588135"/>
            <a:ext cx="3072765" cy="368300"/>
          </a:xfrm>
          <a:prstGeom prst="rect">
            <a:avLst/>
          </a:prstGeom>
          <a:noFill/>
        </p:spPr>
        <p:txBody>
          <a:bodyPr wrap="square" rtlCol="0">
            <a:spAutoFit/>
          </a:bodyPr>
          <a:lstStyle/>
          <a:p>
            <a:pPr algn="l"/>
            <a:r>
              <a:rPr lang="zh-CN" altLang="en-US" b="1" dirty="0">
                <a:solidFill>
                  <a:schemeClr val="tx1"/>
                </a:solidFill>
                <a:latin typeface="思源黑体 Normal" panose="020B0400000000000000" charset="-122"/>
                <a:ea typeface="思源黑体 Normal" panose="020B0400000000000000" charset="-122"/>
                <a:sym typeface="字魂105号-简雅黑" panose="00000500000000000000" pitchFamily="2" charset="-122"/>
              </a:rPr>
              <a:t>行业的社会评价与社会声望</a:t>
            </a:r>
            <a:endParaRPr lang="zh-CN" altLang="en-US" b="1" dirty="0">
              <a:solidFill>
                <a:schemeClr val="tx1"/>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29" name="PA-文本框 42"/>
          <p:cNvSpPr txBox="1"/>
          <p:nvPr>
            <p:custDataLst>
              <p:tags r:id="rId4"/>
            </p:custDataLst>
          </p:nvPr>
        </p:nvSpPr>
        <p:spPr>
          <a:xfrm>
            <a:off x="5471795" y="1942465"/>
            <a:ext cx="6028690" cy="41084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buClrTx/>
              <a:buSzTx/>
              <a:buFontTx/>
            </a:pP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多倾听社会各界对行业的评价，同时端正自己的认识。</a:t>
            </a:r>
            <a:endPar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endParaRPr>
          </a:p>
        </p:txBody>
      </p:sp>
      <p:sp>
        <p:nvSpPr>
          <p:cNvPr id="30" name="PA-文本框 6"/>
          <p:cNvSpPr txBox="1"/>
          <p:nvPr>
            <p:custDataLst>
              <p:tags r:id="rId5"/>
            </p:custDataLst>
          </p:nvPr>
        </p:nvSpPr>
        <p:spPr>
          <a:xfrm>
            <a:off x="5476240" y="2814320"/>
            <a:ext cx="3185795" cy="368300"/>
          </a:xfrm>
          <a:prstGeom prst="rect">
            <a:avLst/>
          </a:prstGeom>
          <a:noFill/>
        </p:spPr>
        <p:txBody>
          <a:bodyPr wrap="square" rtlCol="0">
            <a:spAutoFit/>
          </a:bodyPr>
          <a:lstStyle/>
          <a:p>
            <a:pPr lvl="0" algn="l">
              <a:buClrTx/>
              <a:buSzTx/>
              <a:buFontTx/>
            </a:pPr>
            <a:r>
              <a:rPr lang="zh-CN" altLang="en-US" b="1" dirty="0">
                <a:latin typeface="思源黑体 Normal" panose="020B0400000000000000" charset="-122"/>
                <a:ea typeface="思源黑体 Normal" panose="020B0400000000000000" charset="-122"/>
                <a:sym typeface="字魂105号-简雅黑" panose="00000500000000000000" pitchFamily="2" charset="-122"/>
              </a:rPr>
              <a:t>行业代表人物</a:t>
            </a:r>
            <a:endParaRPr lang="zh-CN" altLang="en-US" b="1" dirty="0">
              <a:latin typeface="思源黑体 Normal" panose="020B0400000000000000" charset="-122"/>
              <a:ea typeface="思源黑体 Normal" panose="020B0400000000000000" charset="-122"/>
              <a:sym typeface="字魂105号-简雅黑" panose="00000500000000000000" pitchFamily="2" charset="-122"/>
            </a:endParaRPr>
          </a:p>
        </p:txBody>
      </p:sp>
      <p:sp>
        <p:nvSpPr>
          <p:cNvPr id="31" name="PA-文本框 42"/>
          <p:cNvSpPr txBox="1"/>
          <p:nvPr>
            <p:custDataLst>
              <p:tags r:id="rId6"/>
            </p:custDataLst>
          </p:nvPr>
        </p:nvSpPr>
        <p:spPr>
          <a:xfrm>
            <a:off x="5471795" y="3178175"/>
            <a:ext cx="6120765" cy="73088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buClrTx/>
              <a:buSzTx/>
              <a:buFontTx/>
            </a:pP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了解成功人物，可以发现行业内存在的机遇和生命力；了解失败人物，可以</a:t>
            </a: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发现</a:t>
            </a: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行业存在的风险与弊端。</a:t>
            </a:r>
            <a:endPar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endParaRPr>
          </a:p>
        </p:txBody>
      </p:sp>
      <p:sp>
        <p:nvSpPr>
          <p:cNvPr id="32" name="PA-文本框 6"/>
          <p:cNvSpPr txBox="1"/>
          <p:nvPr>
            <p:custDataLst>
              <p:tags r:id="rId7"/>
            </p:custDataLst>
          </p:nvPr>
        </p:nvSpPr>
        <p:spPr>
          <a:xfrm>
            <a:off x="5476240" y="4146550"/>
            <a:ext cx="2546350" cy="368300"/>
          </a:xfrm>
          <a:prstGeom prst="rect">
            <a:avLst/>
          </a:prstGeom>
          <a:noFill/>
        </p:spPr>
        <p:txBody>
          <a:bodyPr wrap="square" rtlCol="0">
            <a:spAutoFit/>
          </a:bodyPr>
          <a:lstStyle/>
          <a:p>
            <a:pPr lvl="0" algn="l">
              <a:buClrTx/>
              <a:buSzTx/>
              <a:buFontTx/>
            </a:pPr>
            <a:r>
              <a:rPr lang="zh-CN" altLang="en-US" b="1" dirty="0">
                <a:latin typeface="思源黑体 Normal" panose="020B0400000000000000" charset="-122"/>
                <a:ea typeface="思源黑体 Normal" panose="020B0400000000000000" charset="-122"/>
                <a:sym typeface="字魂105号-简雅黑" panose="00000500000000000000" pitchFamily="2" charset="-122"/>
              </a:rPr>
              <a:t>行业规范及标准</a:t>
            </a:r>
            <a:endParaRPr lang="zh-CN" altLang="en-US" b="1" dirty="0">
              <a:latin typeface="思源黑体 Normal" panose="020B0400000000000000" charset="-122"/>
              <a:ea typeface="思源黑体 Normal" panose="020B0400000000000000" charset="-122"/>
              <a:sym typeface="字魂105号-简雅黑" panose="00000500000000000000" pitchFamily="2" charset="-122"/>
            </a:endParaRPr>
          </a:p>
        </p:txBody>
      </p:sp>
      <p:sp>
        <p:nvSpPr>
          <p:cNvPr id="33" name="PA-文本框 42"/>
          <p:cNvSpPr txBox="1"/>
          <p:nvPr>
            <p:custDataLst>
              <p:tags r:id="rId8"/>
            </p:custDataLst>
          </p:nvPr>
        </p:nvSpPr>
        <p:spPr>
          <a:xfrm>
            <a:off x="5471795" y="4514215"/>
            <a:ext cx="6120765" cy="41084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buClrTx/>
              <a:buSzTx/>
              <a:buFontTx/>
            </a:pP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行业的准入门槛，以及行业内从业人员应基本遵守的行业准则。</a:t>
            </a:r>
            <a:endPar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endParaRPr>
          </a:p>
        </p:txBody>
      </p:sp>
      <p:sp>
        <p:nvSpPr>
          <p:cNvPr id="5" name="椭圆 4"/>
          <p:cNvSpPr/>
          <p:nvPr/>
        </p:nvSpPr>
        <p:spPr>
          <a:xfrm>
            <a:off x="4458335" y="5321935"/>
            <a:ext cx="646430" cy="646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 name="PA-文本框 6"/>
          <p:cNvSpPr txBox="1"/>
          <p:nvPr>
            <p:custDataLst>
              <p:tags r:id="rId9"/>
            </p:custDataLst>
          </p:nvPr>
        </p:nvSpPr>
        <p:spPr>
          <a:xfrm>
            <a:off x="5482590" y="5434965"/>
            <a:ext cx="3072765" cy="368300"/>
          </a:xfrm>
          <a:prstGeom prst="rect">
            <a:avLst/>
          </a:prstGeom>
          <a:noFill/>
        </p:spPr>
        <p:txBody>
          <a:bodyPr wrap="square" rtlCol="0">
            <a:spAutoFit/>
          </a:bodyPr>
          <a:lstStyle/>
          <a:p>
            <a:pPr algn="l"/>
            <a:r>
              <a:rPr lang="zh-CN" altLang="en-US" b="1" dirty="0">
                <a:solidFill>
                  <a:schemeClr val="tx1"/>
                </a:solidFill>
                <a:latin typeface="思源黑体 Normal" panose="020B0400000000000000" charset="-122"/>
                <a:ea typeface="思源黑体 Normal" panose="020B0400000000000000" charset="-122"/>
                <a:sym typeface="字魂105号-简雅黑" panose="00000500000000000000" pitchFamily="2" charset="-122"/>
              </a:rPr>
              <a:t>行业知名企业名录</a:t>
            </a:r>
            <a:endParaRPr lang="zh-CN" altLang="en-US" b="1" dirty="0">
              <a:solidFill>
                <a:schemeClr val="tx1"/>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8" name="PA-文本框 42"/>
          <p:cNvSpPr txBox="1"/>
          <p:nvPr>
            <p:custDataLst>
              <p:tags r:id="rId10"/>
            </p:custDataLst>
          </p:nvPr>
        </p:nvSpPr>
        <p:spPr>
          <a:xfrm>
            <a:off x="5478145" y="5789295"/>
            <a:ext cx="6028690" cy="41084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buClrTx/>
              <a:buSzTx/>
              <a:buFontTx/>
            </a:pP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rPr>
              <a:t>行业知名企业一般是该行业发展的缩影。</a:t>
            </a:r>
            <a:endPar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sym typeface="字魂105号-简雅黑" panose="00000500000000000000" pitchFamily="2" charset="-122"/>
            </a:endParaRPr>
          </a:p>
        </p:txBody>
      </p:sp>
      <p:pic>
        <p:nvPicPr>
          <p:cNvPr id="10" name="图片 9" descr="32303230323036313b32303231313135333bd7d4d3c9d6b0d2b5d5dfd6bdb7c9bbfa"/>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83430" y="5467350"/>
            <a:ext cx="356235" cy="356235"/>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典型行业发展分析</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556260" y="1246505"/>
            <a:ext cx="3322955" cy="398780"/>
          </a:xfrm>
          <a:prstGeom prst="rect">
            <a:avLst/>
          </a:prstGeom>
          <a:noFill/>
        </p:spPr>
        <p:txBody>
          <a:bodyPr wrap="square" rtlCol="0">
            <a:spAutoFit/>
          </a:bodyPr>
          <a:p>
            <a:pPr marL="342900" indent="-342900">
              <a:buFont typeface="Wingdings" panose="05000000000000000000" charset="0"/>
              <a:buChar char="l"/>
            </a:pPr>
            <a:r>
              <a:rPr lang="zh-CN" altLang="en-US" sz="2000" spc="150">
                <a:solidFill>
                  <a:schemeClr val="tx1"/>
                </a:solidFill>
                <a:uFillTx/>
                <a:latin typeface="思源黑体 Normal" panose="020B0400000000000000" charset="-122"/>
                <a:ea typeface="思源黑体 Normal" panose="020B0400000000000000" charset="-122"/>
              </a:rPr>
              <a:t>租赁与商贸服务业</a:t>
            </a:r>
            <a:endParaRPr lang="zh-CN" altLang="en-US" sz="2000" spc="150">
              <a:solidFill>
                <a:schemeClr val="tx1"/>
              </a:solidFill>
              <a:uFillTx/>
              <a:latin typeface="思源黑体 Normal" panose="020B0400000000000000" charset="-122"/>
              <a:ea typeface="思源黑体 Normal" panose="020B0400000000000000" charset="-122"/>
            </a:endParaRPr>
          </a:p>
        </p:txBody>
      </p:sp>
      <p:sp>
        <p:nvSpPr>
          <p:cNvPr id="6" name="文本框 5"/>
          <p:cNvSpPr txBox="1"/>
          <p:nvPr/>
        </p:nvSpPr>
        <p:spPr>
          <a:xfrm>
            <a:off x="1015365" y="3530600"/>
            <a:ext cx="4200525" cy="1337945"/>
          </a:xfrm>
          <a:prstGeom prst="rect">
            <a:avLst/>
          </a:prstGeom>
          <a:noFill/>
        </p:spPr>
        <p:txBody>
          <a:bodyPr wrap="square" rtlCol="0">
            <a:spAutoFit/>
          </a:bodyPr>
          <a:p>
            <a:pPr algn="just">
              <a:lnSpc>
                <a:spcPct val="150000"/>
              </a:lnSpc>
            </a:pPr>
            <a:r>
              <a:rPr lang="zh-CN" altLang="en-US">
                <a:latin typeface="思源黑体 Normal" panose="020B0400000000000000" charset="-122"/>
                <a:ea typeface="思源黑体 Normal" panose="020B0400000000000000" charset="-122"/>
              </a:rPr>
              <a:t>租赁和商贸服务业是生产性服务业的一个重要组成部分，主要是为生产、上午活动提供服务。</a:t>
            </a:r>
            <a:endParaRPr lang="zh-CN" altLang="en-US">
              <a:latin typeface="思源黑体 Normal" panose="020B0400000000000000" charset="-122"/>
              <a:ea typeface="思源黑体 Normal" panose="020B0400000000000000" charset="-122"/>
            </a:endParaRPr>
          </a:p>
        </p:txBody>
      </p:sp>
      <p:grpSp>
        <p:nvGrpSpPr>
          <p:cNvPr id="112" name="îş1ídé"/>
          <p:cNvGrpSpPr/>
          <p:nvPr/>
        </p:nvGrpSpPr>
        <p:grpSpPr>
          <a:xfrm rot="0">
            <a:off x="690880" y="2362835"/>
            <a:ext cx="4831715" cy="3490595"/>
            <a:chOff x="4587811" y="2468499"/>
            <a:chExt cx="3017043" cy="1920335"/>
          </a:xfrm>
        </p:grpSpPr>
        <p:sp>
          <p:nvSpPr>
            <p:cNvPr id="113" name="ïṧļîḑê"/>
            <p:cNvSpPr/>
            <p:nvPr/>
          </p:nvSpPr>
          <p:spPr>
            <a:xfrm>
              <a:off x="4587811" y="2468499"/>
              <a:ext cx="3017043" cy="280987"/>
            </a:xfrm>
            <a:custGeom>
              <a:avLst/>
              <a:gdLst>
                <a:gd name="connsiteX0" fmla="*/ 0 w 3017043"/>
                <a:gd name="connsiteY0" fmla="*/ 0 h 280987"/>
                <a:gd name="connsiteX1" fmla="*/ 3017044 w 3017043"/>
                <a:gd name="connsiteY1" fmla="*/ 0 h 280987"/>
                <a:gd name="connsiteX2" fmla="*/ 3017044 w 3017043"/>
                <a:gd name="connsiteY2" fmla="*/ 280988 h 280987"/>
                <a:gd name="connsiteX3" fmla="*/ 0 w 3017043"/>
                <a:gd name="connsiteY3" fmla="*/ 280988 h 280987"/>
              </a:gdLst>
              <a:ahLst/>
              <a:cxnLst>
                <a:cxn ang="0">
                  <a:pos x="connsiteX0" y="connsiteY0"/>
                </a:cxn>
                <a:cxn ang="0">
                  <a:pos x="connsiteX1" y="connsiteY1"/>
                </a:cxn>
                <a:cxn ang="0">
                  <a:pos x="connsiteX2" y="connsiteY2"/>
                </a:cxn>
                <a:cxn ang="0">
                  <a:pos x="connsiteX3" y="connsiteY3"/>
                </a:cxn>
              </a:cxnLst>
              <a:rect l="l" t="t" r="r" b="b"/>
              <a:pathLst>
                <a:path w="3017043" h="280987">
                  <a:moveTo>
                    <a:pt x="0" y="0"/>
                  </a:moveTo>
                  <a:lnTo>
                    <a:pt x="3017044" y="0"/>
                  </a:lnTo>
                  <a:lnTo>
                    <a:pt x="3017044" y="280988"/>
                  </a:lnTo>
                  <a:lnTo>
                    <a:pt x="0" y="280988"/>
                  </a:lnTo>
                  <a:close/>
                </a:path>
              </a:pathLst>
            </a:custGeom>
            <a:solidFill>
              <a:schemeClr val="tx1">
                <a:lumMod val="65000"/>
                <a:lumOff val="35000"/>
              </a:schemeClr>
            </a:solidFill>
            <a:ln w="9525" cap="flat">
              <a:noFill/>
              <a:prstDash val="solid"/>
              <a:miter/>
            </a:ln>
          </p:spPr>
          <p:txBody>
            <a:bodyPr rtlCol="0" anchor="ctr"/>
            <a:p>
              <a:pPr algn="ctr"/>
              <a:r>
                <a:rPr lang="zh-CN" altLang="en-US" spc="150">
                  <a:solidFill>
                    <a:schemeClr val="bg1"/>
                  </a:solidFill>
                  <a:uFillTx/>
                  <a:latin typeface="思源黑体 Normal" panose="020B0400000000000000" charset="-122"/>
                  <a:ea typeface="思源黑体 Normal" panose="020B0400000000000000" charset="-122"/>
                  <a:sym typeface="+mn-ea"/>
                </a:rPr>
                <a:t>租赁与商贸服务业</a:t>
              </a:r>
              <a:endParaRPr lang="zh-CN" altLang="en-US" spc="150">
                <a:solidFill>
                  <a:schemeClr val="bg1"/>
                </a:solidFill>
                <a:uFillTx/>
                <a:latin typeface="思源黑体 Normal" panose="020B0400000000000000" charset="-122"/>
                <a:ea typeface="思源黑体 Normal" panose="020B0400000000000000" charset="-122"/>
                <a:sym typeface="+mn-ea"/>
              </a:endParaRPr>
            </a:p>
          </p:txBody>
        </p:sp>
        <p:sp>
          <p:nvSpPr>
            <p:cNvPr id="114" name="ïŝḷíḍê"/>
            <p:cNvSpPr/>
            <p:nvPr/>
          </p:nvSpPr>
          <p:spPr>
            <a:xfrm>
              <a:off x="4587811" y="2468499"/>
              <a:ext cx="3017043" cy="1920335"/>
            </a:xfrm>
            <a:custGeom>
              <a:avLst/>
              <a:gdLst>
                <a:gd name="connsiteX0" fmla="*/ 0 w 3017043"/>
                <a:gd name="connsiteY0" fmla="*/ 0 h 1920335"/>
                <a:gd name="connsiteX1" fmla="*/ 3017044 w 3017043"/>
                <a:gd name="connsiteY1" fmla="*/ 0 h 1920335"/>
                <a:gd name="connsiteX2" fmla="*/ 3017044 w 3017043"/>
                <a:gd name="connsiteY2" fmla="*/ 1920335 h 1920335"/>
                <a:gd name="connsiteX3" fmla="*/ 0 w 3017043"/>
                <a:gd name="connsiteY3" fmla="*/ 1920335 h 1920335"/>
              </a:gdLst>
              <a:ahLst/>
              <a:cxnLst>
                <a:cxn ang="0">
                  <a:pos x="connsiteX0" y="connsiteY0"/>
                </a:cxn>
                <a:cxn ang="0">
                  <a:pos x="connsiteX1" y="connsiteY1"/>
                </a:cxn>
                <a:cxn ang="0">
                  <a:pos x="connsiteX2" y="connsiteY2"/>
                </a:cxn>
                <a:cxn ang="0">
                  <a:pos x="connsiteX3" y="connsiteY3"/>
                </a:cxn>
              </a:cxnLst>
              <a:rect l="l" t="t" r="r" b="b"/>
              <a:pathLst>
                <a:path w="3017043" h="1920335">
                  <a:moveTo>
                    <a:pt x="0" y="0"/>
                  </a:moveTo>
                  <a:lnTo>
                    <a:pt x="3017044" y="0"/>
                  </a:lnTo>
                  <a:lnTo>
                    <a:pt x="3017044" y="1920335"/>
                  </a:lnTo>
                  <a:lnTo>
                    <a:pt x="0" y="1920335"/>
                  </a:lnTo>
                  <a:close/>
                </a:path>
              </a:pathLst>
            </a:custGeom>
            <a:noFill/>
            <a:ln w="22011" cap="rnd">
              <a:solidFill>
                <a:schemeClr val="tx1">
                  <a:lumMod val="65000"/>
                  <a:lumOff val="35000"/>
                </a:schemeClr>
              </a:solidFill>
              <a:prstDash val="solid"/>
              <a:round/>
            </a:ln>
          </p:spPr>
          <p:txBody>
            <a:bodyPr rtlCol="0" anchor="ctr"/>
            <a:p>
              <a:endParaRPr lang="zh-CN" altLang="en-US"/>
            </a:p>
          </p:txBody>
        </p:sp>
      </p:grpSp>
      <p:sp>
        <p:nvSpPr>
          <p:cNvPr id="11" name="文本框 10"/>
          <p:cNvSpPr txBox="1"/>
          <p:nvPr/>
        </p:nvSpPr>
        <p:spPr>
          <a:xfrm>
            <a:off x="6235065" y="4641850"/>
            <a:ext cx="5329555" cy="1291590"/>
          </a:xfrm>
          <a:prstGeom prst="rect">
            <a:avLst/>
          </a:prstGeom>
          <a:noFill/>
        </p:spPr>
        <p:txBody>
          <a:bodyPr wrap="square" rtlCol="0">
            <a:spAutoFit/>
          </a:bodyPr>
          <a:p>
            <a:pPr algn="ctr">
              <a:lnSpc>
                <a:spcPct val="150000"/>
              </a:lnSpc>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随着我国国际化程度的提高和工农业产业化的快速发展，</a:t>
            </a:r>
            <a:r>
              <a:rPr lang="zh-CN" altLang="en-US" spc="100">
                <a:solidFill>
                  <a:srgbClr val="C00000"/>
                </a:solidFill>
                <a:uFillTx/>
                <a:latin typeface="思源黑体 Normal" panose="020B0400000000000000" charset="-122"/>
                <a:ea typeface="思源黑体 Normal" panose="020B0400000000000000" charset="-122"/>
                <a:cs typeface="思源黑体 Normal" panose="020B0400000000000000" charset="-122"/>
              </a:rPr>
              <a:t>对各类专业化的租赁和商务服务需求快速增长</a:t>
            </a: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，租赁和商务服务业的作用日益突出。</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pic>
        <p:nvPicPr>
          <p:cNvPr id="16" name="图片 15" descr="千库网_世界贸易交易_元素编号12774309"/>
          <p:cNvPicPr>
            <a:picLocks noChangeAspect="1"/>
          </p:cNvPicPr>
          <p:nvPr/>
        </p:nvPicPr>
        <p:blipFill>
          <a:blip r:embed="rId2"/>
          <a:srcRect t="27731" b="23120"/>
          <a:stretch>
            <a:fillRect/>
          </a:stretch>
        </p:blipFill>
        <p:spPr>
          <a:xfrm>
            <a:off x="6758940" y="2022475"/>
            <a:ext cx="4281170" cy="2629535"/>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典型行业发展分析</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556260" y="1246505"/>
            <a:ext cx="3322955" cy="398780"/>
          </a:xfrm>
          <a:prstGeom prst="rect">
            <a:avLst/>
          </a:prstGeom>
          <a:noFill/>
        </p:spPr>
        <p:txBody>
          <a:bodyPr wrap="square" rtlCol="0">
            <a:spAutoFit/>
          </a:bodyPr>
          <a:p>
            <a:pPr marL="342900" indent="-342900">
              <a:buFont typeface="Wingdings" panose="05000000000000000000" charset="0"/>
              <a:buChar char="l"/>
            </a:pPr>
            <a:r>
              <a:rPr lang="zh-CN" altLang="en-US" sz="2000" spc="150">
                <a:solidFill>
                  <a:schemeClr val="tx1"/>
                </a:solidFill>
                <a:uFillTx/>
                <a:latin typeface="思源黑体 Normal" panose="020B0400000000000000" charset="-122"/>
                <a:ea typeface="思源黑体 Normal" panose="020B0400000000000000" charset="-122"/>
              </a:rPr>
              <a:t>软件和信息技术服务业</a:t>
            </a:r>
            <a:endParaRPr lang="zh-CN" altLang="en-US" sz="2000" spc="150">
              <a:solidFill>
                <a:schemeClr val="tx1"/>
              </a:solidFill>
              <a:uFillTx/>
              <a:latin typeface="思源黑体 Normal" panose="020B0400000000000000" charset="-122"/>
              <a:ea typeface="思源黑体 Normal" panose="020B0400000000000000" charset="-122"/>
            </a:endParaRPr>
          </a:p>
        </p:txBody>
      </p:sp>
      <p:sp>
        <p:nvSpPr>
          <p:cNvPr id="6" name="文本框 5"/>
          <p:cNvSpPr txBox="1"/>
          <p:nvPr/>
        </p:nvSpPr>
        <p:spPr>
          <a:xfrm>
            <a:off x="1036320" y="3497580"/>
            <a:ext cx="4200525" cy="1753235"/>
          </a:xfrm>
          <a:prstGeom prst="rect">
            <a:avLst/>
          </a:prstGeom>
          <a:noFill/>
        </p:spPr>
        <p:txBody>
          <a:bodyPr wrap="square" rtlCol="0">
            <a:spAutoFit/>
          </a:bodyPr>
          <a:p>
            <a:pPr algn="just">
              <a:lnSpc>
                <a:spcPct val="150000"/>
              </a:lnSpc>
            </a:pPr>
            <a:r>
              <a:rPr lang="zh-CN" altLang="en-US">
                <a:latin typeface="思源黑体 Normal" panose="020B0400000000000000" charset="-122"/>
                <a:ea typeface="思源黑体 Normal" panose="020B0400000000000000" charset="-122"/>
              </a:rPr>
              <a:t>利用计算机、通信网络等技术对信息进行生产、收集、处理、加工、存储、运输、检索和利用，并提供信息服务的业务活动。</a:t>
            </a:r>
            <a:endParaRPr lang="zh-CN" altLang="en-US">
              <a:latin typeface="思源黑体 Normal" panose="020B0400000000000000" charset="-122"/>
              <a:ea typeface="思源黑体 Normal" panose="020B0400000000000000" charset="-122"/>
            </a:endParaRPr>
          </a:p>
        </p:txBody>
      </p:sp>
      <p:grpSp>
        <p:nvGrpSpPr>
          <p:cNvPr id="112" name="îş1ídé"/>
          <p:cNvGrpSpPr/>
          <p:nvPr/>
        </p:nvGrpSpPr>
        <p:grpSpPr>
          <a:xfrm rot="0">
            <a:off x="690880" y="2179955"/>
            <a:ext cx="4831715" cy="3838575"/>
            <a:chOff x="4587811" y="2468499"/>
            <a:chExt cx="3017043" cy="1920335"/>
          </a:xfrm>
        </p:grpSpPr>
        <p:sp>
          <p:nvSpPr>
            <p:cNvPr id="113" name="ïṧļîḑê"/>
            <p:cNvSpPr/>
            <p:nvPr/>
          </p:nvSpPr>
          <p:spPr>
            <a:xfrm>
              <a:off x="4587811" y="2468499"/>
              <a:ext cx="3017043" cy="280987"/>
            </a:xfrm>
            <a:custGeom>
              <a:avLst/>
              <a:gdLst>
                <a:gd name="connsiteX0" fmla="*/ 0 w 3017043"/>
                <a:gd name="connsiteY0" fmla="*/ 0 h 280987"/>
                <a:gd name="connsiteX1" fmla="*/ 3017044 w 3017043"/>
                <a:gd name="connsiteY1" fmla="*/ 0 h 280987"/>
                <a:gd name="connsiteX2" fmla="*/ 3017044 w 3017043"/>
                <a:gd name="connsiteY2" fmla="*/ 280988 h 280987"/>
                <a:gd name="connsiteX3" fmla="*/ 0 w 3017043"/>
                <a:gd name="connsiteY3" fmla="*/ 280988 h 280987"/>
              </a:gdLst>
              <a:ahLst/>
              <a:cxnLst>
                <a:cxn ang="0">
                  <a:pos x="connsiteX0" y="connsiteY0"/>
                </a:cxn>
                <a:cxn ang="0">
                  <a:pos x="connsiteX1" y="connsiteY1"/>
                </a:cxn>
                <a:cxn ang="0">
                  <a:pos x="connsiteX2" y="connsiteY2"/>
                </a:cxn>
                <a:cxn ang="0">
                  <a:pos x="connsiteX3" y="connsiteY3"/>
                </a:cxn>
              </a:cxnLst>
              <a:rect l="l" t="t" r="r" b="b"/>
              <a:pathLst>
                <a:path w="3017043" h="280987">
                  <a:moveTo>
                    <a:pt x="0" y="0"/>
                  </a:moveTo>
                  <a:lnTo>
                    <a:pt x="3017044" y="0"/>
                  </a:lnTo>
                  <a:lnTo>
                    <a:pt x="3017044" y="280988"/>
                  </a:lnTo>
                  <a:lnTo>
                    <a:pt x="0" y="280988"/>
                  </a:lnTo>
                  <a:close/>
                </a:path>
              </a:pathLst>
            </a:custGeom>
            <a:solidFill>
              <a:schemeClr val="tx1">
                <a:lumMod val="65000"/>
                <a:lumOff val="35000"/>
              </a:schemeClr>
            </a:solidFill>
            <a:ln w="9525" cap="flat">
              <a:noFill/>
              <a:prstDash val="solid"/>
              <a:miter/>
            </a:ln>
          </p:spPr>
          <p:txBody>
            <a:bodyPr rtlCol="0" anchor="ctr"/>
            <a:p>
              <a:pPr algn="ctr"/>
              <a:r>
                <a:rPr lang="zh-CN" altLang="en-US" spc="150">
                  <a:solidFill>
                    <a:schemeClr val="bg1"/>
                  </a:solidFill>
                  <a:uFillTx/>
                  <a:latin typeface="思源黑体 Normal" panose="020B0400000000000000" charset="-122"/>
                  <a:ea typeface="思源黑体 Normal" panose="020B0400000000000000" charset="-122"/>
                  <a:sym typeface="+mn-ea"/>
                </a:rPr>
                <a:t>软件和信息技术服务业</a:t>
              </a:r>
              <a:endParaRPr lang="zh-CN" altLang="en-US" spc="150">
                <a:solidFill>
                  <a:schemeClr val="bg1"/>
                </a:solidFill>
                <a:uFillTx/>
                <a:latin typeface="思源黑体 Normal" panose="020B0400000000000000" charset="-122"/>
                <a:ea typeface="思源黑体 Normal" panose="020B0400000000000000" charset="-122"/>
                <a:sym typeface="+mn-ea"/>
              </a:endParaRPr>
            </a:p>
          </p:txBody>
        </p:sp>
        <p:sp>
          <p:nvSpPr>
            <p:cNvPr id="114" name="ïŝḷíḍê"/>
            <p:cNvSpPr/>
            <p:nvPr/>
          </p:nvSpPr>
          <p:spPr>
            <a:xfrm>
              <a:off x="4587811" y="2468499"/>
              <a:ext cx="3017043" cy="1920335"/>
            </a:xfrm>
            <a:custGeom>
              <a:avLst/>
              <a:gdLst>
                <a:gd name="connsiteX0" fmla="*/ 0 w 3017043"/>
                <a:gd name="connsiteY0" fmla="*/ 0 h 1920335"/>
                <a:gd name="connsiteX1" fmla="*/ 3017044 w 3017043"/>
                <a:gd name="connsiteY1" fmla="*/ 0 h 1920335"/>
                <a:gd name="connsiteX2" fmla="*/ 3017044 w 3017043"/>
                <a:gd name="connsiteY2" fmla="*/ 1920335 h 1920335"/>
                <a:gd name="connsiteX3" fmla="*/ 0 w 3017043"/>
                <a:gd name="connsiteY3" fmla="*/ 1920335 h 1920335"/>
              </a:gdLst>
              <a:ahLst/>
              <a:cxnLst>
                <a:cxn ang="0">
                  <a:pos x="connsiteX0" y="connsiteY0"/>
                </a:cxn>
                <a:cxn ang="0">
                  <a:pos x="connsiteX1" y="connsiteY1"/>
                </a:cxn>
                <a:cxn ang="0">
                  <a:pos x="connsiteX2" y="connsiteY2"/>
                </a:cxn>
                <a:cxn ang="0">
                  <a:pos x="connsiteX3" y="connsiteY3"/>
                </a:cxn>
              </a:cxnLst>
              <a:rect l="l" t="t" r="r" b="b"/>
              <a:pathLst>
                <a:path w="3017043" h="1920335">
                  <a:moveTo>
                    <a:pt x="0" y="0"/>
                  </a:moveTo>
                  <a:lnTo>
                    <a:pt x="3017044" y="0"/>
                  </a:lnTo>
                  <a:lnTo>
                    <a:pt x="3017044" y="1920335"/>
                  </a:lnTo>
                  <a:lnTo>
                    <a:pt x="0" y="1920335"/>
                  </a:lnTo>
                  <a:close/>
                </a:path>
              </a:pathLst>
            </a:custGeom>
            <a:noFill/>
            <a:ln w="22011" cap="rnd">
              <a:solidFill>
                <a:schemeClr val="tx1">
                  <a:lumMod val="65000"/>
                  <a:lumOff val="35000"/>
                </a:schemeClr>
              </a:solidFill>
              <a:prstDash val="solid"/>
              <a:round/>
            </a:ln>
          </p:spPr>
          <p:txBody>
            <a:bodyPr rtlCol="0" anchor="ctr"/>
            <a:p>
              <a:endParaRPr lang="zh-CN" altLang="en-US"/>
            </a:p>
          </p:txBody>
        </p:sp>
      </p:grpSp>
      <p:sp>
        <p:nvSpPr>
          <p:cNvPr id="5" name="文本框 4"/>
          <p:cNvSpPr txBox="1"/>
          <p:nvPr/>
        </p:nvSpPr>
        <p:spPr>
          <a:xfrm>
            <a:off x="6248400" y="2922905"/>
            <a:ext cx="5379085" cy="2353310"/>
          </a:xfrm>
          <a:prstGeom prst="rect">
            <a:avLst/>
          </a:prstGeom>
          <a:noFill/>
        </p:spPr>
        <p:txBody>
          <a:bodyPr wrap="square" rtlCol="0">
            <a:spAutoFit/>
          </a:bodyPr>
          <a:p>
            <a:pPr marL="285750" indent="-285750">
              <a:lnSpc>
                <a:spcPct val="150000"/>
              </a:lnSpc>
              <a:buFont typeface="Wingdings" panose="05000000000000000000" charset="0"/>
              <a:buChar char="l"/>
            </a:pPr>
            <a:r>
              <a:rPr lang="zh-CN" altLang="en-US" spc="100">
                <a:solidFill>
                  <a:srgbClr val="C00000"/>
                </a:solidFill>
                <a:uFillTx/>
                <a:latin typeface="思源黑体 Normal" panose="020B0400000000000000" charset="-122"/>
                <a:ea typeface="思源黑体 Normal" panose="020B0400000000000000" charset="-122"/>
              </a:rPr>
              <a:t>国家战略性新兴产业，有全面的政策支持。</a:t>
            </a:r>
            <a:endParaRPr lang="zh-CN" altLang="en-US" spc="100">
              <a:solidFill>
                <a:srgbClr val="C00000"/>
              </a:solidFill>
              <a:uFillTx/>
              <a:latin typeface="思源黑体 Normal" panose="020B0400000000000000" charset="-122"/>
              <a:ea typeface="思源黑体 Normal" panose="020B0400000000000000" charset="-122"/>
            </a:endParaRPr>
          </a:p>
          <a:p>
            <a:pPr marL="285750" indent="-285750">
              <a:lnSpc>
                <a:spcPct val="150000"/>
              </a:lnSpc>
              <a:buFont typeface="Wingdings" panose="05000000000000000000" charset="0"/>
              <a:buChar char="l"/>
            </a:pPr>
            <a:endParaRPr lang="zh-CN" altLang="en-US" sz="1600" spc="100">
              <a:solidFill>
                <a:schemeClr val="tx1"/>
              </a:solidFill>
              <a:uFillTx/>
              <a:latin typeface="思源黑体 Normal" panose="020B0400000000000000" charset="-122"/>
              <a:ea typeface="思源黑体 Normal" panose="020B0400000000000000" charset="-122"/>
            </a:endParaRPr>
          </a:p>
          <a:p>
            <a:pPr marL="285750" indent="-285750">
              <a:lnSpc>
                <a:spcPct val="150000"/>
              </a:lnSpc>
              <a:buFont typeface="Wingdings" panose="05000000000000000000" charset="0"/>
              <a:buChar char="l"/>
            </a:pPr>
            <a:r>
              <a:rPr lang="zh-CN" altLang="en-US" sz="1600" spc="100">
                <a:solidFill>
                  <a:schemeClr val="tx1"/>
                </a:solidFill>
                <a:uFillTx/>
                <a:latin typeface="思源黑体 Normal" panose="020B0400000000000000" charset="-122"/>
                <a:ea typeface="思源黑体 Normal" panose="020B0400000000000000" charset="-122"/>
              </a:rPr>
              <a:t>行业具有技术更新快、产品附加值高、应用领域广、渗透能力强、资源消耗低、人力资源利用充分等突出特点，对经济社会发展具有重要的支撑和引领作用。</a:t>
            </a:r>
            <a:endParaRPr lang="zh-CN" altLang="en-US" sz="1600" spc="100">
              <a:solidFill>
                <a:schemeClr val="tx1"/>
              </a:solidFill>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典型行业发展分析</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556260" y="1246505"/>
            <a:ext cx="3322955" cy="398780"/>
          </a:xfrm>
          <a:prstGeom prst="rect">
            <a:avLst/>
          </a:prstGeom>
          <a:noFill/>
        </p:spPr>
        <p:txBody>
          <a:bodyPr wrap="square" rtlCol="0">
            <a:spAutoFit/>
          </a:bodyPr>
          <a:p>
            <a:pPr marL="342900" indent="-342900">
              <a:buFont typeface="Wingdings" panose="05000000000000000000" charset="0"/>
              <a:buChar char="l"/>
            </a:pPr>
            <a:r>
              <a:rPr lang="zh-CN" altLang="en-US" sz="2000" spc="150">
                <a:solidFill>
                  <a:schemeClr val="tx1"/>
                </a:solidFill>
                <a:uFillTx/>
                <a:latin typeface="思源黑体 Normal" panose="020B0400000000000000" charset="-122"/>
                <a:ea typeface="思源黑体 Normal" panose="020B0400000000000000" charset="-122"/>
              </a:rPr>
              <a:t>批发和零售业</a:t>
            </a:r>
            <a:endParaRPr lang="zh-CN" altLang="en-US" sz="2000" spc="150">
              <a:solidFill>
                <a:schemeClr val="tx1"/>
              </a:solidFill>
              <a:uFillTx/>
              <a:latin typeface="思源黑体 Normal" panose="020B0400000000000000" charset="-122"/>
              <a:ea typeface="思源黑体 Normal" panose="020B0400000000000000" charset="-122"/>
            </a:endParaRPr>
          </a:p>
        </p:txBody>
      </p:sp>
      <p:sp>
        <p:nvSpPr>
          <p:cNvPr id="6" name="文本框 5"/>
          <p:cNvSpPr txBox="1"/>
          <p:nvPr/>
        </p:nvSpPr>
        <p:spPr>
          <a:xfrm>
            <a:off x="1036320" y="3497580"/>
            <a:ext cx="4200525" cy="1753235"/>
          </a:xfrm>
          <a:prstGeom prst="rect">
            <a:avLst/>
          </a:prstGeom>
          <a:noFill/>
        </p:spPr>
        <p:txBody>
          <a:bodyPr wrap="square" rtlCol="0">
            <a:spAutoFit/>
          </a:bodyPr>
          <a:p>
            <a:pPr algn="just">
              <a:lnSpc>
                <a:spcPct val="150000"/>
              </a:lnSpc>
            </a:pPr>
            <a:r>
              <a:rPr lang="zh-CN" altLang="en-US">
                <a:latin typeface="思源黑体 Normal" panose="020B0400000000000000" charset="-122"/>
                <a:ea typeface="思源黑体 Normal" panose="020B0400000000000000" charset="-122"/>
              </a:rPr>
              <a:t>批发商向批发、零售单位及其他企业、事业、机关批量销售生活用品和生产资料的活动，以及从事进出口贸易和贸易经纪与代理的活动。</a:t>
            </a:r>
            <a:endParaRPr lang="zh-CN" altLang="en-US">
              <a:latin typeface="思源黑体 Normal" panose="020B0400000000000000" charset="-122"/>
              <a:ea typeface="思源黑体 Normal" panose="020B0400000000000000" charset="-122"/>
            </a:endParaRPr>
          </a:p>
        </p:txBody>
      </p:sp>
      <p:grpSp>
        <p:nvGrpSpPr>
          <p:cNvPr id="112" name="îş1ídé"/>
          <p:cNvGrpSpPr/>
          <p:nvPr/>
        </p:nvGrpSpPr>
        <p:grpSpPr>
          <a:xfrm rot="0">
            <a:off x="690880" y="2179955"/>
            <a:ext cx="4831715" cy="3838575"/>
            <a:chOff x="4587811" y="2468499"/>
            <a:chExt cx="3017043" cy="1920335"/>
          </a:xfrm>
        </p:grpSpPr>
        <p:sp>
          <p:nvSpPr>
            <p:cNvPr id="113" name="ïṧļîḑê"/>
            <p:cNvSpPr/>
            <p:nvPr/>
          </p:nvSpPr>
          <p:spPr>
            <a:xfrm>
              <a:off x="4587811" y="2468499"/>
              <a:ext cx="3017043" cy="280987"/>
            </a:xfrm>
            <a:custGeom>
              <a:avLst/>
              <a:gdLst>
                <a:gd name="connsiteX0" fmla="*/ 0 w 3017043"/>
                <a:gd name="connsiteY0" fmla="*/ 0 h 280987"/>
                <a:gd name="connsiteX1" fmla="*/ 3017044 w 3017043"/>
                <a:gd name="connsiteY1" fmla="*/ 0 h 280987"/>
                <a:gd name="connsiteX2" fmla="*/ 3017044 w 3017043"/>
                <a:gd name="connsiteY2" fmla="*/ 280988 h 280987"/>
                <a:gd name="connsiteX3" fmla="*/ 0 w 3017043"/>
                <a:gd name="connsiteY3" fmla="*/ 280988 h 280987"/>
              </a:gdLst>
              <a:ahLst/>
              <a:cxnLst>
                <a:cxn ang="0">
                  <a:pos x="connsiteX0" y="connsiteY0"/>
                </a:cxn>
                <a:cxn ang="0">
                  <a:pos x="connsiteX1" y="connsiteY1"/>
                </a:cxn>
                <a:cxn ang="0">
                  <a:pos x="connsiteX2" y="connsiteY2"/>
                </a:cxn>
                <a:cxn ang="0">
                  <a:pos x="connsiteX3" y="connsiteY3"/>
                </a:cxn>
              </a:cxnLst>
              <a:rect l="l" t="t" r="r" b="b"/>
              <a:pathLst>
                <a:path w="3017043" h="280987">
                  <a:moveTo>
                    <a:pt x="0" y="0"/>
                  </a:moveTo>
                  <a:lnTo>
                    <a:pt x="3017044" y="0"/>
                  </a:lnTo>
                  <a:lnTo>
                    <a:pt x="3017044" y="280988"/>
                  </a:lnTo>
                  <a:lnTo>
                    <a:pt x="0" y="280988"/>
                  </a:lnTo>
                  <a:close/>
                </a:path>
              </a:pathLst>
            </a:custGeom>
            <a:solidFill>
              <a:schemeClr val="tx1">
                <a:lumMod val="65000"/>
                <a:lumOff val="35000"/>
              </a:schemeClr>
            </a:solidFill>
            <a:ln w="9525" cap="flat">
              <a:noFill/>
              <a:prstDash val="solid"/>
              <a:miter/>
            </a:ln>
          </p:spPr>
          <p:txBody>
            <a:bodyPr rtlCol="0" anchor="ctr"/>
            <a:p>
              <a:pPr algn="ctr"/>
              <a:r>
                <a:rPr lang="zh-CN" altLang="en-US" spc="150">
                  <a:solidFill>
                    <a:schemeClr val="bg1"/>
                  </a:solidFill>
                  <a:uFillTx/>
                  <a:latin typeface="思源黑体 Normal" panose="020B0400000000000000" charset="-122"/>
                  <a:ea typeface="思源黑体 Normal" panose="020B0400000000000000" charset="-122"/>
                  <a:sym typeface="+mn-ea"/>
                </a:rPr>
                <a:t>批发和零售业</a:t>
              </a:r>
              <a:endParaRPr lang="zh-CN" altLang="en-US" spc="150">
                <a:solidFill>
                  <a:schemeClr val="bg1"/>
                </a:solidFill>
                <a:uFillTx/>
                <a:latin typeface="思源黑体 Normal" panose="020B0400000000000000" charset="-122"/>
                <a:ea typeface="思源黑体 Normal" panose="020B0400000000000000" charset="-122"/>
                <a:sym typeface="+mn-ea"/>
              </a:endParaRPr>
            </a:p>
          </p:txBody>
        </p:sp>
        <p:sp>
          <p:nvSpPr>
            <p:cNvPr id="114" name="ïŝḷíḍê"/>
            <p:cNvSpPr/>
            <p:nvPr/>
          </p:nvSpPr>
          <p:spPr>
            <a:xfrm>
              <a:off x="4587811" y="2468499"/>
              <a:ext cx="3017043" cy="1920335"/>
            </a:xfrm>
            <a:custGeom>
              <a:avLst/>
              <a:gdLst>
                <a:gd name="connsiteX0" fmla="*/ 0 w 3017043"/>
                <a:gd name="connsiteY0" fmla="*/ 0 h 1920335"/>
                <a:gd name="connsiteX1" fmla="*/ 3017044 w 3017043"/>
                <a:gd name="connsiteY1" fmla="*/ 0 h 1920335"/>
                <a:gd name="connsiteX2" fmla="*/ 3017044 w 3017043"/>
                <a:gd name="connsiteY2" fmla="*/ 1920335 h 1920335"/>
                <a:gd name="connsiteX3" fmla="*/ 0 w 3017043"/>
                <a:gd name="connsiteY3" fmla="*/ 1920335 h 1920335"/>
              </a:gdLst>
              <a:ahLst/>
              <a:cxnLst>
                <a:cxn ang="0">
                  <a:pos x="connsiteX0" y="connsiteY0"/>
                </a:cxn>
                <a:cxn ang="0">
                  <a:pos x="connsiteX1" y="connsiteY1"/>
                </a:cxn>
                <a:cxn ang="0">
                  <a:pos x="connsiteX2" y="connsiteY2"/>
                </a:cxn>
                <a:cxn ang="0">
                  <a:pos x="connsiteX3" y="connsiteY3"/>
                </a:cxn>
              </a:cxnLst>
              <a:rect l="l" t="t" r="r" b="b"/>
              <a:pathLst>
                <a:path w="3017043" h="1920335">
                  <a:moveTo>
                    <a:pt x="0" y="0"/>
                  </a:moveTo>
                  <a:lnTo>
                    <a:pt x="3017044" y="0"/>
                  </a:lnTo>
                  <a:lnTo>
                    <a:pt x="3017044" y="1920335"/>
                  </a:lnTo>
                  <a:lnTo>
                    <a:pt x="0" y="1920335"/>
                  </a:lnTo>
                  <a:close/>
                </a:path>
              </a:pathLst>
            </a:custGeom>
            <a:noFill/>
            <a:ln w="22011" cap="rnd">
              <a:solidFill>
                <a:schemeClr val="tx1">
                  <a:lumMod val="65000"/>
                  <a:lumOff val="35000"/>
                </a:schemeClr>
              </a:solidFill>
              <a:prstDash val="solid"/>
              <a:round/>
            </a:ln>
          </p:spPr>
          <p:txBody>
            <a:bodyPr rtlCol="0" anchor="ctr"/>
            <a:p>
              <a:endParaRPr lang="zh-CN" altLang="en-US"/>
            </a:p>
          </p:txBody>
        </p:sp>
      </p:grpSp>
      <p:sp>
        <p:nvSpPr>
          <p:cNvPr id="11" name="文本框 10"/>
          <p:cNvSpPr txBox="1"/>
          <p:nvPr/>
        </p:nvSpPr>
        <p:spPr>
          <a:xfrm>
            <a:off x="5694680" y="5377180"/>
            <a:ext cx="6249670" cy="337185"/>
          </a:xfrm>
          <a:prstGeom prst="rect">
            <a:avLst/>
          </a:prstGeom>
          <a:noFill/>
        </p:spPr>
        <p:txBody>
          <a:bodyPr wrap="square" rtlCol="0">
            <a:spAutoFit/>
          </a:bodyPr>
          <a:p>
            <a:pPr algn="ctr"/>
            <a:r>
              <a:rPr lang="zh-CN" altLang="en-US" sz="1600" u="sng" spc="100">
                <a:solidFill>
                  <a:srgbClr val="C00000"/>
                </a:solidFill>
                <a:uFillTx/>
                <a:latin typeface="思源黑体 Normal" panose="020B0400000000000000" charset="-122"/>
                <a:ea typeface="思源黑体 Normal" panose="020B0400000000000000" charset="-122"/>
                <a:cs typeface="思源黑体 Normal" panose="020B0400000000000000" charset="-122"/>
              </a:rPr>
              <a:t>行业快速发展，产值稳定提升，对GDP的贡献度不断提高。</a:t>
            </a:r>
            <a:endParaRPr lang="zh-CN" altLang="en-US" sz="1600" u="sng" spc="100">
              <a:solidFill>
                <a:srgbClr val="C00000"/>
              </a:solidFill>
              <a:uFillTx/>
              <a:latin typeface="思源黑体 Normal" panose="020B0400000000000000" charset="-122"/>
              <a:ea typeface="思源黑体 Normal" panose="020B0400000000000000" charset="-122"/>
              <a:cs typeface="思源黑体 Normal" panose="020B0400000000000000" charset="-122"/>
            </a:endParaRPr>
          </a:p>
        </p:txBody>
      </p:sp>
      <p:pic>
        <p:nvPicPr>
          <p:cNvPr id="12" name="图片 11" descr="微信图片_20210428161844"/>
          <p:cNvPicPr>
            <a:picLocks noChangeAspect="1"/>
          </p:cNvPicPr>
          <p:nvPr/>
        </p:nvPicPr>
        <p:blipFill>
          <a:blip r:embed="rId2"/>
          <a:srcRect b="12094"/>
          <a:stretch>
            <a:fillRect/>
          </a:stretch>
        </p:blipFill>
        <p:spPr>
          <a:xfrm>
            <a:off x="6142990" y="2261235"/>
            <a:ext cx="5353050" cy="2455545"/>
          </a:xfrm>
          <a:prstGeom prst="rect">
            <a:avLst/>
          </a:prstGeom>
        </p:spPr>
      </p:pic>
      <p:sp>
        <p:nvSpPr>
          <p:cNvPr id="14" name="文本框 13"/>
          <p:cNvSpPr txBox="1"/>
          <p:nvPr/>
        </p:nvSpPr>
        <p:spPr>
          <a:xfrm>
            <a:off x="7435850" y="4797425"/>
            <a:ext cx="2843530" cy="275590"/>
          </a:xfrm>
          <a:prstGeom prst="rect">
            <a:avLst/>
          </a:prstGeom>
          <a:noFill/>
        </p:spPr>
        <p:txBody>
          <a:bodyPr wrap="square" rtlCol="0">
            <a:spAutoFit/>
          </a:bodyPr>
          <a:p>
            <a:pPr algn="ctr"/>
            <a:r>
              <a:rPr lang="zh-CN" altLang="en-US" sz="1200">
                <a:latin typeface="方正书宋简体" panose="03000509000000000000" charset="-122"/>
                <a:ea typeface="方正书宋简体" panose="03000509000000000000" charset="-122"/>
              </a:rPr>
              <a:t>数据来源：国家统计局</a:t>
            </a:r>
            <a:endParaRPr lang="zh-CN" altLang="en-US" sz="1200">
              <a:latin typeface="方正书宋简体" panose="03000509000000000000" charset="-122"/>
              <a:ea typeface="方正书宋简体" panose="03000509000000000000"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典型行业发展分析</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556260" y="1246505"/>
            <a:ext cx="3322955" cy="398780"/>
          </a:xfrm>
          <a:prstGeom prst="rect">
            <a:avLst/>
          </a:prstGeom>
          <a:noFill/>
        </p:spPr>
        <p:txBody>
          <a:bodyPr wrap="square" rtlCol="0">
            <a:spAutoFit/>
          </a:bodyPr>
          <a:p>
            <a:pPr marL="342900" indent="-342900">
              <a:buFont typeface="Wingdings" panose="05000000000000000000" charset="0"/>
              <a:buChar char="l"/>
            </a:pPr>
            <a:r>
              <a:rPr lang="zh-CN" altLang="en-US" sz="2000" spc="150">
                <a:solidFill>
                  <a:schemeClr val="tx1"/>
                </a:solidFill>
                <a:uFillTx/>
                <a:latin typeface="思源黑体 Normal" panose="020B0400000000000000" charset="-122"/>
                <a:ea typeface="思源黑体 Normal" panose="020B0400000000000000" charset="-122"/>
              </a:rPr>
              <a:t>建筑业</a:t>
            </a:r>
            <a:endParaRPr lang="zh-CN" altLang="en-US" sz="2000" spc="150">
              <a:solidFill>
                <a:schemeClr val="tx1"/>
              </a:solidFill>
              <a:uFillTx/>
              <a:latin typeface="思源黑体 Normal" panose="020B0400000000000000" charset="-122"/>
              <a:ea typeface="思源黑体 Normal" panose="020B0400000000000000" charset="-122"/>
            </a:endParaRPr>
          </a:p>
        </p:txBody>
      </p:sp>
      <p:sp>
        <p:nvSpPr>
          <p:cNvPr id="5" name="文本框 4"/>
          <p:cNvSpPr txBox="1"/>
          <p:nvPr/>
        </p:nvSpPr>
        <p:spPr>
          <a:xfrm>
            <a:off x="6614795" y="2110740"/>
            <a:ext cx="4797425" cy="368300"/>
          </a:xfrm>
          <a:prstGeom prst="rect">
            <a:avLst/>
          </a:prstGeom>
          <a:noFill/>
        </p:spPr>
        <p:txBody>
          <a:bodyPr wrap="square" rtlCol="0">
            <a:spAutoFit/>
          </a:bodyPr>
          <a:p>
            <a:pPr lvl="0" algn="l">
              <a:buClrTx/>
              <a:buSzTx/>
              <a:buFontTx/>
            </a:pPr>
            <a:r>
              <a:rPr lang="zh-CN" altLang="en-US" spc="100">
                <a:solidFill>
                  <a:srgbClr val="C00000"/>
                </a:solidFill>
                <a:latin typeface="思源黑体 Normal" panose="020B0400000000000000" charset="-122"/>
                <a:ea typeface="思源黑体 Normal" panose="020B0400000000000000" charset="-122"/>
                <a:sym typeface="+mn-ea"/>
              </a:rPr>
              <a:t>城市群和中心城市建设</a:t>
            </a:r>
            <a:r>
              <a:rPr lang="zh-CN" altLang="en-US" sz="1600" spc="100">
                <a:latin typeface="思源黑体 Normal" panose="020B0400000000000000" charset="-122"/>
                <a:ea typeface="思源黑体 Normal" panose="020B0400000000000000" charset="-122"/>
                <a:sym typeface="+mn-ea"/>
              </a:rPr>
              <a:t>是建筑业发展最大承载。</a:t>
            </a:r>
            <a:endParaRPr lang="zh-CN" altLang="en-US" sz="1600" spc="100">
              <a:latin typeface="思源黑体 Normal" panose="020B0400000000000000" charset="-122"/>
              <a:ea typeface="思源黑体 Normal" panose="020B0400000000000000" charset="-122"/>
              <a:sym typeface="+mn-ea"/>
            </a:endParaRPr>
          </a:p>
        </p:txBody>
      </p:sp>
      <p:sp>
        <p:nvSpPr>
          <p:cNvPr id="6" name="文本框 5"/>
          <p:cNvSpPr txBox="1"/>
          <p:nvPr/>
        </p:nvSpPr>
        <p:spPr>
          <a:xfrm>
            <a:off x="1036320" y="3395980"/>
            <a:ext cx="4200525" cy="1337945"/>
          </a:xfrm>
          <a:prstGeom prst="rect">
            <a:avLst/>
          </a:prstGeom>
          <a:noFill/>
        </p:spPr>
        <p:txBody>
          <a:bodyPr wrap="square" rtlCol="0">
            <a:spAutoFit/>
          </a:bodyPr>
          <a:p>
            <a:pPr algn="just">
              <a:lnSpc>
                <a:spcPct val="150000"/>
              </a:lnSpc>
            </a:pPr>
            <a:r>
              <a:rPr lang="zh-CN" altLang="en-US">
                <a:latin typeface="思源黑体 Normal" panose="020B0400000000000000" charset="-122"/>
                <a:ea typeface="思源黑体 Normal" panose="020B0400000000000000" charset="-122"/>
              </a:rPr>
              <a:t>国民经济中从事建筑安装工程的勘察、设计、施工以及对原有建筑物进行维修活动的物质生产部门。</a:t>
            </a:r>
            <a:endParaRPr lang="zh-CN" altLang="en-US">
              <a:latin typeface="思源黑体 Normal" panose="020B0400000000000000" charset="-122"/>
              <a:ea typeface="思源黑体 Normal" panose="020B0400000000000000" charset="-122"/>
            </a:endParaRPr>
          </a:p>
        </p:txBody>
      </p:sp>
      <p:grpSp>
        <p:nvGrpSpPr>
          <p:cNvPr id="166" name="i$ļiḋê"/>
          <p:cNvGrpSpPr/>
          <p:nvPr/>
        </p:nvGrpSpPr>
        <p:grpSpPr>
          <a:xfrm rot="0">
            <a:off x="5974080" y="1917065"/>
            <a:ext cx="419100" cy="847725"/>
            <a:chOff x="6806127" y="1246413"/>
            <a:chExt cx="419100" cy="847968"/>
          </a:xfrm>
        </p:grpSpPr>
        <p:sp>
          <p:nvSpPr>
            <p:cNvPr id="25" name="íSľiḋé"/>
            <p:cNvSpPr/>
            <p:nvPr/>
          </p:nvSpPr>
          <p:spPr>
            <a:xfrm>
              <a:off x="7017862" y="1246413"/>
              <a:ext cx="105878" cy="84796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p>
              <a:pPr algn="ctr"/>
              <a:endParaRPr lang="en-US"/>
            </a:p>
          </p:txBody>
        </p:sp>
        <p:sp>
          <p:nvSpPr>
            <p:cNvPr id="165" name="iśḻiďé"/>
            <p:cNvSpPr/>
            <p:nvPr/>
          </p:nvSpPr>
          <p:spPr>
            <a:xfrm>
              <a:off x="6806127" y="1346665"/>
              <a:ext cx="419100" cy="5693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00" dirty="0">
                  <a:solidFill>
                    <a:schemeClr val="bg1"/>
                  </a:solidFill>
                </a:rPr>
                <a:t>0 </a:t>
              </a:r>
              <a:r>
                <a:rPr lang="en-US" altLang="zh-CN" sz="1400" dirty="0">
                  <a:solidFill>
                    <a:schemeClr val="bg1"/>
                  </a:solidFill>
                </a:rPr>
                <a:t>1</a:t>
              </a:r>
              <a:endParaRPr lang="zh-CN" altLang="en-US" sz="1400" dirty="0">
                <a:solidFill>
                  <a:schemeClr val="bg1"/>
                </a:solidFill>
              </a:endParaRPr>
            </a:p>
          </p:txBody>
        </p:sp>
      </p:grpSp>
      <p:grpSp>
        <p:nvGrpSpPr>
          <p:cNvPr id="170" name="i$lïḋé"/>
          <p:cNvGrpSpPr/>
          <p:nvPr/>
        </p:nvGrpSpPr>
        <p:grpSpPr>
          <a:xfrm rot="0">
            <a:off x="5974080" y="3054350"/>
            <a:ext cx="419100" cy="847725"/>
            <a:chOff x="6806127" y="1246413"/>
            <a:chExt cx="419100" cy="847968"/>
          </a:xfrm>
        </p:grpSpPr>
        <p:sp>
          <p:nvSpPr>
            <p:cNvPr id="171" name="íš1iḓe"/>
            <p:cNvSpPr/>
            <p:nvPr/>
          </p:nvSpPr>
          <p:spPr>
            <a:xfrm>
              <a:off x="7017862" y="1246413"/>
              <a:ext cx="105878" cy="84796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p>
              <a:pPr algn="ctr"/>
              <a:endParaRPr lang="en-US"/>
            </a:p>
          </p:txBody>
        </p:sp>
        <p:sp>
          <p:nvSpPr>
            <p:cNvPr id="172" name="ïṥļíḋè"/>
            <p:cNvSpPr/>
            <p:nvPr/>
          </p:nvSpPr>
          <p:spPr>
            <a:xfrm>
              <a:off x="6806127" y="1346665"/>
              <a:ext cx="419100" cy="5693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00" dirty="0">
                  <a:solidFill>
                    <a:schemeClr val="bg1"/>
                  </a:solidFill>
                </a:rPr>
                <a:t>0 </a:t>
              </a:r>
              <a:r>
                <a:rPr lang="en-US" altLang="zh-CN" sz="1400" dirty="0">
                  <a:solidFill>
                    <a:schemeClr val="bg1"/>
                  </a:solidFill>
                </a:rPr>
                <a:t>2</a:t>
              </a:r>
              <a:endParaRPr lang="zh-CN" altLang="en-US" sz="1400" dirty="0">
                <a:solidFill>
                  <a:schemeClr val="bg1"/>
                </a:solidFill>
              </a:endParaRPr>
            </a:p>
          </p:txBody>
        </p:sp>
      </p:grpSp>
      <p:grpSp>
        <p:nvGrpSpPr>
          <p:cNvPr id="177" name="îS1îḍe"/>
          <p:cNvGrpSpPr/>
          <p:nvPr/>
        </p:nvGrpSpPr>
        <p:grpSpPr>
          <a:xfrm rot="0">
            <a:off x="5974080" y="4191000"/>
            <a:ext cx="419100" cy="847725"/>
            <a:chOff x="6806127" y="1246413"/>
            <a:chExt cx="419100" cy="847968"/>
          </a:xfrm>
        </p:grpSpPr>
        <p:sp>
          <p:nvSpPr>
            <p:cNvPr id="178" name="iṡľíḑê"/>
            <p:cNvSpPr/>
            <p:nvPr/>
          </p:nvSpPr>
          <p:spPr>
            <a:xfrm>
              <a:off x="7017862" y="1246413"/>
              <a:ext cx="105878" cy="84796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p>
              <a:pPr algn="ctr"/>
              <a:endParaRPr lang="en-US"/>
            </a:p>
          </p:txBody>
        </p:sp>
        <p:sp>
          <p:nvSpPr>
            <p:cNvPr id="179" name="îṩḻîḓè"/>
            <p:cNvSpPr/>
            <p:nvPr/>
          </p:nvSpPr>
          <p:spPr>
            <a:xfrm>
              <a:off x="6806127" y="1346665"/>
              <a:ext cx="419100" cy="5693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00" dirty="0">
                  <a:solidFill>
                    <a:schemeClr val="bg1"/>
                  </a:solidFill>
                </a:rPr>
                <a:t>0 </a:t>
              </a:r>
              <a:r>
                <a:rPr lang="en-US" altLang="zh-CN" sz="1400" dirty="0">
                  <a:solidFill>
                    <a:schemeClr val="bg1"/>
                  </a:solidFill>
                </a:rPr>
                <a:t>3</a:t>
              </a:r>
              <a:endParaRPr lang="zh-CN" altLang="en-US" sz="1400" dirty="0">
                <a:solidFill>
                  <a:schemeClr val="bg1"/>
                </a:solidFill>
              </a:endParaRPr>
            </a:p>
          </p:txBody>
        </p:sp>
      </p:grpSp>
      <p:grpSp>
        <p:nvGrpSpPr>
          <p:cNvPr id="184" name="ïśḻïḑe"/>
          <p:cNvGrpSpPr/>
          <p:nvPr/>
        </p:nvGrpSpPr>
        <p:grpSpPr>
          <a:xfrm rot="0">
            <a:off x="5974080" y="5328285"/>
            <a:ext cx="419100" cy="847725"/>
            <a:chOff x="6806127" y="1246413"/>
            <a:chExt cx="419100" cy="847968"/>
          </a:xfrm>
        </p:grpSpPr>
        <p:sp>
          <p:nvSpPr>
            <p:cNvPr id="185" name="îṥḷíďè"/>
            <p:cNvSpPr/>
            <p:nvPr/>
          </p:nvSpPr>
          <p:spPr>
            <a:xfrm>
              <a:off x="7017862" y="1246413"/>
              <a:ext cx="105878" cy="84796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p>
              <a:pPr algn="ctr"/>
              <a:endParaRPr lang="en-US"/>
            </a:p>
          </p:txBody>
        </p:sp>
        <p:sp>
          <p:nvSpPr>
            <p:cNvPr id="186" name="ïṩlidè"/>
            <p:cNvSpPr/>
            <p:nvPr/>
          </p:nvSpPr>
          <p:spPr>
            <a:xfrm>
              <a:off x="6806127" y="1346665"/>
              <a:ext cx="419100" cy="5693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00" dirty="0">
                  <a:solidFill>
                    <a:schemeClr val="bg1"/>
                  </a:solidFill>
                </a:rPr>
                <a:t>0 </a:t>
              </a:r>
              <a:r>
                <a:rPr lang="en-US" altLang="zh-CN" sz="1400" dirty="0">
                  <a:solidFill>
                    <a:schemeClr val="bg1"/>
                  </a:solidFill>
                </a:rPr>
                <a:t>4</a:t>
              </a:r>
              <a:endParaRPr lang="zh-CN" altLang="en-US" sz="1400" dirty="0">
                <a:solidFill>
                  <a:schemeClr val="bg1"/>
                </a:solidFill>
              </a:endParaRPr>
            </a:p>
          </p:txBody>
        </p:sp>
      </p:grpSp>
      <p:sp>
        <p:nvSpPr>
          <p:cNvPr id="7" name="文本框 6"/>
          <p:cNvSpPr txBox="1"/>
          <p:nvPr/>
        </p:nvSpPr>
        <p:spPr>
          <a:xfrm>
            <a:off x="6614795" y="5531485"/>
            <a:ext cx="4480560" cy="368300"/>
          </a:xfrm>
          <a:prstGeom prst="rect">
            <a:avLst/>
          </a:prstGeom>
          <a:noFill/>
        </p:spPr>
        <p:txBody>
          <a:bodyPr wrap="square" rtlCol="0">
            <a:spAutoFit/>
          </a:bodyPr>
          <a:p>
            <a:pPr lvl="0" algn="l">
              <a:buClrTx/>
              <a:buSzTx/>
              <a:buFontTx/>
            </a:pPr>
            <a:r>
              <a:rPr lang="zh-CN" altLang="en-US" spc="100">
                <a:solidFill>
                  <a:srgbClr val="C00000"/>
                </a:solidFill>
                <a:latin typeface="思源黑体 Normal" panose="020B0400000000000000" charset="-122"/>
                <a:ea typeface="思源黑体 Normal" panose="020B0400000000000000" charset="-122"/>
                <a:sym typeface="+mn-ea"/>
              </a:rPr>
              <a:t>新基建</a:t>
            </a:r>
            <a:r>
              <a:rPr lang="zh-CN" altLang="en-US" sz="1600" spc="100">
                <a:latin typeface="思源黑体 Normal" panose="020B0400000000000000" charset="-122"/>
                <a:ea typeface="思源黑体 Normal" panose="020B0400000000000000" charset="-122"/>
                <a:sym typeface="+mn-ea"/>
              </a:rPr>
              <a:t>是建筑业发展新动能。</a:t>
            </a:r>
            <a:endParaRPr lang="zh-CN" altLang="en-US" sz="1600" spc="100">
              <a:latin typeface="思源黑体 Normal" panose="020B0400000000000000" charset="-122"/>
              <a:ea typeface="思源黑体 Normal" panose="020B0400000000000000" charset="-122"/>
              <a:sym typeface="+mn-ea"/>
            </a:endParaRPr>
          </a:p>
        </p:txBody>
      </p:sp>
      <p:sp>
        <p:nvSpPr>
          <p:cNvPr id="8" name="文本框 7"/>
          <p:cNvSpPr txBox="1"/>
          <p:nvPr/>
        </p:nvSpPr>
        <p:spPr>
          <a:xfrm>
            <a:off x="6614160" y="4394835"/>
            <a:ext cx="4757420" cy="368300"/>
          </a:xfrm>
          <a:prstGeom prst="rect">
            <a:avLst/>
          </a:prstGeom>
          <a:noFill/>
        </p:spPr>
        <p:txBody>
          <a:bodyPr wrap="square" rtlCol="0">
            <a:spAutoFit/>
          </a:bodyPr>
          <a:p>
            <a:pPr lvl="0" algn="l">
              <a:buClrTx/>
              <a:buSzTx/>
              <a:buFontTx/>
            </a:pPr>
            <a:r>
              <a:rPr lang="zh-CN" altLang="en-US" spc="100">
                <a:solidFill>
                  <a:srgbClr val="C00000"/>
                </a:solidFill>
                <a:latin typeface="思源黑体 Normal" panose="020B0400000000000000" charset="-122"/>
                <a:ea typeface="思源黑体 Normal" panose="020B0400000000000000" charset="-122"/>
                <a:sym typeface="+mn-ea"/>
              </a:rPr>
              <a:t>智能建造</a:t>
            </a:r>
            <a:r>
              <a:rPr lang="zh-CN" altLang="en-US" sz="1600" spc="100">
                <a:latin typeface="思源黑体 Normal" panose="020B0400000000000000" charset="-122"/>
                <a:ea typeface="思源黑体 Normal" panose="020B0400000000000000" charset="-122"/>
                <a:sym typeface="+mn-ea"/>
              </a:rPr>
              <a:t>是建筑业发展新方向。</a:t>
            </a:r>
            <a:endParaRPr lang="zh-CN" altLang="en-US" sz="1600" spc="100">
              <a:latin typeface="思源黑体 Normal" panose="020B0400000000000000" charset="-122"/>
              <a:ea typeface="思源黑体 Normal" panose="020B0400000000000000" charset="-122"/>
              <a:sym typeface="+mn-ea"/>
            </a:endParaRPr>
          </a:p>
        </p:txBody>
      </p:sp>
      <p:sp>
        <p:nvSpPr>
          <p:cNvPr id="10" name="文本框 9"/>
          <p:cNvSpPr txBox="1"/>
          <p:nvPr/>
        </p:nvSpPr>
        <p:spPr>
          <a:xfrm>
            <a:off x="6614795" y="2983865"/>
            <a:ext cx="5114290" cy="922020"/>
          </a:xfrm>
          <a:prstGeom prst="rect">
            <a:avLst/>
          </a:prstGeom>
          <a:noFill/>
        </p:spPr>
        <p:txBody>
          <a:bodyPr wrap="square" rtlCol="0">
            <a:spAutoFit/>
          </a:bodyPr>
          <a:p>
            <a:pPr>
              <a:lnSpc>
                <a:spcPct val="150000"/>
              </a:lnSpc>
            </a:pPr>
            <a:r>
              <a:rPr lang="zh-CN" altLang="en-US" spc="100">
                <a:solidFill>
                  <a:srgbClr val="C00000"/>
                </a:solidFill>
                <a:latin typeface="思源黑体 Normal" panose="020B0400000000000000" charset="-122"/>
                <a:ea typeface="思源黑体 Normal" panose="020B0400000000000000" charset="-122"/>
                <a:sym typeface="+mn-ea"/>
              </a:rPr>
              <a:t>城镇化、全装修住房、绿色建筑、装配式建筑和老旧小区改造</a:t>
            </a:r>
            <a:r>
              <a:rPr lang="zh-CN" altLang="en-US" sz="1600" spc="100">
                <a:latin typeface="思源黑体 Normal" panose="020B0400000000000000" charset="-122"/>
                <a:ea typeface="思源黑体 Normal" panose="020B0400000000000000" charset="-122"/>
                <a:sym typeface="+mn-ea"/>
              </a:rPr>
              <a:t>是建筑业发展有力支撑。</a:t>
            </a:r>
            <a:endParaRPr lang="zh-CN" altLang="en-US" sz="1600" spc="100">
              <a:latin typeface="思源黑体 Normal" panose="020B0400000000000000" charset="-122"/>
              <a:ea typeface="思源黑体 Normal" panose="020B0400000000000000" charset="-122"/>
              <a:sym typeface="+mn-ea"/>
            </a:endParaRPr>
          </a:p>
        </p:txBody>
      </p:sp>
      <p:grpSp>
        <p:nvGrpSpPr>
          <p:cNvPr id="112" name="îş1ídé"/>
          <p:cNvGrpSpPr/>
          <p:nvPr/>
        </p:nvGrpSpPr>
        <p:grpSpPr>
          <a:xfrm rot="0">
            <a:off x="690880" y="2007235"/>
            <a:ext cx="4831715" cy="4124960"/>
            <a:chOff x="4587811" y="2468499"/>
            <a:chExt cx="3017043" cy="1920335"/>
          </a:xfrm>
        </p:grpSpPr>
        <p:sp>
          <p:nvSpPr>
            <p:cNvPr id="113" name="ïṧļîḑê"/>
            <p:cNvSpPr/>
            <p:nvPr/>
          </p:nvSpPr>
          <p:spPr>
            <a:xfrm>
              <a:off x="4587811" y="2468499"/>
              <a:ext cx="3017043" cy="280987"/>
            </a:xfrm>
            <a:custGeom>
              <a:avLst/>
              <a:gdLst>
                <a:gd name="connsiteX0" fmla="*/ 0 w 3017043"/>
                <a:gd name="connsiteY0" fmla="*/ 0 h 280987"/>
                <a:gd name="connsiteX1" fmla="*/ 3017044 w 3017043"/>
                <a:gd name="connsiteY1" fmla="*/ 0 h 280987"/>
                <a:gd name="connsiteX2" fmla="*/ 3017044 w 3017043"/>
                <a:gd name="connsiteY2" fmla="*/ 280988 h 280987"/>
                <a:gd name="connsiteX3" fmla="*/ 0 w 3017043"/>
                <a:gd name="connsiteY3" fmla="*/ 280988 h 280987"/>
              </a:gdLst>
              <a:ahLst/>
              <a:cxnLst>
                <a:cxn ang="0">
                  <a:pos x="connsiteX0" y="connsiteY0"/>
                </a:cxn>
                <a:cxn ang="0">
                  <a:pos x="connsiteX1" y="connsiteY1"/>
                </a:cxn>
                <a:cxn ang="0">
                  <a:pos x="connsiteX2" y="connsiteY2"/>
                </a:cxn>
                <a:cxn ang="0">
                  <a:pos x="connsiteX3" y="connsiteY3"/>
                </a:cxn>
              </a:cxnLst>
              <a:rect l="l" t="t" r="r" b="b"/>
              <a:pathLst>
                <a:path w="3017043" h="280987">
                  <a:moveTo>
                    <a:pt x="0" y="0"/>
                  </a:moveTo>
                  <a:lnTo>
                    <a:pt x="3017044" y="0"/>
                  </a:lnTo>
                  <a:lnTo>
                    <a:pt x="3017044" y="280988"/>
                  </a:lnTo>
                  <a:lnTo>
                    <a:pt x="0" y="280988"/>
                  </a:lnTo>
                  <a:close/>
                </a:path>
              </a:pathLst>
            </a:custGeom>
            <a:solidFill>
              <a:schemeClr val="tx1">
                <a:lumMod val="65000"/>
                <a:lumOff val="35000"/>
              </a:schemeClr>
            </a:solidFill>
            <a:ln w="9525" cap="flat">
              <a:noFill/>
              <a:prstDash val="solid"/>
              <a:miter/>
            </a:ln>
          </p:spPr>
          <p:txBody>
            <a:bodyPr rtlCol="0" anchor="ctr"/>
            <a:p>
              <a:pPr algn="ctr"/>
              <a:r>
                <a:rPr lang="zh-CN" altLang="en-US" spc="150">
                  <a:solidFill>
                    <a:schemeClr val="bg1"/>
                  </a:solidFill>
                  <a:uFillTx/>
                  <a:latin typeface="思源黑体 Normal" panose="020B0400000000000000" charset="-122"/>
                  <a:ea typeface="思源黑体 Normal" panose="020B0400000000000000" charset="-122"/>
                  <a:sym typeface="+mn-ea"/>
                </a:rPr>
                <a:t>建筑业</a:t>
              </a:r>
              <a:endParaRPr lang="zh-CN" altLang="en-US" b="1" spc="150" dirty="0">
                <a:solidFill>
                  <a:schemeClr val="bg1"/>
                </a:solidFill>
                <a:uFillTx/>
                <a:latin typeface="思源黑体 Normal" panose="020B0400000000000000" charset="-122"/>
                <a:ea typeface="思源黑体 Normal" panose="020B0400000000000000" charset="-122"/>
                <a:sym typeface="+mn-ea"/>
              </a:endParaRPr>
            </a:p>
          </p:txBody>
        </p:sp>
        <p:sp>
          <p:nvSpPr>
            <p:cNvPr id="114" name="ïŝḷíḍê"/>
            <p:cNvSpPr/>
            <p:nvPr/>
          </p:nvSpPr>
          <p:spPr>
            <a:xfrm>
              <a:off x="4587811" y="2468499"/>
              <a:ext cx="3017043" cy="1920335"/>
            </a:xfrm>
            <a:custGeom>
              <a:avLst/>
              <a:gdLst>
                <a:gd name="connsiteX0" fmla="*/ 0 w 3017043"/>
                <a:gd name="connsiteY0" fmla="*/ 0 h 1920335"/>
                <a:gd name="connsiteX1" fmla="*/ 3017044 w 3017043"/>
                <a:gd name="connsiteY1" fmla="*/ 0 h 1920335"/>
                <a:gd name="connsiteX2" fmla="*/ 3017044 w 3017043"/>
                <a:gd name="connsiteY2" fmla="*/ 1920335 h 1920335"/>
                <a:gd name="connsiteX3" fmla="*/ 0 w 3017043"/>
                <a:gd name="connsiteY3" fmla="*/ 1920335 h 1920335"/>
              </a:gdLst>
              <a:ahLst/>
              <a:cxnLst>
                <a:cxn ang="0">
                  <a:pos x="connsiteX0" y="connsiteY0"/>
                </a:cxn>
                <a:cxn ang="0">
                  <a:pos x="connsiteX1" y="connsiteY1"/>
                </a:cxn>
                <a:cxn ang="0">
                  <a:pos x="connsiteX2" y="connsiteY2"/>
                </a:cxn>
                <a:cxn ang="0">
                  <a:pos x="connsiteX3" y="connsiteY3"/>
                </a:cxn>
              </a:cxnLst>
              <a:rect l="l" t="t" r="r" b="b"/>
              <a:pathLst>
                <a:path w="3017043" h="1920335">
                  <a:moveTo>
                    <a:pt x="0" y="0"/>
                  </a:moveTo>
                  <a:lnTo>
                    <a:pt x="3017044" y="0"/>
                  </a:lnTo>
                  <a:lnTo>
                    <a:pt x="3017044" y="1920335"/>
                  </a:lnTo>
                  <a:lnTo>
                    <a:pt x="0" y="1920335"/>
                  </a:lnTo>
                  <a:close/>
                </a:path>
              </a:pathLst>
            </a:custGeom>
            <a:noFill/>
            <a:ln w="22011" cap="rnd">
              <a:solidFill>
                <a:schemeClr val="tx1">
                  <a:lumMod val="65000"/>
                  <a:lumOff val="35000"/>
                </a:schemeClr>
              </a:solidFill>
              <a:prstDash val="solid"/>
              <a:round/>
            </a:ln>
          </p:spPr>
          <p:txBody>
            <a:bodyPr rtlCol="0" anchor="ctr"/>
            <a:p>
              <a:endParaRPr lang="zh-CN" altLang="en-US"/>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768850" y="2111375"/>
            <a:ext cx="2658110" cy="265811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4" name="椭圆 13"/>
          <p:cNvSpPr/>
          <p:nvPr/>
        </p:nvSpPr>
        <p:spPr>
          <a:xfrm>
            <a:off x="5105400" y="2447925"/>
            <a:ext cx="1985010" cy="1985010"/>
          </a:xfrm>
          <a:prstGeom prst="ellipse">
            <a:avLst/>
          </a:prstGeom>
          <a:solidFill>
            <a:schemeClr val="accent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7" name="Freeform 9"/>
          <p:cNvSpPr/>
          <p:nvPr/>
        </p:nvSpPr>
        <p:spPr bwMode="auto">
          <a:xfrm>
            <a:off x="7268845" y="1222375"/>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9" name="Rectangle 19"/>
          <p:cNvSpPr>
            <a:spLocks noChangeArrowheads="1"/>
          </p:cNvSpPr>
          <p:nvPr/>
        </p:nvSpPr>
        <p:spPr bwMode="auto">
          <a:xfrm>
            <a:off x="7456170" y="1329055"/>
            <a:ext cx="344678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第五章 就业政策与就业制度</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1" name="Freeform 10"/>
          <p:cNvSpPr/>
          <p:nvPr/>
        </p:nvSpPr>
        <p:spPr bwMode="auto">
          <a:xfrm>
            <a:off x="7863205" y="2472690"/>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32" name="Rectangle 20"/>
          <p:cNvSpPr>
            <a:spLocks noChangeArrowheads="1"/>
          </p:cNvSpPr>
          <p:nvPr/>
        </p:nvSpPr>
        <p:spPr bwMode="auto">
          <a:xfrm>
            <a:off x="7967980" y="2586355"/>
            <a:ext cx="36264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第六章 就业信息获取与筛选</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4" name="Freeform 11"/>
          <p:cNvSpPr/>
          <p:nvPr/>
        </p:nvSpPr>
        <p:spPr bwMode="auto">
          <a:xfrm>
            <a:off x="7871460" y="3798570"/>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5" name="Rectangle 21"/>
          <p:cNvSpPr>
            <a:spLocks noChangeArrowheads="1"/>
          </p:cNvSpPr>
          <p:nvPr/>
        </p:nvSpPr>
        <p:spPr bwMode="auto">
          <a:xfrm>
            <a:off x="8388985" y="3905885"/>
            <a:ext cx="284861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第七章 实施求职行动</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7" name="Freeform 12"/>
          <p:cNvSpPr/>
          <p:nvPr/>
        </p:nvSpPr>
        <p:spPr bwMode="auto">
          <a:xfrm>
            <a:off x="7289800" y="509841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8" name="Rectangle 22"/>
          <p:cNvSpPr>
            <a:spLocks noChangeArrowheads="1"/>
          </p:cNvSpPr>
          <p:nvPr/>
        </p:nvSpPr>
        <p:spPr bwMode="auto">
          <a:xfrm>
            <a:off x="7856855" y="5196840"/>
            <a:ext cx="265430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第八章 维护就业权益</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24" name="椭圆 23"/>
          <p:cNvSpPr/>
          <p:nvPr/>
        </p:nvSpPr>
        <p:spPr>
          <a:xfrm>
            <a:off x="5314950" y="2656840"/>
            <a:ext cx="1569720" cy="1569720"/>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5" name="Rectangle 17"/>
          <p:cNvSpPr>
            <a:spLocks noChangeArrowheads="1"/>
          </p:cNvSpPr>
          <p:nvPr/>
        </p:nvSpPr>
        <p:spPr bwMode="auto">
          <a:xfrm>
            <a:off x="5269865" y="3263900"/>
            <a:ext cx="1643380"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rPr>
              <a:t>课程大纲</a:t>
            </a:r>
            <a:endPar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endParaRPr>
          </a:p>
        </p:txBody>
      </p:sp>
      <p:sp>
        <p:nvSpPr>
          <p:cNvPr id="8" name="Freeform 25"/>
          <p:cNvSpPr/>
          <p:nvPr/>
        </p:nvSpPr>
        <p:spPr bwMode="auto">
          <a:xfrm>
            <a:off x="6223000" y="1939925"/>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0" name="Freeform 25"/>
          <p:cNvSpPr/>
          <p:nvPr/>
        </p:nvSpPr>
        <p:spPr bwMode="auto">
          <a:xfrm flipH="1">
            <a:off x="4547870" y="1940560"/>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79" name="Freeform 9"/>
          <p:cNvSpPr/>
          <p:nvPr/>
        </p:nvSpPr>
        <p:spPr bwMode="auto">
          <a:xfrm flipH="1">
            <a:off x="1153160" y="1223010"/>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0" name="Rectangle 19"/>
          <p:cNvSpPr>
            <a:spLocks noChangeArrowheads="1"/>
          </p:cNvSpPr>
          <p:nvPr/>
        </p:nvSpPr>
        <p:spPr bwMode="auto">
          <a:xfrm flipH="1">
            <a:off x="1566545" y="1322070"/>
            <a:ext cx="296037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第一章 认识高职教育</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2" name="Freeform 10"/>
          <p:cNvSpPr/>
          <p:nvPr/>
        </p:nvSpPr>
        <p:spPr bwMode="auto">
          <a:xfrm flipH="1">
            <a:off x="558165" y="2473325"/>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3" name="Rectangle 20"/>
          <p:cNvSpPr>
            <a:spLocks noChangeArrowheads="1"/>
          </p:cNvSpPr>
          <p:nvPr/>
        </p:nvSpPr>
        <p:spPr bwMode="auto">
          <a:xfrm flipH="1">
            <a:off x="1010285" y="2586990"/>
            <a:ext cx="288099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第二章 学会自我探索</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5" name="Freeform 11"/>
          <p:cNvSpPr/>
          <p:nvPr/>
        </p:nvSpPr>
        <p:spPr bwMode="auto">
          <a:xfrm flipH="1">
            <a:off x="548005" y="3799205"/>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6" name="Rectangle 21"/>
          <p:cNvSpPr>
            <a:spLocks noChangeArrowheads="1"/>
          </p:cNvSpPr>
          <p:nvPr/>
        </p:nvSpPr>
        <p:spPr bwMode="auto">
          <a:xfrm flipH="1">
            <a:off x="998855" y="3906520"/>
            <a:ext cx="288163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2100" spc="300" dirty="0">
                <a:solidFill>
                  <a:srgbClr val="FFFF00"/>
                </a:solidFill>
                <a:effectLst/>
                <a:latin typeface="思源黑体 Normal" panose="020B0400000000000000" charset="-122"/>
                <a:ea typeface="思源黑体 Normal" panose="020B0400000000000000" charset="-122"/>
                <a:cs typeface="思源黑体 Normal" panose="020B0400000000000000" charset="-122"/>
                <a:sym typeface="+mn-lt"/>
              </a:rPr>
              <a:t>第三章 客观认识职场</a:t>
            </a:r>
            <a:endParaRPr lang="zh-CN" altLang="zh-CN" sz="2100" spc="300" dirty="0">
              <a:solidFill>
                <a:srgbClr val="FFFF00"/>
              </a:solidFill>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8" name="Freeform 12"/>
          <p:cNvSpPr/>
          <p:nvPr/>
        </p:nvSpPr>
        <p:spPr bwMode="auto">
          <a:xfrm flipH="1">
            <a:off x="1132205" y="509968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9" name="Rectangle 22"/>
          <p:cNvSpPr>
            <a:spLocks noChangeArrowheads="1"/>
          </p:cNvSpPr>
          <p:nvPr/>
        </p:nvSpPr>
        <p:spPr bwMode="auto">
          <a:xfrm flipH="1">
            <a:off x="1434465" y="5208905"/>
            <a:ext cx="32327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第四章 制订职业生涯规划</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18" name="圆角矩形 117"/>
          <p:cNvSpPr/>
          <p:nvPr/>
        </p:nvSpPr>
        <p:spPr>
          <a:xfrm>
            <a:off x="333375" y="618490"/>
            <a:ext cx="11520000" cy="5652000"/>
          </a:xfrm>
          <a:prstGeom prst="roundRect">
            <a:avLst/>
          </a:prstGeom>
          <a:noFill/>
          <a:ln w="38100">
            <a:solidFill>
              <a:srgbClr val="D4D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03</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81020"/>
            <a:ext cx="7039610" cy="737235"/>
          </a:xfrm>
          <a:prstGeom prst="rect">
            <a:avLst/>
          </a:prstGeom>
          <a:noFill/>
        </p:spPr>
        <p:txBody>
          <a:bodyPr wrap="square" rtlCol="0">
            <a:spAutoFit/>
          </a:bodyPr>
          <a:lstStyle/>
          <a:p>
            <a:pPr algn="ctr"/>
            <a:r>
              <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认识企业</a:t>
            </a:r>
            <a:endPar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企业环境分析概述</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940007" y="3300106"/>
            <a:ext cx="1515096" cy="368300"/>
          </a:xfrm>
          <a:prstGeom prst="rect">
            <a:avLst/>
          </a:prstGeom>
          <a:noFill/>
        </p:spPr>
        <p:txBody>
          <a:bodyPr wrap="square" rtlCol="0" anchor="t">
            <a:spAutoFit/>
          </a:bodyPr>
          <a:lstStyle/>
          <a:p>
            <a:pPr algn="ctr"/>
            <a:r>
              <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rPr>
              <a:t>基本状况</a:t>
            </a:r>
            <a:endPar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endParaRPr>
          </a:p>
        </p:txBody>
      </p:sp>
      <p:sp>
        <p:nvSpPr>
          <p:cNvPr id="29" name="文本框 28"/>
          <p:cNvSpPr txBox="1"/>
          <p:nvPr/>
        </p:nvSpPr>
        <p:spPr>
          <a:xfrm>
            <a:off x="3127048" y="3315722"/>
            <a:ext cx="1515096" cy="368300"/>
          </a:xfrm>
          <a:prstGeom prst="rect">
            <a:avLst/>
          </a:prstGeom>
          <a:noFill/>
        </p:spPr>
        <p:txBody>
          <a:bodyPr wrap="square" rtlCol="0" anchor="t">
            <a:spAutoFit/>
          </a:bodyPr>
          <a:lstStyle/>
          <a:p>
            <a:pPr lvl="0" algn="ctr">
              <a:buClrTx/>
              <a:buSzTx/>
              <a:buFontTx/>
            </a:pPr>
            <a:r>
              <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rPr>
              <a:t>发展目标</a:t>
            </a:r>
            <a:endPar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endParaRPr>
          </a:p>
        </p:txBody>
      </p:sp>
      <p:sp>
        <p:nvSpPr>
          <p:cNvPr id="5" name="文本框 4"/>
          <p:cNvSpPr txBox="1"/>
          <p:nvPr/>
        </p:nvSpPr>
        <p:spPr>
          <a:xfrm>
            <a:off x="5335342" y="3315722"/>
            <a:ext cx="1515096" cy="368300"/>
          </a:xfrm>
          <a:prstGeom prst="rect">
            <a:avLst/>
          </a:prstGeom>
          <a:noFill/>
        </p:spPr>
        <p:txBody>
          <a:bodyPr wrap="square" rtlCol="0" anchor="t">
            <a:spAutoFit/>
          </a:bodyPr>
          <a:lstStyle/>
          <a:p>
            <a:pPr lvl="0" algn="ctr">
              <a:buClrTx/>
              <a:buSzTx/>
              <a:buFontTx/>
            </a:pPr>
            <a:r>
              <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rPr>
              <a:t>企业文化</a:t>
            </a:r>
            <a:endPar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endParaRPr>
          </a:p>
        </p:txBody>
      </p:sp>
      <p:sp>
        <p:nvSpPr>
          <p:cNvPr id="31" name="文本框 30"/>
          <p:cNvSpPr txBox="1"/>
          <p:nvPr/>
        </p:nvSpPr>
        <p:spPr>
          <a:xfrm>
            <a:off x="7513955" y="3315970"/>
            <a:ext cx="1648460" cy="368300"/>
          </a:xfrm>
          <a:prstGeom prst="rect">
            <a:avLst/>
          </a:prstGeom>
          <a:noFill/>
        </p:spPr>
        <p:txBody>
          <a:bodyPr wrap="square" rtlCol="0" anchor="t">
            <a:spAutoFit/>
          </a:bodyPr>
          <a:lstStyle/>
          <a:p>
            <a:pPr lvl="0" algn="ctr">
              <a:buClrTx/>
              <a:buSzTx/>
              <a:buFontTx/>
            </a:pPr>
            <a:r>
              <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rPr>
              <a:t>人力资源状况</a:t>
            </a:r>
            <a:endPar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endParaRPr>
          </a:p>
        </p:txBody>
      </p:sp>
      <p:sp>
        <p:nvSpPr>
          <p:cNvPr id="32" name="文本框 31"/>
          <p:cNvSpPr txBox="1"/>
          <p:nvPr/>
        </p:nvSpPr>
        <p:spPr>
          <a:xfrm>
            <a:off x="9811320" y="3315722"/>
            <a:ext cx="1515096" cy="368300"/>
          </a:xfrm>
          <a:prstGeom prst="rect">
            <a:avLst/>
          </a:prstGeom>
          <a:noFill/>
        </p:spPr>
        <p:txBody>
          <a:bodyPr wrap="square" rtlCol="0" anchor="t">
            <a:spAutoFit/>
          </a:bodyPr>
          <a:lstStyle/>
          <a:p>
            <a:pPr lvl="0" algn="ctr">
              <a:buClrTx/>
              <a:buSzTx/>
              <a:buFontTx/>
            </a:pPr>
            <a:r>
              <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rPr>
              <a:t>福利薪酬</a:t>
            </a:r>
            <a:endParaRPr lang="zh-CN" altLang="en-US" spc="100" dirty="0">
              <a:solidFill>
                <a:schemeClr val="tx1">
                  <a:lumMod val="95000"/>
                  <a:lumOff val="5000"/>
                </a:schemeClr>
              </a:solidFill>
              <a:uFillTx/>
              <a:latin typeface="思源黑体 Normal" panose="020B0400000000000000" charset="-122"/>
              <a:ea typeface="思源黑体 Normal" panose="020B0400000000000000" charset="-122"/>
              <a:sym typeface="+mn-ea"/>
            </a:endParaRPr>
          </a:p>
        </p:txBody>
      </p:sp>
      <p:grpSp>
        <p:nvGrpSpPr>
          <p:cNvPr id="12" name="组合 11"/>
          <p:cNvGrpSpPr/>
          <p:nvPr/>
        </p:nvGrpSpPr>
        <p:grpSpPr>
          <a:xfrm>
            <a:off x="5516804" y="1908810"/>
            <a:ext cx="1142147" cy="1142147"/>
            <a:chOff x="5638724" y="3371850"/>
            <a:chExt cx="1142147" cy="1142147"/>
          </a:xfrm>
        </p:grpSpPr>
        <p:sp>
          <p:nvSpPr>
            <p:cNvPr id="6" name="矩形 5"/>
            <p:cNvSpPr/>
            <p:nvPr/>
          </p:nvSpPr>
          <p:spPr>
            <a:xfrm>
              <a:off x="5638724" y="3371850"/>
              <a:ext cx="1142147" cy="1142147"/>
            </a:xfrm>
            <a:prstGeom prst="rect">
              <a:avLst/>
            </a:prstGeom>
            <a:solidFill>
              <a:srgbClr val="3D6D84"/>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字魂36号-正文宋楷" panose="02000000000000000000" charset="-122"/>
                <a:ea typeface="字魂36号-正文宋楷" panose="02000000000000000000" charset="-122"/>
                <a:cs typeface="+mn-ea"/>
                <a:sym typeface="思源黑体旧字形 Normal" panose="020B0400000000000000" pitchFamily="34" charset="-128"/>
              </a:endParaRPr>
            </a:p>
          </p:txBody>
        </p:sp>
        <p:pic>
          <p:nvPicPr>
            <p:cNvPr id="7" name="图形 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4397" y="3724678"/>
              <a:ext cx="390525" cy="400050"/>
            </a:xfrm>
            <a:prstGeom prst="rect">
              <a:avLst/>
            </a:prstGeom>
          </p:spPr>
        </p:pic>
      </p:grpSp>
      <p:grpSp>
        <p:nvGrpSpPr>
          <p:cNvPr id="16" name="组合 15"/>
          <p:cNvGrpSpPr/>
          <p:nvPr/>
        </p:nvGrpSpPr>
        <p:grpSpPr>
          <a:xfrm>
            <a:off x="7709964" y="1908810"/>
            <a:ext cx="1142147" cy="1142147"/>
            <a:chOff x="7496604" y="3371850"/>
            <a:chExt cx="1142147" cy="1142147"/>
          </a:xfrm>
        </p:grpSpPr>
        <p:sp>
          <p:nvSpPr>
            <p:cNvPr id="21" name="矩形 20"/>
            <p:cNvSpPr/>
            <p:nvPr/>
          </p:nvSpPr>
          <p:spPr>
            <a:xfrm>
              <a:off x="7496604" y="3371850"/>
              <a:ext cx="1142147" cy="1142147"/>
            </a:xfrm>
            <a:prstGeom prst="rect">
              <a:avLst/>
            </a:prstGeom>
            <a:solidFill>
              <a:srgbClr val="8C9D8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字魂36号-正文宋楷" panose="02000000000000000000" charset="-122"/>
                <a:ea typeface="字魂36号-正文宋楷" panose="02000000000000000000" charset="-122"/>
                <a:cs typeface="+mn-ea"/>
                <a:sym typeface="思源黑体旧字形 Normal" panose="020B0400000000000000" pitchFamily="34" charset="-128"/>
              </a:endParaRPr>
            </a:p>
          </p:txBody>
        </p:sp>
        <p:pic>
          <p:nvPicPr>
            <p:cNvPr id="8"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0168" y="3694599"/>
              <a:ext cx="438150" cy="438150"/>
            </a:xfrm>
            <a:prstGeom prst="rect">
              <a:avLst/>
            </a:prstGeom>
          </p:spPr>
        </p:pic>
      </p:grpSp>
      <p:grpSp>
        <p:nvGrpSpPr>
          <p:cNvPr id="11" name="组合 10"/>
          <p:cNvGrpSpPr/>
          <p:nvPr/>
        </p:nvGrpSpPr>
        <p:grpSpPr>
          <a:xfrm>
            <a:off x="3314198" y="1891825"/>
            <a:ext cx="1142147" cy="1142147"/>
            <a:chOff x="3771398" y="3354865"/>
            <a:chExt cx="1142147" cy="1142147"/>
          </a:xfrm>
        </p:grpSpPr>
        <p:sp>
          <p:nvSpPr>
            <p:cNvPr id="14" name="矩形 13"/>
            <p:cNvSpPr/>
            <p:nvPr/>
          </p:nvSpPr>
          <p:spPr>
            <a:xfrm>
              <a:off x="3771398" y="3354865"/>
              <a:ext cx="1142147" cy="1142147"/>
            </a:xfrm>
            <a:prstGeom prst="rect">
              <a:avLst/>
            </a:prstGeom>
            <a:solidFill>
              <a:srgbClr val="8C9D8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字魂36号-正文宋楷" panose="02000000000000000000" charset="-122"/>
                <a:ea typeface="字魂36号-正文宋楷" panose="02000000000000000000" charset="-122"/>
                <a:cs typeface="+mn-ea"/>
                <a:sym typeface="思源黑体旧字形 Normal" panose="020B0400000000000000" pitchFamily="34" charset="-128"/>
              </a:endParaRPr>
            </a:p>
          </p:txBody>
        </p:sp>
        <p:pic>
          <p:nvPicPr>
            <p:cNvPr id="15" name="图形 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958" y="3694599"/>
              <a:ext cx="447675" cy="438150"/>
            </a:xfrm>
            <a:prstGeom prst="rect">
              <a:avLst/>
            </a:prstGeom>
          </p:spPr>
        </p:pic>
      </p:grpSp>
      <p:grpSp>
        <p:nvGrpSpPr>
          <p:cNvPr id="17" name="组合 16"/>
          <p:cNvGrpSpPr/>
          <p:nvPr/>
        </p:nvGrpSpPr>
        <p:grpSpPr>
          <a:xfrm>
            <a:off x="1096292" y="1891824"/>
            <a:ext cx="1142147" cy="1142147"/>
            <a:chOff x="1898932" y="3354864"/>
            <a:chExt cx="1142147" cy="1142147"/>
          </a:xfrm>
        </p:grpSpPr>
        <p:sp>
          <p:nvSpPr>
            <p:cNvPr id="19" name="矩形 18"/>
            <p:cNvSpPr/>
            <p:nvPr/>
          </p:nvSpPr>
          <p:spPr>
            <a:xfrm>
              <a:off x="1898932" y="3354864"/>
              <a:ext cx="1142147" cy="1142147"/>
            </a:xfrm>
            <a:prstGeom prst="rect">
              <a:avLst/>
            </a:prstGeom>
            <a:solidFill>
              <a:srgbClr val="3D6D84"/>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字魂36号-正文宋楷" panose="02000000000000000000" charset="-122"/>
                <a:ea typeface="字魂36号-正文宋楷" panose="02000000000000000000" charset="-122"/>
                <a:cs typeface="+mn-ea"/>
                <a:sym typeface="思源黑体旧字形 Normal" panose="020B0400000000000000" pitchFamily="34" charset="-128"/>
              </a:endParaRPr>
            </a:p>
          </p:txBody>
        </p:sp>
        <p:pic>
          <p:nvPicPr>
            <p:cNvPr id="20" name="图形 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2985" y="3658003"/>
              <a:ext cx="523875" cy="466725"/>
            </a:xfrm>
            <a:prstGeom prst="rect">
              <a:avLst/>
            </a:prstGeom>
          </p:spPr>
        </p:pic>
      </p:grpSp>
      <p:grpSp>
        <p:nvGrpSpPr>
          <p:cNvPr id="22" name="组合 21"/>
          <p:cNvGrpSpPr/>
          <p:nvPr/>
        </p:nvGrpSpPr>
        <p:grpSpPr>
          <a:xfrm>
            <a:off x="9946084" y="1908810"/>
            <a:ext cx="1142147" cy="1142147"/>
            <a:chOff x="9427924" y="3371850"/>
            <a:chExt cx="1142147" cy="1142147"/>
          </a:xfrm>
        </p:grpSpPr>
        <p:sp>
          <p:nvSpPr>
            <p:cNvPr id="34" name="矩形 33"/>
            <p:cNvSpPr/>
            <p:nvPr/>
          </p:nvSpPr>
          <p:spPr>
            <a:xfrm>
              <a:off x="9427924" y="3371850"/>
              <a:ext cx="1142147" cy="1142147"/>
            </a:xfrm>
            <a:prstGeom prst="rect">
              <a:avLst/>
            </a:prstGeom>
            <a:solidFill>
              <a:srgbClr val="3D6D84"/>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字魂36号-正文宋楷" panose="02000000000000000000" charset="-122"/>
                <a:ea typeface="字魂36号-正文宋楷" panose="02000000000000000000" charset="-122"/>
                <a:cs typeface="+mn-ea"/>
                <a:sym typeface="思源黑体旧字形 Normal" panose="020B0400000000000000" pitchFamily="34" charset="-128"/>
              </a:endParaRPr>
            </a:p>
          </p:txBody>
        </p:sp>
        <p:pic>
          <p:nvPicPr>
            <p:cNvPr id="35" name="图形 33"/>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45920" y="3724678"/>
              <a:ext cx="409575" cy="438150"/>
            </a:xfrm>
            <a:prstGeom prst="rect">
              <a:avLst/>
            </a:prstGeom>
          </p:spPr>
        </p:pic>
      </p:grpSp>
      <p:sp>
        <p:nvSpPr>
          <p:cNvPr id="90" name="文本框 89"/>
          <p:cNvSpPr txBox="1"/>
          <p:nvPr/>
        </p:nvSpPr>
        <p:spPr>
          <a:xfrm>
            <a:off x="611505" y="4296410"/>
            <a:ext cx="2280285" cy="1198880"/>
          </a:xfrm>
          <a:prstGeom prst="rect">
            <a:avLst/>
          </a:prstGeom>
          <a:noFill/>
        </p:spPr>
        <p:txBody>
          <a:bodyPr wrap="square" rtlCol="0">
            <a:spAutoFit/>
          </a:bodyPr>
          <a:p>
            <a:pPr algn="ctr">
              <a:lnSpc>
                <a:spcPct val="150000"/>
              </a:lnSpc>
            </a:pPr>
            <a:r>
              <a:rPr lang="zh-CN" altLang="en-US" sz="1600" spc="100">
                <a:solidFill>
                  <a:schemeClr val="tx1">
                    <a:lumMod val="85000"/>
                    <a:lumOff val="15000"/>
                  </a:schemeClr>
                </a:solidFill>
                <a:uFillTx/>
                <a:latin typeface="思源黑体 Normal" panose="020B0400000000000000" charset="-122"/>
                <a:ea typeface="思源黑体 Normal" panose="020B0400000000000000" charset="-122"/>
              </a:rPr>
              <a:t>企业的创业历史，现阶段的运行状况，未来的发展前景。</a:t>
            </a:r>
            <a:endParaRPr lang="zh-CN" altLang="en-US" sz="1600" spc="100">
              <a:solidFill>
                <a:schemeClr val="tx1">
                  <a:lumMod val="85000"/>
                  <a:lumOff val="15000"/>
                </a:schemeClr>
              </a:solidFill>
              <a:uFillTx/>
              <a:latin typeface="思源黑体 Normal" panose="020B0400000000000000" charset="-122"/>
              <a:ea typeface="思源黑体 Normal" panose="020B0400000000000000" charset="-122"/>
            </a:endParaRPr>
          </a:p>
        </p:txBody>
      </p:sp>
      <p:sp>
        <p:nvSpPr>
          <p:cNvPr id="91" name="文本框 90"/>
          <p:cNvSpPr txBox="1"/>
          <p:nvPr/>
        </p:nvSpPr>
        <p:spPr>
          <a:xfrm>
            <a:off x="2781935" y="4296410"/>
            <a:ext cx="2280285" cy="1198880"/>
          </a:xfrm>
          <a:prstGeom prst="rect">
            <a:avLst/>
          </a:prstGeom>
          <a:noFill/>
        </p:spPr>
        <p:txBody>
          <a:bodyPr wrap="square" rtlCol="0">
            <a:spAutoFit/>
          </a:bodyPr>
          <a:p>
            <a:pPr algn="ctr">
              <a:lnSpc>
                <a:spcPct val="150000"/>
              </a:lnSpc>
            </a:pPr>
            <a:r>
              <a:rPr lang="zh-CN" altLang="en-US" sz="1600" spc="100">
                <a:solidFill>
                  <a:schemeClr val="tx1">
                    <a:lumMod val="85000"/>
                    <a:lumOff val="15000"/>
                  </a:schemeClr>
                </a:solidFill>
                <a:uFillTx/>
                <a:latin typeface="思源黑体 Normal" panose="020B0400000000000000" charset="-122"/>
                <a:ea typeface="思源黑体 Normal" panose="020B0400000000000000" charset="-122"/>
              </a:rPr>
              <a:t>未来追求的目标、各阶段的发展目标，以及执行措施。</a:t>
            </a:r>
            <a:endParaRPr lang="zh-CN" altLang="en-US" sz="1600" spc="100">
              <a:solidFill>
                <a:schemeClr val="tx1">
                  <a:lumMod val="85000"/>
                  <a:lumOff val="15000"/>
                </a:schemeClr>
              </a:solidFill>
              <a:uFillTx/>
              <a:latin typeface="思源黑体 Normal" panose="020B0400000000000000" charset="-122"/>
              <a:ea typeface="思源黑体 Normal" panose="020B0400000000000000" charset="-122"/>
            </a:endParaRPr>
          </a:p>
        </p:txBody>
      </p:sp>
      <p:sp>
        <p:nvSpPr>
          <p:cNvPr id="92" name="文本框 91"/>
          <p:cNvSpPr txBox="1"/>
          <p:nvPr/>
        </p:nvSpPr>
        <p:spPr>
          <a:xfrm>
            <a:off x="4956175" y="4296410"/>
            <a:ext cx="2280285" cy="1568450"/>
          </a:xfrm>
          <a:prstGeom prst="rect">
            <a:avLst/>
          </a:prstGeom>
          <a:noFill/>
        </p:spPr>
        <p:txBody>
          <a:bodyPr wrap="square" rtlCol="0">
            <a:spAutoFit/>
          </a:bodyPr>
          <a:p>
            <a:pPr algn="ctr">
              <a:lnSpc>
                <a:spcPct val="150000"/>
              </a:lnSpc>
            </a:pPr>
            <a:r>
              <a:rPr lang="zh-CN" altLang="en-US" sz="1600" spc="100">
                <a:solidFill>
                  <a:schemeClr val="tx1">
                    <a:lumMod val="85000"/>
                    <a:lumOff val="15000"/>
                  </a:schemeClr>
                </a:solidFill>
                <a:uFillTx/>
                <a:latin typeface="思源黑体 Normal" panose="020B0400000000000000" charset="-122"/>
                <a:ea typeface="思源黑体 Normal" panose="020B0400000000000000" charset="-122"/>
              </a:rPr>
              <a:t>企业成员共同的、具有企业特色的以价值观为核心的行为方式体系。</a:t>
            </a:r>
            <a:endParaRPr lang="zh-CN" altLang="en-US" sz="1600" spc="100">
              <a:solidFill>
                <a:schemeClr val="tx1">
                  <a:lumMod val="85000"/>
                  <a:lumOff val="15000"/>
                </a:schemeClr>
              </a:solidFill>
              <a:uFillTx/>
              <a:latin typeface="思源黑体 Normal" panose="020B0400000000000000" charset="-122"/>
              <a:ea typeface="思源黑体 Normal" panose="020B0400000000000000" charset="-122"/>
            </a:endParaRPr>
          </a:p>
        </p:txBody>
      </p:sp>
      <p:sp>
        <p:nvSpPr>
          <p:cNvPr id="93" name="文本框 92"/>
          <p:cNvSpPr txBox="1"/>
          <p:nvPr/>
        </p:nvSpPr>
        <p:spPr>
          <a:xfrm>
            <a:off x="7161530" y="4289425"/>
            <a:ext cx="2280285" cy="1568450"/>
          </a:xfrm>
          <a:prstGeom prst="rect">
            <a:avLst/>
          </a:prstGeom>
          <a:noFill/>
        </p:spPr>
        <p:txBody>
          <a:bodyPr wrap="square" rtlCol="0">
            <a:spAutoFit/>
          </a:bodyPr>
          <a:p>
            <a:pPr algn="ctr">
              <a:lnSpc>
                <a:spcPct val="150000"/>
              </a:lnSpc>
            </a:pPr>
            <a:r>
              <a:rPr lang="zh-CN" altLang="en-US" sz="1600" spc="100">
                <a:solidFill>
                  <a:schemeClr val="tx1">
                    <a:lumMod val="85000"/>
                    <a:lumOff val="15000"/>
                  </a:schemeClr>
                </a:solidFill>
                <a:uFillTx/>
                <a:latin typeface="思源黑体 Normal" panose="020B0400000000000000" charset="-122"/>
                <a:ea typeface="思源黑体 Normal" panose="020B0400000000000000" charset="-122"/>
              </a:rPr>
              <a:t>企业的人力资源战略及规划，看人际环境是否适合自己，是否有发展空间。</a:t>
            </a:r>
            <a:endParaRPr lang="zh-CN" altLang="en-US" sz="1600" spc="100">
              <a:solidFill>
                <a:schemeClr val="tx1">
                  <a:lumMod val="85000"/>
                  <a:lumOff val="15000"/>
                </a:schemeClr>
              </a:solidFill>
              <a:uFillTx/>
              <a:latin typeface="思源黑体 Normal" panose="020B0400000000000000" charset="-122"/>
              <a:ea typeface="思源黑体 Normal" panose="020B0400000000000000" charset="-122"/>
            </a:endParaRPr>
          </a:p>
        </p:txBody>
      </p:sp>
      <p:sp>
        <p:nvSpPr>
          <p:cNvPr id="94" name="文本框 93"/>
          <p:cNvSpPr txBox="1"/>
          <p:nvPr/>
        </p:nvSpPr>
        <p:spPr>
          <a:xfrm>
            <a:off x="9427845" y="4296410"/>
            <a:ext cx="2280285" cy="1568450"/>
          </a:xfrm>
          <a:prstGeom prst="rect">
            <a:avLst/>
          </a:prstGeom>
          <a:noFill/>
        </p:spPr>
        <p:txBody>
          <a:bodyPr wrap="square" rtlCol="0">
            <a:spAutoFit/>
          </a:bodyPr>
          <a:p>
            <a:pPr algn="ctr">
              <a:lnSpc>
                <a:spcPct val="150000"/>
              </a:lnSpc>
            </a:pPr>
            <a:r>
              <a:rPr lang="zh-CN" altLang="en-US" sz="1600" spc="100">
                <a:solidFill>
                  <a:schemeClr val="tx1">
                    <a:lumMod val="85000"/>
                    <a:lumOff val="15000"/>
                  </a:schemeClr>
                </a:solidFill>
                <a:uFillTx/>
                <a:latin typeface="思源黑体 Normal" panose="020B0400000000000000" charset="-122"/>
                <a:ea typeface="思源黑体 Normal" panose="020B0400000000000000" charset="-122"/>
              </a:rPr>
              <a:t>薪酬是职业选择的关键因素，但不能是决定因素，还是要看个人发展空间。</a:t>
            </a:r>
            <a:endParaRPr lang="zh-CN" altLang="en-US" sz="1600" spc="100">
              <a:solidFill>
                <a:schemeClr val="tx1">
                  <a:lumMod val="85000"/>
                  <a:lumOff val="15000"/>
                </a:schemeClr>
              </a:solidFill>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了解目标企业信息</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7" name="Freeform 13"/>
          <p:cNvSpPr/>
          <p:nvPr/>
        </p:nvSpPr>
        <p:spPr>
          <a:xfrm>
            <a:off x="5157370" y="996927"/>
            <a:ext cx="938630" cy="938630"/>
          </a:xfrm>
          <a:prstGeom prst="ellipse">
            <a:avLst/>
          </a:prstGeom>
          <a:solidFill>
            <a:srgbClr val="8C9D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id-ID" sz="2800" b="1" dirty="0">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37" name="组合 36"/>
          <p:cNvGrpSpPr/>
          <p:nvPr/>
        </p:nvGrpSpPr>
        <p:grpSpPr>
          <a:xfrm>
            <a:off x="558800" y="2547620"/>
            <a:ext cx="4661535" cy="3625850"/>
            <a:chOff x="-548813" y="2078761"/>
            <a:chExt cx="5740245" cy="4226447"/>
          </a:xfrm>
        </p:grpSpPr>
        <p:grpSp>
          <p:nvGrpSpPr>
            <p:cNvPr id="10" name="组合 9"/>
            <p:cNvGrpSpPr/>
            <p:nvPr/>
          </p:nvGrpSpPr>
          <p:grpSpPr>
            <a:xfrm>
              <a:off x="-548813" y="3737234"/>
              <a:ext cx="5740245" cy="2567974"/>
              <a:chOff x="-1856504" y="3700956"/>
              <a:chExt cx="6956725" cy="3112182"/>
            </a:xfrm>
          </p:grpSpPr>
          <p:sp>
            <p:nvSpPr>
              <p:cNvPr id="18" name="Freeform 36"/>
              <p:cNvSpPr/>
              <p:nvPr/>
            </p:nvSpPr>
            <p:spPr bwMode="auto">
              <a:xfrm rot="1439844">
                <a:off x="3051769" y="3764604"/>
                <a:ext cx="1269606" cy="2305978"/>
              </a:xfrm>
              <a:custGeom>
                <a:avLst/>
                <a:gdLst>
                  <a:gd name="T0" fmla="*/ 0 w 626"/>
                  <a:gd name="T1" fmla="*/ 858 h 1137"/>
                  <a:gd name="T2" fmla="*/ 0 w 626"/>
                  <a:gd name="T3" fmla="*/ 0 h 1137"/>
                  <a:gd name="T4" fmla="*/ 626 w 626"/>
                  <a:gd name="T5" fmla="*/ 279 h 1137"/>
                  <a:gd name="T6" fmla="*/ 626 w 626"/>
                  <a:gd name="T7" fmla="*/ 1137 h 1137"/>
                  <a:gd name="T8" fmla="*/ 0 w 626"/>
                  <a:gd name="T9" fmla="*/ 858 h 1137"/>
                </a:gdLst>
                <a:ahLst/>
                <a:cxnLst>
                  <a:cxn ang="0">
                    <a:pos x="T0" y="T1"/>
                  </a:cxn>
                  <a:cxn ang="0">
                    <a:pos x="T2" y="T3"/>
                  </a:cxn>
                  <a:cxn ang="0">
                    <a:pos x="T4" y="T5"/>
                  </a:cxn>
                  <a:cxn ang="0">
                    <a:pos x="T6" y="T7"/>
                  </a:cxn>
                  <a:cxn ang="0">
                    <a:pos x="T8" y="T9"/>
                  </a:cxn>
                </a:cxnLst>
                <a:rect l="0" t="0" r="r" b="b"/>
                <a:pathLst>
                  <a:path w="626" h="1137">
                    <a:moveTo>
                      <a:pt x="0" y="858"/>
                    </a:moveTo>
                    <a:lnTo>
                      <a:pt x="0" y="0"/>
                    </a:lnTo>
                    <a:lnTo>
                      <a:pt x="626" y="279"/>
                    </a:lnTo>
                    <a:lnTo>
                      <a:pt x="626" y="1137"/>
                    </a:lnTo>
                    <a:lnTo>
                      <a:pt x="0" y="858"/>
                    </a:lnTo>
                    <a:close/>
                  </a:path>
                </a:pathLst>
              </a:custGeom>
              <a:solidFill>
                <a:srgbClr val="8C9D80"/>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Freeform 37"/>
              <p:cNvSpPr/>
              <p:nvPr/>
            </p:nvSpPr>
            <p:spPr bwMode="auto">
              <a:xfrm rot="1439844">
                <a:off x="3435131" y="3700956"/>
                <a:ext cx="1665090" cy="795025"/>
              </a:xfrm>
              <a:custGeom>
                <a:avLst/>
                <a:gdLst>
                  <a:gd name="T0" fmla="*/ 113 w 477"/>
                  <a:gd name="T1" fmla="*/ 1 h 228"/>
                  <a:gd name="T2" fmla="*/ 108 w 477"/>
                  <a:gd name="T3" fmla="*/ 0 h 228"/>
                  <a:gd name="T4" fmla="*/ 104 w 477"/>
                  <a:gd name="T5" fmla="*/ 2 h 228"/>
                  <a:gd name="T6" fmla="*/ 15 w 477"/>
                  <a:gd name="T7" fmla="*/ 41 h 228"/>
                  <a:gd name="T8" fmla="*/ 0 w 477"/>
                  <a:gd name="T9" fmla="*/ 66 h 228"/>
                  <a:gd name="T10" fmla="*/ 364 w 477"/>
                  <a:gd name="T11" fmla="*/ 228 h 228"/>
                  <a:gd name="T12" fmla="*/ 379 w 477"/>
                  <a:gd name="T13" fmla="*/ 203 h 228"/>
                  <a:gd name="T14" fmla="*/ 468 w 477"/>
                  <a:gd name="T15" fmla="*/ 164 h 228"/>
                  <a:gd name="T16" fmla="*/ 477 w 477"/>
                  <a:gd name="T17" fmla="*/ 163 h 228"/>
                  <a:gd name="T18" fmla="*/ 113 w 477"/>
                  <a:gd name="T19" fmla="*/ 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228">
                    <a:moveTo>
                      <a:pt x="113" y="1"/>
                    </a:moveTo>
                    <a:cubicBezTo>
                      <a:pt x="111" y="1"/>
                      <a:pt x="110" y="0"/>
                      <a:pt x="108" y="0"/>
                    </a:cubicBezTo>
                    <a:cubicBezTo>
                      <a:pt x="107" y="1"/>
                      <a:pt x="106" y="1"/>
                      <a:pt x="104" y="2"/>
                    </a:cubicBezTo>
                    <a:cubicBezTo>
                      <a:pt x="15" y="41"/>
                      <a:pt x="15" y="41"/>
                      <a:pt x="15" y="41"/>
                    </a:cubicBezTo>
                    <a:cubicBezTo>
                      <a:pt x="6" y="45"/>
                      <a:pt x="0" y="56"/>
                      <a:pt x="0" y="66"/>
                    </a:cubicBezTo>
                    <a:cubicBezTo>
                      <a:pt x="364" y="228"/>
                      <a:pt x="364" y="228"/>
                      <a:pt x="364" y="228"/>
                    </a:cubicBezTo>
                    <a:cubicBezTo>
                      <a:pt x="364" y="218"/>
                      <a:pt x="370" y="207"/>
                      <a:pt x="379" y="203"/>
                    </a:cubicBezTo>
                    <a:cubicBezTo>
                      <a:pt x="468" y="164"/>
                      <a:pt x="468" y="164"/>
                      <a:pt x="468" y="164"/>
                    </a:cubicBezTo>
                    <a:cubicBezTo>
                      <a:pt x="471" y="162"/>
                      <a:pt x="474" y="162"/>
                      <a:pt x="477" y="163"/>
                    </a:cubicBezTo>
                    <a:lnTo>
                      <a:pt x="113" y="1"/>
                    </a:lnTo>
                    <a:close/>
                  </a:path>
                </a:pathLst>
              </a:custGeom>
              <a:solidFill>
                <a:schemeClr val="bg1"/>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Freeform 38"/>
              <p:cNvSpPr/>
              <p:nvPr/>
            </p:nvSpPr>
            <p:spPr bwMode="auto">
              <a:xfrm rot="1439844">
                <a:off x="4208480" y="4439786"/>
                <a:ext cx="436047" cy="1825312"/>
              </a:xfrm>
              <a:custGeom>
                <a:avLst/>
                <a:gdLst>
                  <a:gd name="T0" fmla="*/ 119 w 125"/>
                  <a:gd name="T1" fmla="*/ 512 h 523"/>
                  <a:gd name="T2" fmla="*/ 119 w 125"/>
                  <a:gd name="T3" fmla="*/ 13 h 523"/>
                  <a:gd name="T4" fmla="*/ 113 w 125"/>
                  <a:gd name="T5" fmla="*/ 1 h 523"/>
                  <a:gd name="T6" fmla="*/ 113 w 125"/>
                  <a:gd name="T7" fmla="*/ 1 h 523"/>
                  <a:gd name="T8" fmla="*/ 104 w 125"/>
                  <a:gd name="T9" fmla="*/ 2 h 523"/>
                  <a:gd name="T10" fmla="*/ 99 w 125"/>
                  <a:gd name="T11" fmla="*/ 4 h 523"/>
                  <a:gd name="T12" fmla="*/ 15 w 125"/>
                  <a:gd name="T13" fmla="*/ 41 h 523"/>
                  <a:gd name="T14" fmla="*/ 0 w 125"/>
                  <a:gd name="T15" fmla="*/ 66 h 523"/>
                  <a:gd name="T16" fmla="*/ 0 w 125"/>
                  <a:gd name="T17" fmla="*/ 459 h 523"/>
                  <a:gd name="T18" fmla="*/ 0 w 125"/>
                  <a:gd name="T19" fmla="*/ 468 h 523"/>
                  <a:gd name="T20" fmla="*/ 125 w 125"/>
                  <a:gd name="T21" fmla="*/ 523 h 523"/>
                  <a:gd name="T22" fmla="*/ 119 w 125"/>
                  <a:gd name="T23" fmla="*/ 51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523">
                    <a:moveTo>
                      <a:pt x="119" y="512"/>
                    </a:moveTo>
                    <a:cubicBezTo>
                      <a:pt x="119" y="13"/>
                      <a:pt x="119" y="13"/>
                      <a:pt x="119" y="13"/>
                    </a:cubicBezTo>
                    <a:cubicBezTo>
                      <a:pt x="119" y="8"/>
                      <a:pt x="117" y="3"/>
                      <a:pt x="113" y="1"/>
                    </a:cubicBezTo>
                    <a:cubicBezTo>
                      <a:pt x="113" y="1"/>
                      <a:pt x="113" y="1"/>
                      <a:pt x="113" y="1"/>
                    </a:cubicBezTo>
                    <a:cubicBezTo>
                      <a:pt x="110" y="0"/>
                      <a:pt x="107" y="0"/>
                      <a:pt x="104" y="2"/>
                    </a:cubicBezTo>
                    <a:cubicBezTo>
                      <a:pt x="99" y="4"/>
                      <a:pt x="99" y="4"/>
                      <a:pt x="99" y="4"/>
                    </a:cubicBezTo>
                    <a:cubicBezTo>
                      <a:pt x="15" y="41"/>
                      <a:pt x="15" y="41"/>
                      <a:pt x="15" y="41"/>
                    </a:cubicBezTo>
                    <a:cubicBezTo>
                      <a:pt x="6" y="45"/>
                      <a:pt x="0" y="56"/>
                      <a:pt x="0" y="66"/>
                    </a:cubicBezTo>
                    <a:cubicBezTo>
                      <a:pt x="0" y="459"/>
                      <a:pt x="0" y="459"/>
                      <a:pt x="0" y="459"/>
                    </a:cubicBezTo>
                    <a:cubicBezTo>
                      <a:pt x="0" y="468"/>
                      <a:pt x="0" y="468"/>
                      <a:pt x="0" y="468"/>
                    </a:cubicBezTo>
                    <a:cubicBezTo>
                      <a:pt x="125" y="523"/>
                      <a:pt x="125" y="523"/>
                      <a:pt x="125" y="523"/>
                    </a:cubicBezTo>
                    <a:cubicBezTo>
                      <a:pt x="121" y="522"/>
                      <a:pt x="119" y="517"/>
                      <a:pt x="119" y="512"/>
                    </a:cubicBezTo>
                    <a:close/>
                  </a:path>
                </a:pathLst>
              </a:custGeom>
              <a:solidFill>
                <a:schemeClr val="accent2"/>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5" name="Freeform 39"/>
              <p:cNvSpPr/>
              <p:nvPr/>
            </p:nvSpPr>
            <p:spPr bwMode="auto">
              <a:xfrm rot="1439844">
                <a:off x="2511262" y="5389859"/>
                <a:ext cx="1423743" cy="758518"/>
              </a:xfrm>
              <a:custGeom>
                <a:avLst/>
                <a:gdLst>
                  <a:gd name="T0" fmla="*/ 44 w 408"/>
                  <a:gd name="T1" fmla="*/ 0 h 217"/>
                  <a:gd name="T2" fmla="*/ 29 w 408"/>
                  <a:gd name="T3" fmla="*/ 25 h 217"/>
                  <a:gd name="T4" fmla="*/ 0 w 408"/>
                  <a:gd name="T5" fmla="*/ 38 h 217"/>
                  <a:gd name="T6" fmla="*/ 319 w 408"/>
                  <a:gd name="T7" fmla="*/ 180 h 217"/>
                  <a:gd name="T8" fmla="*/ 319 w 408"/>
                  <a:gd name="T9" fmla="*/ 202 h 217"/>
                  <a:gd name="T10" fmla="*/ 334 w 408"/>
                  <a:gd name="T11" fmla="*/ 213 h 217"/>
                  <a:gd name="T12" fmla="*/ 334 w 408"/>
                  <a:gd name="T13" fmla="*/ 213 h 217"/>
                  <a:gd name="T14" fmla="*/ 364 w 408"/>
                  <a:gd name="T15" fmla="*/ 200 h 217"/>
                  <a:gd name="T16" fmla="*/ 393 w 408"/>
                  <a:gd name="T17" fmla="*/ 187 h 217"/>
                  <a:gd name="T18" fmla="*/ 400 w 408"/>
                  <a:gd name="T19" fmla="*/ 182 h 217"/>
                  <a:gd name="T20" fmla="*/ 408 w 408"/>
                  <a:gd name="T21" fmla="*/ 162 h 217"/>
                  <a:gd name="T22" fmla="*/ 44 w 408"/>
                  <a:gd name="T2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217">
                    <a:moveTo>
                      <a:pt x="44" y="0"/>
                    </a:moveTo>
                    <a:cubicBezTo>
                      <a:pt x="44" y="9"/>
                      <a:pt x="38" y="21"/>
                      <a:pt x="29" y="25"/>
                    </a:cubicBezTo>
                    <a:cubicBezTo>
                      <a:pt x="0" y="38"/>
                      <a:pt x="0" y="38"/>
                      <a:pt x="0" y="38"/>
                    </a:cubicBezTo>
                    <a:cubicBezTo>
                      <a:pt x="319" y="180"/>
                      <a:pt x="319" y="180"/>
                      <a:pt x="319" y="180"/>
                    </a:cubicBezTo>
                    <a:cubicBezTo>
                      <a:pt x="319" y="202"/>
                      <a:pt x="319" y="202"/>
                      <a:pt x="319" y="202"/>
                    </a:cubicBezTo>
                    <a:cubicBezTo>
                      <a:pt x="319" y="211"/>
                      <a:pt x="325" y="217"/>
                      <a:pt x="334" y="213"/>
                    </a:cubicBezTo>
                    <a:cubicBezTo>
                      <a:pt x="334" y="213"/>
                      <a:pt x="334" y="213"/>
                      <a:pt x="334" y="213"/>
                    </a:cubicBezTo>
                    <a:cubicBezTo>
                      <a:pt x="364" y="200"/>
                      <a:pt x="364" y="200"/>
                      <a:pt x="364" y="200"/>
                    </a:cubicBezTo>
                    <a:cubicBezTo>
                      <a:pt x="393" y="187"/>
                      <a:pt x="393" y="187"/>
                      <a:pt x="393" y="187"/>
                    </a:cubicBezTo>
                    <a:cubicBezTo>
                      <a:pt x="396" y="186"/>
                      <a:pt x="398" y="184"/>
                      <a:pt x="400" y="182"/>
                    </a:cubicBezTo>
                    <a:cubicBezTo>
                      <a:pt x="405" y="176"/>
                      <a:pt x="408" y="168"/>
                      <a:pt x="408" y="162"/>
                    </a:cubicBezTo>
                    <a:lnTo>
                      <a:pt x="44" y="0"/>
                    </a:lnTo>
                    <a:close/>
                  </a:path>
                </a:pathLst>
              </a:custGeom>
              <a:solidFill>
                <a:srgbClr val="3D6D84"/>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Freeform 40"/>
              <p:cNvSpPr/>
              <p:nvPr/>
            </p:nvSpPr>
            <p:spPr bwMode="auto">
              <a:xfrm rot="1439844">
                <a:off x="2131525" y="4357786"/>
                <a:ext cx="1269606" cy="1683343"/>
              </a:xfrm>
              <a:custGeom>
                <a:avLst/>
                <a:gdLst>
                  <a:gd name="T0" fmla="*/ 0 w 626"/>
                  <a:gd name="T1" fmla="*/ 551 h 830"/>
                  <a:gd name="T2" fmla="*/ 0 w 626"/>
                  <a:gd name="T3" fmla="*/ 0 h 830"/>
                  <a:gd name="T4" fmla="*/ 626 w 626"/>
                  <a:gd name="T5" fmla="*/ 279 h 830"/>
                  <a:gd name="T6" fmla="*/ 626 w 626"/>
                  <a:gd name="T7" fmla="*/ 830 h 830"/>
                  <a:gd name="T8" fmla="*/ 0 w 626"/>
                  <a:gd name="T9" fmla="*/ 551 h 830"/>
                </a:gdLst>
                <a:ahLst/>
                <a:cxnLst>
                  <a:cxn ang="0">
                    <a:pos x="T0" y="T1"/>
                  </a:cxn>
                  <a:cxn ang="0">
                    <a:pos x="T2" y="T3"/>
                  </a:cxn>
                  <a:cxn ang="0">
                    <a:pos x="T4" y="T5"/>
                  </a:cxn>
                  <a:cxn ang="0">
                    <a:pos x="T6" y="T7"/>
                  </a:cxn>
                  <a:cxn ang="0">
                    <a:pos x="T8" y="T9"/>
                  </a:cxn>
                </a:cxnLst>
                <a:rect l="0" t="0" r="r" b="b"/>
                <a:pathLst>
                  <a:path w="626" h="830">
                    <a:moveTo>
                      <a:pt x="0" y="551"/>
                    </a:moveTo>
                    <a:lnTo>
                      <a:pt x="0" y="0"/>
                    </a:lnTo>
                    <a:lnTo>
                      <a:pt x="626" y="279"/>
                    </a:lnTo>
                    <a:lnTo>
                      <a:pt x="626" y="830"/>
                    </a:lnTo>
                    <a:lnTo>
                      <a:pt x="0" y="551"/>
                    </a:lnTo>
                    <a:close/>
                  </a:path>
                </a:pathLst>
              </a:custGeom>
              <a:solidFill>
                <a:srgbClr val="8C9D80"/>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7" name="Freeform 41"/>
              <p:cNvSpPr/>
              <p:nvPr/>
            </p:nvSpPr>
            <p:spPr bwMode="auto">
              <a:xfrm rot="1439844">
                <a:off x="2387864" y="4269170"/>
                <a:ext cx="1665090" cy="792997"/>
              </a:xfrm>
              <a:custGeom>
                <a:avLst/>
                <a:gdLst>
                  <a:gd name="T0" fmla="*/ 113 w 477"/>
                  <a:gd name="T1" fmla="*/ 1 h 227"/>
                  <a:gd name="T2" fmla="*/ 109 w 477"/>
                  <a:gd name="T3" fmla="*/ 0 h 227"/>
                  <a:gd name="T4" fmla="*/ 104 w 477"/>
                  <a:gd name="T5" fmla="*/ 1 h 227"/>
                  <a:gd name="T6" fmla="*/ 15 w 477"/>
                  <a:gd name="T7" fmla="*/ 41 h 227"/>
                  <a:gd name="T8" fmla="*/ 0 w 477"/>
                  <a:gd name="T9" fmla="*/ 65 h 227"/>
                  <a:gd name="T10" fmla="*/ 364 w 477"/>
                  <a:gd name="T11" fmla="*/ 227 h 227"/>
                  <a:gd name="T12" fmla="*/ 379 w 477"/>
                  <a:gd name="T13" fmla="*/ 203 h 227"/>
                  <a:gd name="T14" fmla="*/ 468 w 477"/>
                  <a:gd name="T15" fmla="*/ 163 h 227"/>
                  <a:gd name="T16" fmla="*/ 477 w 477"/>
                  <a:gd name="T17" fmla="*/ 163 h 227"/>
                  <a:gd name="T18" fmla="*/ 113 w 477"/>
                  <a:gd name="T19"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227">
                    <a:moveTo>
                      <a:pt x="113" y="1"/>
                    </a:moveTo>
                    <a:cubicBezTo>
                      <a:pt x="112" y="0"/>
                      <a:pt x="110" y="0"/>
                      <a:pt x="109" y="0"/>
                    </a:cubicBezTo>
                    <a:cubicBezTo>
                      <a:pt x="107" y="0"/>
                      <a:pt x="106" y="1"/>
                      <a:pt x="104" y="1"/>
                    </a:cubicBezTo>
                    <a:cubicBezTo>
                      <a:pt x="15" y="41"/>
                      <a:pt x="15" y="41"/>
                      <a:pt x="15" y="41"/>
                    </a:cubicBezTo>
                    <a:cubicBezTo>
                      <a:pt x="6" y="45"/>
                      <a:pt x="0" y="56"/>
                      <a:pt x="0" y="65"/>
                    </a:cubicBezTo>
                    <a:cubicBezTo>
                      <a:pt x="364" y="227"/>
                      <a:pt x="364" y="227"/>
                      <a:pt x="364" y="227"/>
                    </a:cubicBezTo>
                    <a:cubicBezTo>
                      <a:pt x="364" y="218"/>
                      <a:pt x="370" y="207"/>
                      <a:pt x="379" y="203"/>
                    </a:cubicBezTo>
                    <a:cubicBezTo>
                      <a:pt x="468" y="163"/>
                      <a:pt x="468" y="163"/>
                      <a:pt x="468" y="163"/>
                    </a:cubicBezTo>
                    <a:cubicBezTo>
                      <a:pt x="472" y="162"/>
                      <a:pt x="474" y="162"/>
                      <a:pt x="477" y="163"/>
                    </a:cubicBezTo>
                    <a:lnTo>
                      <a:pt x="113" y="1"/>
                    </a:lnTo>
                    <a:close/>
                  </a:path>
                </a:pathLst>
              </a:custGeom>
              <a:solidFill>
                <a:schemeClr val="bg1"/>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8" name="Freeform 42"/>
              <p:cNvSpPr/>
              <p:nvPr/>
            </p:nvSpPr>
            <p:spPr bwMode="auto">
              <a:xfrm rot="1439844">
                <a:off x="3286999" y="5034734"/>
                <a:ext cx="436047" cy="1204706"/>
              </a:xfrm>
              <a:custGeom>
                <a:avLst/>
                <a:gdLst>
                  <a:gd name="T0" fmla="*/ 119 w 125"/>
                  <a:gd name="T1" fmla="*/ 333 h 345"/>
                  <a:gd name="T2" fmla="*/ 119 w 125"/>
                  <a:gd name="T3" fmla="*/ 13 h 345"/>
                  <a:gd name="T4" fmla="*/ 113 w 125"/>
                  <a:gd name="T5" fmla="*/ 1 h 345"/>
                  <a:gd name="T6" fmla="*/ 113 w 125"/>
                  <a:gd name="T7" fmla="*/ 1 h 345"/>
                  <a:gd name="T8" fmla="*/ 104 w 125"/>
                  <a:gd name="T9" fmla="*/ 1 h 345"/>
                  <a:gd name="T10" fmla="*/ 99 w 125"/>
                  <a:gd name="T11" fmla="*/ 4 h 345"/>
                  <a:gd name="T12" fmla="*/ 15 w 125"/>
                  <a:gd name="T13" fmla="*/ 41 h 345"/>
                  <a:gd name="T14" fmla="*/ 0 w 125"/>
                  <a:gd name="T15" fmla="*/ 65 h 345"/>
                  <a:gd name="T16" fmla="*/ 0 w 125"/>
                  <a:gd name="T17" fmla="*/ 280 h 345"/>
                  <a:gd name="T18" fmla="*/ 0 w 125"/>
                  <a:gd name="T19" fmla="*/ 289 h 345"/>
                  <a:gd name="T20" fmla="*/ 125 w 125"/>
                  <a:gd name="T21" fmla="*/ 345 h 345"/>
                  <a:gd name="T22" fmla="*/ 119 w 125"/>
                  <a:gd name="T23" fmla="*/ 3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45">
                    <a:moveTo>
                      <a:pt x="119" y="333"/>
                    </a:moveTo>
                    <a:cubicBezTo>
                      <a:pt x="119" y="13"/>
                      <a:pt x="119" y="13"/>
                      <a:pt x="119" y="13"/>
                    </a:cubicBezTo>
                    <a:cubicBezTo>
                      <a:pt x="119" y="7"/>
                      <a:pt x="117" y="3"/>
                      <a:pt x="113" y="1"/>
                    </a:cubicBezTo>
                    <a:cubicBezTo>
                      <a:pt x="113" y="1"/>
                      <a:pt x="113" y="1"/>
                      <a:pt x="113" y="1"/>
                    </a:cubicBezTo>
                    <a:cubicBezTo>
                      <a:pt x="110" y="0"/>
                      <a:pt x="108" y="0"/>
                      <a:pt x="104" y="1"/>
                    </a:cubicBezTo>
                    <a:cubicBezTo>
                      <a:pt x="99" y="4"/>
                      <a:pt x="99" y="4"/>
                      <a:pt x="99" y="4"/>
                    </a:cubicBezTo>
                    <a:cubicBezTo>
                      <a:pt x="15" y="41"/>
                      <a:pt x="15" y="41"/>
                      <a:pt x="15" y="41"/>
                    </a:cubicBezTo>
                    <a:cubicBezTo>
                      <a:pt x="6" y="45"/>
                      <a:pt x="0" y="56"/>
                      <a:pt x="0" y="65"/>
                    </a:cubicBezTo>
                    <a:cubicBezTo>
                      <a:pt x="0" y="156"/>
                      <a:pt x="0" y="190"/>
                      <a:pt x="0" y="280"/>
                    </a:cubicBezTo>
                    <a:cubicBezTo>
                      <a:pt x="0" y="289"/>
                      <a:pt x="0" y="289"/>
                      <a:pt x="0" y="289"/>
                    </a:cubicBezTo>
                    <a:cubicBezTo>
                      <a:pt x="125" y="345"/>
                      <a:pt x="125" y="345"/>
                      <a:pt x="125" y="345"/>
                    </a:cubicBezTo>
                    <a:cubicBezTo>
                      <a:pt x="121" y="343"/>
                      <a:pt x="119" y="339"/>
                      <a:pt x="119" y="333"/>
                    </a:cubicBezTo>
                    <a:close/>
                  </a:path>
                </a:pathLst>
              </a:custGeom>
              <a:solidFill>
                <a:schemeClr val="accent2"/>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0" name="Freeform 43"/>
              <p:cNvSpPr/>
              <p:nvPr/>
            </p:nvSpPr>
            <p:spPr bwMode="auto">
              <a:xfrm rot="1439844">
                <a:off x="-1856504" y="4877205"/>
                <a:ext cx="3995404" cy="1935933"/>
              </a:xfrm>
              <a:custGeom>
                <a:avLst/>
                <a:gdLst>
                  <a:gd name="T0" fmla="*/ 1970 w 1970"/>
                  <a:gd name="T1" fmla="*/ 279 h 597"/>
                  <a:gd name="T2" fmla="*/ 1343 w 1970"/>
                  <a:gd name="T3" fmla="*/ 0 h 597"/>
                  <a:gd name="T4" fmla="*/ 0 w 1970"/>
                  <a:gd name="T5" fmla="*/ 597 h 597"/>
                  <a:gd name="T6" fmla="*/ 1252 w 1970"/>
                  <a:gd name="T7" fmla="*/ 597 h 597"/>
                  <a:gd name="T8" fmla="*/ 1970 w 1970"/>
                  <a:gd name="T9" fmla="*/ 279 h 597"/>
                  <a:gd name="connsiteX0" fmla="*/ 10000 w 10000"/>
                  <a:gd name="connsiteY0" fmla="*/ 4673 h 15989"/>
                  <a:gd name="connsiteX1" fmla="*/ 6817 w 10000"/>
                  <a:gd name="connsiteY1" fmla="*/ 0 h 15989"/>
                  <a:gd name="connsiteX2" fmla="*/ 0 w 10000"/>
                  <a:gd name="connsiteY2" fmla="*/ 10000 h 15989"/>
                  <a:gd name="connsiteX3" fmla="*/ 2373 w 10000"/>
                  <a:gd name="connsiteY3" fmla="*/ 15989 h 15989"/>
                  <a:gd name="connsiteX4" fmla="*/ 10000 w 10000"/>
                  <a:gd name="connsiteY4" fmla="*/ 4673 h 15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5989">
                    <a:moveTo>
                      <a:pt x="10000" y="4673"/>
                    </a:moveTo>
                    <a:lnTo>
                      <a:pt x="6817" y="0"/>
                    </a:lnTo>
                    <a:lnTo>
                      <a:pt x="0" y="10000"/>
                    </a:lnTo>
                    <a:lnTo>
                      <a:pt x="2373" y="15989"/>
                    </a:lnTo>
                    <a:lnTo>
                      <a:pt x="10000" y="4673"/>
                    </a:lnTo>
                    <a:close/>
                  </a:path>
                </a:pathLst>
              </a:custGeom>
              <a:solidFill>
                <a:schemeClr val="accent2"/>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3" name="Freeform 44"/>
              <p:cNvSpPr/>
              <p:nvPr/>
            </p:nvSpPr>
            <p:spPr bwMode="auto">
              <a:xfrm rot="1439844">
                <a:off x="1718745" y="5387553"/>
                <a:ext cx="1421715" cy="762575"/>
              </a:xfrm>
              <a:custGeom>
                <a:avLst/>
                <a:gdLst>
                  <a:gd name="T0" fmla="*/ 44 w 408"/>
                  <a:gd name="T1" fmla="*/ 0 h 218"/>
                  <a:gd name="T2" fmla="*/ 29 w 408"/>
                  <a:gd name="T3" fmla="*/ 25 h 218"/>
                  <a:gd name="T4" fmla="*/ 0 w 408"/>
                  <a:gd name="T5" fmla="*/ 39 h 218"/>
                  <a:gd name="T6" fmla="*/ 319 w 408"/>
                  <a:gd name="T7" fmla="*/ 181 h 218"/>
                  <a:gd name="T8" fmla="*/ 319 w 408"/>
                  <a:gd name="T9" fmla="*/ 203 h 218"/>
                  <a:gd name="T10" fmla="*/ 334 w 408"/>
                  <a:gd name="T11" fmla="*/ 214 h 218"/>
                  <a:gd name="T12" fmla="*/ 334 w 408"/>
                  <a:gd name="T13" fmla="*/ 214 h 218"/>
                  <a:gd name="T14" fmla="*/ 364 w 408"/>
                  <a:gd name="T15" fmla="*/ 201 h 218"/>
                  <a:gd name="T16" fmla="*/ 393 w 408"/>
                  <a:gd name="T17" fmla="*/ 187 h 218"/>
                  <a:gd name="T18" fmla="*/ 401 w 408"/>
                  <a:gd name="T19" fmla="*/ 182 h 218"/>
                  <a:gd name="T20" fmla="*/ 408 w 408"/>
                  <a:gd name="T21" fmla="*/ 162 h 218"/>
                  <a:gd name="T22" fmla="*/ 44 w 408"/>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218">
                    <a:moveTo>
                      <a:pt x="44" y="0"/>
                    </a:moveTo>
                    <a:cubicBezTo>
                      <a:pt x="44" y="10"/>
                      <a:pt x="38" y="22"/>
                      <a:pt x="29" y="25"/>
                    </a:cubicBezTo>
                    <a:cubicBezTo>
                      <a:pt x="0" y="39"/>
                      <a:pt x="0" y="39"/>
                      <a:pt x="0" y="39"/>
                    </a:cubicBezTo>
                    <a:cubicBezTo>
                      <a:pt x="319" y="181"/>
                      <a:pt x="319" y="181"/>
                      <a:pt x="319" y="181"/>
                    </a:cubicBezTo>
                    <a:cubicBezTo>
                      <a:pt x="319" y="203"/>
                      <a:pt x="319" y="203"/>
                      <a:pt x="319" y="203"/>
                    </a:cubicBezTo>
                    <a:cubicBezTo>
                      <a:pt x="319" y="212"/>
                      <a:pt x="325" y="218"/>
                      <a:pt x="334" y="214"/>
                    </a:cubicBezTo>
                    <a:cubicBezTo>
                      <a:pt x="334" y="214"/>
                      <a:pt x="334" y="214"/>
                      <a:pt x="334" y="214"/>
                    </a:cubicBezTo>
                    <a:cubicBezTo>
                      <a:pt x="364" y="201"/>
                      <a:pt x="364" y="201"/>
                      <a:pt x="364" y="201"/>
                    </a:cubicBezTo>
                    <a:cubicBezTo>
                      <a:pt x="393" y="187"/>
                      <a:pt x="393" y="187"/>
                      <a:pt x="393" y="187"/>
                    </a:cubicBezTo>
                    <a:cubicBezTo>
                      <a:pt x="396" y="186"/>
                      <a:pt x="399" y="184"/>
                      <a:pt x="401" y="182"/>
                    </a:cubicBezTo>
                    <a:cubicBezTo>
                      <a:pt x="405" y="177"/>
                      <a:pt x="408" y="169"/>
                      <a:pt x="408" y="162"/>
                    </a:cubicBezTo>
                    <a:lnTo>
                      <a:pt x="44" y="0"/>
                    </a:lnTo>
                    <a:close/>
                  </a:path>
                </a:pathLst>
              </a:custGeom>
              <a:solidFill>
                <a:srgbClr val="3D6D84"/>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6" name="Freeform 45"/>
              <p:cNvSpPr/>
              <p:nvPr/>
            </p:nvSpPr>
            <p:spPr bwMode="auto">
              <a:xfrm rot="1439844">
                <a:off x="1144738" y="4941744"/>
                <a:ext cx="1322337" cy="1149947"/>
              </a:xfrm>
              <a:custGeom>
                <a:avLst/>
                <a:gdLst>
                  <a:gd name="T0" fmla="*/ 15 w 379"/>
                  <a:gd name="T1" fmla="*/ 0 h 329"/>
                  <a:gd name="T2" fmla="*/ 15 w 379"/>
                  <a:gd name="T3" fmla="*/ 142 h 329"/>
                  <a:gd name="T4" fmla="*/ 0 w 379"/>
                  <a:gd name="T5" fmla="*/ 167 h 329"/>
                  <a:gd name="T6" fmla="*/ 364 w 379"/>
                  <a:gd name="T7" fmla="*/ 329 h 329"/>
                  <a:gd name="T8" fmla="*/ 371 w 379"/>
                  <a:gd name="T9" fmla="*/ 324 h 329"/>
                  <a:gd name="T10" fmla="*/ 379 w 379"/>
                  <a:gd name="T11" fmla="*/ 304 h 329"/>
                  <a:gd name="T12" fmla="*/ 379 w 379"/>
                  <a:gd name="T13" fmla="*/ 162 h 329"/>
                  <a:gd name="T14" fmla="*/ 15 w 379"/>
                  <a:gd name="T15" fmla="*/ 0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29">
                    <a:moveTo>
                      <a:pt x="15" y="0"/>
                    </a:moveTo>
                    <a:cubicBezTo>
                      <a:pt x="15" y="142"/>
                      <a:pt x="15" y="142"/>
                      <a:pt x="15" y="142"/>
                    </a:cubicBezTo>
                    <a:cubicBezTo>
                      <a:pt x="15" y="151"/>
                      <a:pt x="8" y="163"/>
                      <a:pt x="0" y="167"/>
                    </a:cubicBezTo>
                    <a:cubicBezTo>
                      <a:pt x="364" y="329"/>
                      <a:pt x="364" y="329"/>
                      <a:pt x="364" y="329"/>
                    </a:cubicBezTo>
                    <a:cubicBezTo>
                      <a:pt x="366" y="328"/>
                      <a:pt x="369" y="326"/>
                      <a:pt x="371" y="324"/>
                    </a:cubicBezTo>
                    <a:cubicBezTo>
                      <a:pt x="376" y="318"/>
                      <a:pt x="379" y="310"/>
                      <a:pt x="379" y="304"/>
                    </a:cubicBezTo>
                    <a:cubicBezTo>
                      <a:pt x="379" y="162"/>
                      <a:pt x="379" y="162"/>
                      <a:pt x="379" y="162"/>
                    </a:cubicBezTo>
                    <a:lnTo>
                      <a:pt x="15" y="0"/>
                    </a:lnTo>
                    <a:close/>
                  </a:path>
                </a:pathLst>
              </a:custGeom>
              <a:solidFill>
                <a:srgbClr val="8C9D80"/>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8" name="Freeform 46"/>
              <p:cNvSpPr/>
              <p:nvPr/>
            </p:nvSpPr>
            <p:spPr bwMode="auto">
              <a:xfrm rot="1439844">
                <a:off x="1343240" y="4839974"/>
                <a:ext cx="1661034" cy="792997"/>
              </a:xfrm>
              <a:custGeom>
                <a:avLst/>
                <a:gdLst>
                  <a:gd name="T0" fmla="*/ 112 w 476"/>
                  <a:gd name="T1" fmla="*/ 1 h 227"/>
                  <a:gd name="T2" fmla="*/ 108 w 476"/>
                  <a:gd name="T3" fmla="*/ 0 h 227"/>
                  <a:gd name="T4" fmla="*/ 103 w 476"/>
                  <a:gd name="T5" fmla="*/ 1 h 227"/>
                  <a:gd name="T6" fmla="*/ 14 w 476"/>
                  <a:gd name="T7" fmla="*/ 41 h 227"/>
                  <a:gd name="T8" fmla="*/ 0 w 476"/>
                  <a:gd name="T9" fmla="*/ 65 h 227"/>
                  <a:gd name="T10" fmla="*/ 364 w 476"/>
                  <a:gd name="T11" fmla="*/ 227 h 227"/>
                  <a:gd name="T12" fmla="*/ 378 w 476"/>
                  <a:gd name="T13" fmla="*/ 203 h 227"/>
                  <a:gd name="T14" fmla="*/ 467 w 476"/>
                  <a:gd name="T15" fmla="*/ 163 h 227"/>
                  <a:gd name="T16" fmla="*/ 476 w 476"/>
                  <a:gd name="T17" fmla="*/ 162 h 227"/>
                  <a:gd name="T18" fmla="*/ 112 w 476"/>
                  <a:gd name="T19"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 h="227">
                    <a:moveTo>
                      <a:pt x="112" y="1"/>
                    </a:moveTo>
                    <a:cubicBezTo>
                      <a:pt x="111" y="0"/>
                      <a:pt x="109" y="0"/>
                      <a:pt x="108" y="0"/>
                    </a:cubicBezTo>
                    <a:cubicBezTo>
                      <a:pt x="106" y="0"/>
                      <a:pt x="105" y="0"/>
                      <a:pt x="103" y="1"/>
                    </a:cubicBezTo>
                    <a:cubicBezTo>
                      <a:pt x="14" y="41"/>
                      <a:pt x="14" y="41"/>
                      <a:pt x="14" y="41"/>
                    </a:cubicBezTo>
                    <a:cubicBezTo>
                      <a:pt x="6" y="44"/>
                      <a:pt x="0" y="56"/>
                      <a:pt x="0" y="65"/>
                    </a:cubicBezTo>
                    <a:cubicBezTo>
                      <a:pt x="364" y="227"/>
                      <a:pt x="364" y="227"/>
                      <a:pt x="364" y="227"/>
                    </a:cubicBezTo>
                    <a:cubicBezTo>
                      <a:pt x="364" y="218"/>
                      <a:pt x="370" y="207"/>
                      <a:pt x="378" y="203"/>
                    </a:cubicBezTo>
                    <a:cubicBezTo>
                      <a:pt x="467" y="163"/>
                      <a:pt x="467" y="163"/>
                      <a:pt x="467" y="163"/>
                    </a:cubicBezTo>
                    <a:cubicBezTo>
                      <a:pt x="471" y="162"/>
                      <a:pt x="474" y="161"/>
                      <a:pt x="476" y="162"/>
                    </a:cubicBezTo>
                    <a:lnTo>
                      <a:pt x="112" y="1"/>
                    </a:lnTo>
                    <a:close/>
                  </a:path>
                </a:pathLst>
              </a:custGeom>
              <a:solidFill>
                <a:schemeClr val="bg1"/>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9" name="Freeform 47"/>
              <p:cNvSpPr/>
              <p:nvPr/>
            </p:nvSpPr>
            <p:spPr bwMode="auto">
              <a:xfrm rot="1439844">
                <a:off x="2378665" y="5628168"/>
                <a:ext cx="434019" cy="584100"/>
              </a:xfrm>
              <a:custGeom>
                <a:avLst/>
                <a:gdLst>
                  <a:gd name="T0" fmla="*/ 118 w 124"/>
                  <a:gd name="T1" fmla="*/ 156 h 167"/>
                  <a:gd name="T2" fmla="*/ 118 w 124"/>
                  <a:gd name="T3" fmla="*/ 13 h 167"/>
                  <a:gd name="T4" fmla="*/ 112 w 124"/>
                  <a:gd name="T5" fmla="*/ 1 h 167"/>
                  <a:gd name="T6" fmla="*/ 112 w 124"/>
                  <a:gd name="T7" fmla="*/ 1 h 167"/>
                  <a:gd name="T8" fmla="*/ 103 w 124"/>
                  <a:gd name="T9" fmla="*/ 2 h 167"/>
                  <a:gd name="T10" fmla="*/ 98 w 124"/>
                  <a:gd name="T11" fmla="*/ 4 h 167"/>
                  <a:gd name="T12" fmla="*/ 14 w 124"/>
                  <a:gd name="T13" fmla="*/ 41 h 167"/>
                  <a:gd name="T14" fmla="*/ 0 w 124"/>
                  <a:gd name="T15" fmla="*/ 66 h 167"/>
                  <a:gd name="T16" fmla="*/ 0 w 124"/>
                  <a:gd name="T17" fmla="*/ 85 h 167"/>
                  <a:gd name="T18" fmla="*/ 0 w 124"/>
                  <a:gd name="T19" fmla="*/ 103 h 167"/>
                  <a:gd name="T20" fmla="*/ 0 w 124"/>
                  <a:gd name="T21" fmla="*/ 112 h 167"/>
                  <a:gd name="T22" fmla="*/ 124 w 124"/>
                  <a:gd name="T23" fmla="*/ 167 h 167"/>
                  <a:gd name="T24" fmla="*/ 118 w 124"/>
                  <a:gd name="T25" fmla="*/ 15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7">
                    <a:moveTo>
                      <a:pt x="118" y="156"/>
                    </a:moveTo>
                    <a:cubicBezTo>
                      <a:pt x="118" y="13"/>
                      <a:pt x="118" y="13"/>
                      <a:pt x="118" y="13"/>
                    </a:cubicBezTo>
                    <a:cubicBezTo>
                      <a:pt x="118" y="8"/>
                      <a:pt x="116" y="3"/>
                      <a:pt x="112" y="1"/>
                    </a:cubicBezTo>
                    <a:cubicBezTo>
                      <a:pt x="112" y="1"/>
                      <a:pt x="112" y="1"/>
                      <a:pt x="112" y="1"/>
                    </a:cubicBezTo>
                    <a:cubicBezTo>
                      <a:pt x="110" y="0"/>
                      <a:pt x="107" y="0"/>
                      <a:pt x="103" y="2"/>
                    </a:cubicBezTo>
                    <a:cubicBezTo>
                      <a:pt x="98" y="4"/>
                      <a:pt x="98" y="4"/>
                      <a:pt x="98" y="4"/>
                    </a:cubicBezTo>
                    <a:cubicBezTo>
                      <a:pt x="14" y="41"/>
                      <a:pt x="14" y="41"/>
                      <a:pt x="14" y="41"/>
                    </a:cubicBezTo>
                    <a:cubicBezTo>
                      <a:pt x="6" y="45"/>
                      <a:pt x="0" y="56"/>
                      <a:pt x="0" y="66"/>
                    </a:cubicBezTo>
                    <a:cubicBezTo>
                      <a:pt x="0" y="76"/>
                      <a:pt x="0" y="82"/>
                      <a:pt x="0" y="85"/>
                    </a:cubicBezTo>
                    <a:cubicBezTo>
                      <a:pt x="0" y="80"/>
                      <a:pt x="0" y="72"/>
                      <a:pt x="0" y="103"/>
                    </a:cubicBezTo>
                    <a:cubicBezTo>
                      <a:pt x="0" y="112"/>
                      <a:pt x="0" y="112"/>
                      <a:pt x="0" y="112"/>
                    </a:cubicBezTo>
                    <a:cubicBezTo>
                      <a:pt x="124" y="167"/>
                      <a:pt x="124" y="167"/>
                      <a:pt x="124" y="167"/>
                    </a:cubicBezTo>
                    <a:cubicBezTo>
                      <a:pt x="120" y="166"/>
                      <a:pt x="118" y="161"/>
                      <a:pt x="118" y="156"/>
                    </a:cubicBezTo>
                    <a:close/>
                  </a:path>
                </a:pathLst>
              </a:custGeom>
              <a:solidFill>
                <a:schemeClr val="accent2"/>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40" name="组合 39"/>
            <p:cNvGrpSpPr/>
            <p:nvPr/>
          </p:nvGrpSpPr>
          <p:grpSpPr>
            <a:xfrm>
              <a:off x="1937923" y="3322729"/>
              <a:ext cx="629992" cy="1087418"/>
              <a:chOff x="1937923" y="3322729"/>
              <a:chExt cx="629992" cy="1087418"/>
            </a:xfrm>
          </p:grpSpPr>
          <p:sp>
            <p:nvSpPr>
              <p:cNvPr id="41" name="Oval 91"/>
              <p:cNvSpPr/>
              <p:nvPr/>
            </p:nvSpPr>
            <p:spPr>
              <a:xfrm>
                <a:off x="1937923" y="3322729"/>
                <a:ext cx="629992" cy="629992"/>
              </a:xfrm>
              <a:prstGeom prst="ellipse">
                <a:avLst/>
              </a:prstGeom>
              <a:solidFill>
                <a:srgbClr val="8C9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42" name="Straight Connector 94"/>
              <p:cNvCxnSpPr/>
              <p:nvPr/>
            </p:nvCxnSpPr>
            <p:spPr>
              <a:xfrm flipV="1">
                <a:off x="2253809" y="3814868"/>
                <a:ext cx="0" cy="595279"/>
              </a:xfrm>
              <a:prstGeom prst="line">
                <a:avLst/>
              </a:prstGeom>
              <a:ln w="19050">
                <a:solidFill>
                  <a:srgbClr val="8C9D80"/>
                </a:solidFill>
                <a:prstDash val="sysDash"/>
                <a:tailEnd type="diamond"/>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2878329" y="2668712"/>
              <a:ext cx="629992" cy="1095807"/>
              <a:chOff x="2995028" y="2766501"/>
              <a:chExt cx="629992" cy="1095807"/>
            </a:xfrm>
          </p:grpSpPr>
          <p:sp>
            <p:nvSpPr>
              <p:cNvPr id="44" name="Oval 92"/>
              <p:cNvSpPr/>
              <p:nvPr/>
            </p:nvSpPr>
            <p:spPr>
              <a:xfrm>
                <a:off x="2995028" y="2766501"/>
                <a:ext cx="629992" cy="629992"/>
              </a:xfrm>
              <a:prstGeom prst="ellipse">
                <a:avLst/>
              </a:prstGeom>
              <a:solidFill>
                <a:srgbClr val="8C9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45" name="Straight Connector 96"/>
              <p:cNvCxnSpPr/>
              <p:nvPr/>
            </p:nvCxnSpPr>
            <p:spPr>
              <a:xfrm flipV="1">
                <a:off x="3306020" y="3267029"/>
                <a:ext cx="0" cy="595279"/>
              </a:xfrm>
              <a:prstGeom prst="line">
                <a:avLst/>
              </a:prstGeom>
              <a:ln w="19050">
                <a:solidFill>
                  <a:srgbClr val="8C9D80"/>
                </a:solidFill>
                <a:prstDash val="sysDash"/>
                <a:tailEnd type="diamond"/>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3874477" y="2078761"/>
              <a:ext cx="629992" cy="1090479"/>
              <a:chOff x="4085977" y="2206479"/>
              <a:chExt cx="629992" cy="1090479"/>
            </a:xfrm>
          </p:grpSpPr>
          <p:sp>
            <p:nvSpPr>
              <p:cNvPr id="48" name="Oval 93"/>
              <p:cNvSpPr/>
              <p:nvPr/>
            </p:nvSpPr>
            <p:spPr>
              <a:xfrm>
                <a:off x="4085977" y="2206479"/>
                <a:ext cx="629992" cy="629992"/>
              </a:xfrm>
              <a:prstGeom prst="ellipse">
                <a:avLst/>
              </a:prstGeom>
              <a:solidFill>
                <a:srgbClr val="8C9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49" name="Straight Connector 98"/>
              <p:cNvCxnSpPr/>
              <p:nvPr/>
            </p:nvCxnSpPr>
            <p:spPr>
              <a:xfrm flipV="1">
                <a:off x="4396391" y="2701679"/>
                <a:ext cx="0" cy="595279"/>
              </a:xfrm>
              <a:prstGeom prst="line">
                <a:avLst/>
              </a:prstGeom>
              <a:ln w="19050">
                <a:solidFill>
                  <a:srgbClr val="8C9D80"/>
                </a:solidFill>
                <a:prstDash val="sysDash"/>
                <a:tailEnd type="diamond"/>
              </a:ln>
            </p:spPr>
            <p:style>
              <a:lnRef idx="1">
                <a:schemeClr val="accent1"/>
              </a:lnRef>
              <a:fillRef idx="0">
                <a:schemeClr val="accent1"/>
              </a:fillRef>
              <a:effectRef idx="0">
                <a:schemeClr val="accent1"/>
              </a:effectRef>
              <a:fontRef idx="minor">
                <a:schemeClr val="tx1"/>
              </a:fontRef>
            </p:style>
          </p:cxnSp>
        </p:grpSp>
        <p:sp>
          <p:nvSpPr>
            <p:cNvPr id="50" name="data-pie-chart_72876"/>
            <p:cNvSpPr>
              <a:spLocks noChangeAspect="1"/>
            </p:cNvSpPr>
            <p:nvPr/>
          </p:nvSpPr>
          <p:spPr bwMode="auto">
            <a:xfrm>
              <a:off x="2091925" y="3442995"/>
              <a:ext cx="321987" cy="321524"/>
            </a:xfrm>
            <a:custGeom>
              <a:avLst/>
              <a:gdLst>
                <a:gd name="connsiteX0" fmla="*/ 254070 w 607524"/>
                <a:gd name="connsiteY0" fmla="*/ 48695 h 606651"/>
                <a:gd name="connsiteX1" fmla="*/ 272191 w 607524"/>
                <a:gd name="connsiteY1" fmla="*/ 54818 h 606651"/>
                <a:gd name="connsiteX2" fmla="*/ 279971 w 607524"/>
                <a:gd name="connsiteY2" fmla="*/ 72274 h 606651"/>
                <a:gd name="connsiteX3" fmla="*/ 279971 w 607524"/>
                <a:gd name="connsiteY3" fmla="*/ 303408 h 606651"/>
                <a:gd name="connsiteX4" fmla="*/ 303675 w 607524"/>
                <a:gd name="connsiteY4" fmla="*/ 327079 h 606651"/>
                <a:gd name="connsiteX5" fmla="*/ 535139 w 607524"/>
                <a:gd name="connsiteY5" fmla="*/ 327079 h 606651"/>
                <a:gd name="connsiteX6" fmla="*/ 552620 w 607524"/>
                <a:gd name="connsiteY6" fmla="*/ 334847 h 606651"/>
                <a:gd name="connsiteX7" fmla="*/ 558752 w 607524"/>
                <a:gd name="connsiteY7" fmla="*/ 352943 h 606651"/>
                <a:gd name="connsiteX8" fmla="*/ 279971 w 607524"/>
                <a:gd name="connsiteY8" fmla="*/ 606651 h 606651"/>
                <a:gd name="connsiteX9" fmla="*/ 0 w 607524"/>
                <a:gd name="connsiteY9" fmla="*/ 327079 h 606651"/>
                <a:gd name="connsiteX10" fmla="*/ 254070 w 607524"/>
                <a:gd name="connsiteY10" fmla="*/ 48695 h 606651"/>
                <a:gd name="connsiteX11" fmla="*/ 369782 w 607524"/>
                <a:gd name="connsiteY11" fmla="*/ 43408 h 606651"/>
                <a:gd name="connsiteX12" fmla="*/ 369782 w 607524"/>
                <a:gd name="connsiteY12" fmla="*/ 237419 h 606651"/>
                <a:gd name="connsiteX13" fmla="*/ 564065 w 607524"/>
                <a:gd name="connsiteY13" fmla="*/ 237419 h 606651"/>
                <a:gd name="connsiteX14" fmla="*/ 369782 w 607524"/>
                <a:gd name="connsiteY14" fmla="*/ 43408 h 606651"/>
                <a:gd name="connsiteX15" fmla="*/ 352395 w 607524"/>
                <a:gd name="connsiteY15" fmla="*/ 0 h 606651"/>
                <a:gd name="connsiteX16" fmla="*/ 354591 w 607524"/>
                <a:gd name="connsiteY16" fmla="*/ 91 h 606651"/>
                <a:gd name="connsiteX17" fmla="*/ 607442 w 607524"/>
                <a:gd name="connsiteY17" fmla="*/ 252589 h 606651"/>
                <a:gd name="connsiteX18" fmla="*/ 601311 w 607524"/>
                <a:gd name="connsiteY18" fmla="*/ 270683 h 606651"/>
                <a:gd name="connsiteX19" fmla="*/ 583832 w 607524"/>
                <a:gd name="connsiteY19" fmla="*/ 278451 h 606651"/>
                <a:gd name="connsiteX20" fmla="*/ 352395 w 607524"/>
                <a:gd name="connsiteY20" fmla="*/ 278451 h 606651"/>
                <a:gd name="connsiteX21" fmla="*/ 328693 w 607524"/>
                <a:gd name="connsiteY21" fmla="*/ 254782 h 606651"/>
                <a:gd name="connsiteX22" fmla="*/ 328693 w 607524"/>
                <a:gd name="connsiteY22" fmla="*/ 23669 h 606651"/>
                <a:gd name="connsiteX23" fmla="*/ 336380 w 607524"/>
                <a:gd name="connsiteY23" fmla="*/ 6214 h 606651"/>
                <a:gd name="connsiteX24" fmla="*/ 352395 w 607524"/>
                <a:gd name="connsiteY24"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7524" h="606651">
                  <a:moveTo>
                    <a:pt x="254070" y="48695"/>
                  </a:moveTo>
                  <a:cubicBezTo>
                    <a:pt x="260659" y="48055"/>
                    <a:pt x="267249" y="50248"/>
                    <a:pt x="272191" y="54818"/>
                  </a:cubicBezTo>
                  <a:cubicBezTo>
                    <a:pt x="277134" y="59296"/>
                    <a:pt x="279971" y="65603"/>
                    <a:pt x="279971" y="72274"/>
                  </a:cubicBezTo>
                  <a:lnTo>
                    <a:pt x="279971" y="303408"/>
                  </a:lnTo>
                  <a:cubicBezTo>
                    <a:pt x="279971" y="316477"/>
                    <a:pt x="290588" y="327079"/>
                    <a:pt x="303675" y="327079"/>
                  </a:cubicBezTo>
                  <a:lnTo>
                    <a:pt x="535139" y="327079"/>
                  </a:lnTo>
                  <a:cubicBezTo>
                    <a:pt x="541820" y="327079"/>
                    <a:pt x="548135" y="329912"/>
                    <a:pt x="552620" y="334847"/>
                  </a:cubicBezTo>
                  <a:cubicBezTo>
                    <a:pt x="557104" y="339783"/>
                    <a:pt x="559301" y="346363"/>
                    <a:pt x="558752" y="352943"/>
                  </a:cubicBezTo>
                  <a:cubicBezTo>
                    <a:pt x="545664" y="495243"/>
                    <a:pt x="425860" y="606651"/>
                    <a:pt x="279971" y="606651"/>
                  </a:cubicBezTo>
                  <a:cubicBezTo>
                    <a:pt x="125387" y="606651"/>
                    <a:pt x="0" y="481442"/>
                    <a:pt x="0" y="327079"/>
                  </a:cubicBezTo>
                  <a:cubicBezTo>
                    <a:pt x="0" y="181398"/>
                    <a:pt x="111567" y="61764"/>
                    <a:pt x="254070" y="48695"/>
                  </a:cubicBezTo>
                  <a:close/>
                  <a:moveTo>
                    <a:pt x="369782" y="43408"/>
                  </a:moveTo>
                  <a:lnTo>
                    <a:pt x="369782" y="237419"/>
                  </a:lnTo>
                  <a:lnTo>
                    <a:pt x="564065" y="237419"/>
                  </a:lnTo>
                  <a:cubicBezTo>
                    <a:pt x="546860" y="138357"/>
                    <a:pt x="468891" y="60497"/>
                    <a:pt x="369782" y="43408"/>
                  </a:cubicBezTo>
                  <a:close/>
                  <a:moveTo>
                    <a:pt x="352395" y="0"/>
                  </a:moveTo>
                  <a:cubicBezTo>
                    <a:pt x="353127" y="0"/>
                    <a:pt x="353859" y="0"/>
                    <a:pt x="354591" y="91"/>
                  </a:cubicBezTo>
                  <a:cubicBezTo>
                    <a:pt x="488475" y="12337"/>
                    <a:pt x="595088" y="118892"/>
                    <a:pt x="607442" y="252589"/>
                  </a:cubicBezTo>
                  <a:cubicBezTo>
                    <a:pt x="607991" y="259169"/>
                    <a:pt x="605795" y="265840"/>
                    <a:pt x="601311" y="270683"/>
                  </a:cubicBezTo>
                  <a:cubicBezTo>
                    <a:pt x="596826" y="275618"/>
                    <a:pt x="590512" y="278451"/>
                    <a:pt x="583832" y="278451"/>
                  </a:cubicBezTo>
                  <a:lnTo>
                    <a:pt x="352395" y="278451"/>
                  </a:lnTo>
                  <a:cubicBezTo>
                    <a:pt x="339309" y="278451"/>
                    <a:pt x="328693" y="267850"/>
                    <a:pt x="328693" y="254782"/>
                  </a:cubicBezTo>
                  <a:lnTo>
                    <a:pt x="328693" y="23669"/>
                  </a:lnTo>
                  <a:cubicBezTo>
                    <a:pt x="328693" y="16998"/>
                    <a:pt x="331530" y="10692"/>
                    <a:pt x="336380" y="6214"/>
                  </a:cubicBezTo>
                  <a:cubicBezTo>
                    <a:pt x="340864" y="2193"/>
                    <a:pt x="346538" y="0"/>
                    <a:pt x="352395" y="0"/>
                  </a:cubicBezTo>
                  <a:close/>
                </a:path>
              </a:pathLst>
            </a:custGeom>
            <a:solidFill>
              <a:schemeClr val="bg1"/>
            </a:solidFill>
            <a:ln>
              <a:solidFill>
                <a:schemeClr val="bg1"/>
              </a:solidFill>
            </a:ln>
          </p:spPr>
          <p:txBody>
            <a:bodyPr/>
            <a:p>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1" name="cellphone-on-class_73548"/>
            <p:cNvSpPr>
              <a:spLocks noChangeAspect="1"/>
            </p:cNvSpPr>
            <p:nvPr/>
          </p:nvSpPr>
          <p:spPr bwMode="auto">
            <a:xfrm>
              <a:off x="2987060" y="2810427"/>
              <a:ext cx="404521" cy="351434"/>
            </a:xfrm>
            <a:custGeom>
              <a:avLst/>
              <a:gdLst>
                <a:gd name="T0" fmla="*/ 2723 w 2802"/>
                <a:gd name="T1" fmla="*/ 27 h 2438"/>
                <a:gd name="T2" fmla="*/ 2546 w 2802"/>
                <a:gd name="T3" fmla="*/ 45 h 2438"/>
                <a:gd name="T4" fmla="*/ 1717 w 2802"/>
                <a:gd name="T5" fmla="*/ 29 h 2438"/>
                <a:gd name="T6" fmla="*/ 1085 w 2802"/>
                <a:gd name="T7" fmla="*/ 29 h 2438"/>
                <a:gd name="T8" fmla="*/ 256 w 2802"/>
                <a:gd name="T9" fmla="*/ 45 h 2438"/>
                <a:gd name="T10" fmla="*/ 78 w 2802"/>
                <a:gd name="T11" fmla="*/ 27 h 2438"/>
                <a:gd name="T12" fmla="*/ 0 w 2802"/>
                <a:gd name="T13" fmla="*/ 93 h 2438"/>
                <a:gd name="T14" fmla="*/ 55 w 2802"/>
                <a:gd name="T15" fmla="*/ 1819 h 2438"/>
                <a:gd name="T16" fmla="*/ 870 w 2802"/>
                <a:gd name="T17" fmla="*/ 2183 h 2438"/>
                <a:gd name="T18" fmla="*/ 1767 w 2802"/>
                <a:gd name="T19" fmla="*/ 2438 h 2438"/>
                <a:gd name="T20" fmla="*/ 2022 w 2802"/>
                <a:gd name="T21" fmla="*/ 1948 h 2438"/>
                <a:gd name="T22" fmla="*/ 2802 w 2802"/>
                <a:gd name="T23" fmla="*/ 1754 h 2438"/>
                <a:gd name="T24" fmla="*/ 2778 w 2802"/>
                <a:gd name="T25" fmla="*/ 42 h 2438"/>
                <a:gd name="T26" fmla="*/ 870 w 2802"/>
                <a:gd name="T27" fmla="*/ 1656 h 2438"/>
                <a:gd name="T28" fmla="*/ 332 w 2802"/>
                <a:gd name="T29" fmla="*/ 1694 h 2438"/>
                <a:gd name="T30" fmla="*/ 809 w 2802"/>
                <a:gd name="T31" fmla="*/ 134 h 2438"/>
                <a:gd name="T32" fmla="*/ 1334 w 2802"/>
                <a:gd name="T33" fmla="*/ 352 h 2438"/>
                <a:gd name="T34" fmla="*/ 1125 w 2802"/>
                <a:gd name="T35" fmla="*/ 542 h 2438"/>
                <a:gd name="T36" fmla="*/ 1446 w 2802"/>
                <a:gd name="T37" fmla="*/ 2324 h 2438"/>
                <a:gd name="T38" fmla="*/ 1446 w 2802"/>
                <a:gd name="T39" fmla="*/ 2167 h 2438"/>
                <a:gd name="T40" fmla="*/ 1446 w 2802"/>
                <a:gd name="T41" fmla="*/ 2324 h 2438"/>
                <a:gd name="T42" fmla="*/ 1032 w 2802"/>
                <a:gd name="T43" fmla="*/ 2068 h 2438"/>
                <a:gd name="T44" fmla="*/ 1860 w 2802"/>
                <a:gd name="T45" fmla="*/ 785 h 2438"/>
                <a:gd name="T46" fmla="*/ 2470 w 2802"/>
                <a:gd name="T47" fmla="*/ 1694 h 2438"/>
                <a:gd name="T48" fmla="*/ 2022 w 2802"/>
                <a:gd name="T49" fmla="*/ 797 h 2438"/>
                <a:gd name="T50" fmla="*/ 1468 w 2802"/>
                <a:gd name="T51" fmla="*/ 542 h 2438"/>
                <a:gd name="T52" fmla="*/ 1755 w 2802"/>
                <a:gd name="T53" fmla="*/ 157 h 2438"/>
                <a:gd name="T54" fmla="*/ 2470 w 2802"/>
                <a:gd name="T55" fmla="*/ 169 h 2438"/>
                <a:gd name="T56" fmla="*/ 1151 w 2802"/>
                <a:gd name="T57" fmla="*/ 1137 h 2438"/>
                <a:gd name="T58" fmla="*/ 1217 w 2802"/>
                <a:gd name="T59" fmla="*/ 881 h 2438"/>
                <a:gd name="T60" fmla="*/ 1741 w 2802"/>
                <a:gd name="T61" fmla="*/ 947 h 2438"/>
                <a:gd name="T62" fmla="*/ 1674 w 2802"/>
                <a:gd name="T63" fmla="*/ 1204 h 2438"/>
                <a:gd name="T64" fmla="*/ 1151 w 2802"/>
                <a:gd name="T65" fmla="*/ 1137 h 2438"/>
                <a:gd name="T66" fmla="*/ 1209 w 2802"/>
                <a:gd name="T67" fmla="*/ 1316 h 2438"/>
                <a:gd name="T68" fmla="*/ 1741 w 2802"/>
                <a:gd name="T69" fmla="*/ 1383 h 2438"/>
                <a:gd name="T70" fmla="*/ 1209 w 2802"/>
                <a:gd name="T71" fmla="*/ 1449 h 2438"/>
                <a:gd name="T72" fmla="*/ 1143 w 2802"/>
                <a:gd name="T73" fmla="*/ 1624 h 2438"/>
                <a:gd name="T74" fmla="*/ 1401 w 2802"/>
                <a:gd name="T75" fmla="*/ 1558 h 2438"/>
                <a:gd name="T76" fmla="*/ 1401 w 2802"/>
                <a:gd name="T77" fmla="*/ 1691 h 2438"/>
                <a:gd name="T78" fmla="*/ 1143 w 2802"/>
                <a:gd name="T79" fmla="*/ 1624 h 2438"/>
                <a:gd name="T80" fmla="*/ 1209 w 2802"/>
                <a:gd name="T81" fmla="*/ 1799 h 2438"/>
                <a:gd name="T82" fmla="*/ 1618 w 2802"/>
                <a:gd name="T83" fmla="*/ 1866 h 2438"/>
                <a:gd name="T84" fmla="*/ 1209 w 2802"/>
                <a:gd name="T85" fmla="*/ 193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438">
                  <a:moveTo>
                    <a:pt x="2778" y="42"/>
                  </a:moveTo>
                  <a:cubicBezTo>
                    <a:pt x="2763" y="29"/>
                    <a:pt x="2743" y="24"/>
                    <a:pt x="2723" y="27"/>
                  </a:cubicBezTo>
                  <a:lnTo>
                    <a:pt x="2571" y="55"/>
                  </a:lnTo>
                  <a:cubicBezTo>
                    <a:pt x="2564" y="50"/>
                    <a:pt x="2555" y="46"/>
                    <a:pt x="2546" y="45"/>
                  </a:cubicBezTo>
                  <a:cubicBezTo>
                    <a:pt x="2534" y="43"/>
                    <a:pt x="2245" y="0"/>
                    <a:pt x="1993" y="0"/>
                  </a:cubicBezTo>
                  <a:cubicBezTo>
                    <a:pt x="1873" y="0"/>
                    <a:pt x="1782" y="10"/>
                    <a:pt x="1717" y="29"/>
                  </a:cubicBezTo>
                  <a:cubicBezTo>
                    <a:pt x="1562" y="75"/>
                    <a:pt x="1459" y="162"/>
                    <a:pt x="1401" y="224"/>
                  </a:cubicBezTo>
                  <a:cubicBezTo>
                    <a:pt x="1343" y="162"/>
                    <a:pt x="1239" y="75"/>
                    <a:pt x="1085" y="29"/>
                  </a:cubicBezTo>
                  <a:cubicBezTo>
                    <a:pt x="1019" y="10"/>
                    <a:pt x="929" y="0"/>
                    <a:pt x="809" y="0"/>
                  </a:cubicBezTo>
                  <a:cubicBezTo>
                    <a:pt x="556" y="0"/>
                    <a:pt x="268" y="43"/>
                    <a:pt x="256" y="45"/>
                  </a:cubicBezTo>
                  <a:cubicBezTo>
                    <a:pt x="246" y="46"/>
                    <a:pt x="238" y="50"/>
                    <a:pt x="230" y="55"/>
                  </a:cubicBezTo>
                  <a:lnTo>
                    <a:pt x="78" y="27"/>
                  </a:lnTo>
                  <a:cubicBezTo>
                    <a:pt x="59" y="24"/>
                    <a:pt x="39" y="29"/>
                    <a:pt x="24" y="42"/>
                  </a:cubicBezTo>
                  <a:cubicBezTo>
                    <a:pt x="9" y="55"/>
                    <a:pt x="0" y="73"/>
                    <a:pt x="0" y="93"/>
                  </a:cubicBezTo>
                  <a:lnTo>
                    <a:pt x="0" y="1754"/>
                  </a:lnTo>
                  <a:cubicBezTo>
                    <a:pt x="0" y="1786"/>
                    <a:pt x="23" y="1814"/>
                    <a:pt x="55" y="1819"/>
                  </a:cubicBezTo>
                  <a:lnTo>
                    <a:pt x="870" y="1964"/>
                  </a:lnTo>
                  <a:lnTo>
                    <a:pt x="870" y="2183"/>
                  </a:lnTo>
                  <a:cubicBezTo>
                    <a:pt x="870" y="2323"/>
                    <a:pt x="984" y="2438"/>
                    <a:pt x="1125" y="2438"/>
                  </a:cubicBezTo>
                  <a:lnTo>
                    <a:pt x="1767" y="2438"/>
                  </a:lnTo>
                  <a:cubicBezTo>
                    <a:pt x="1907" y="2438"/>
                    <a:pt x="2022" y="2323"/>
                    <a:pt x="2022" y="2183"/>
                  </a:cubicBezTo>
                  <a:lnTo>
                    <a:pt x="2022" y="1948"/>
                  </a:lnTo>
                  <a:lnTo>
                    <a:pt x="2747" y="1819"/>
                  </a:lnTo>
                  <a:cubicBezTo>
                    <a:pt x="2779" y="1814"/>
                    <a:pt x="2802" y="1786"/>
                    <a:pt x="2802" y="1754"/>
                  </a:cubicBezTo>
                  <a:lnTo>
                    <a:pt x="2802" y="93"/>
                  </a:lnTo>
                  <a:cubicBezTo>
                    <a:pt x="2802" y="73"/>
                    <a:pt x="2793" y="55"/>
                    <a:pt x="2778" y="42"/>
                  </a:cubicBezTo>
                  <a:close/>
                  <a:moveTo>
                    <a:pt x="870" y="797"/>
                  </a:moveTo>
                  <a:lnTo>
                    <a:pt x="870" y="1656"/>
                  </a:lnTo>
                  <a:cubicBezTo>
                    <a:pt x="853" y="1655"/>
                    <a:pt x="836" y="1655"/>
                    <a:pt x="819" y="1655"/>
                  </a:cubicBezTo>
                  <a:cubicBezTo>
                    <a:pt x="634" y="1655"/>
                    <a:pt x="438" y="1679"/>
                    <a:pt x="332" y="1694"/>
                  </a:cubicBezTo>
                  <a:lnTo>
                    <a:pt x="332" y="169"/>
                  </a:lnTo>
                  <a:cubicBezTo>
                    <a:pt x="429" y="157"/>
                    <a:pt x="631" y="134"/>
                    <a:pt x="809" y="134"/>
                  </a:cubicBezTo>
                  <a:cubicBezTo>
                    <a:pt x="915" y="134"/>
                    <a:pt x="995" y="141"/>
                    <a:pt x="1047" y="157"/>
                  </a:cubicBezTo>
                  <a:cubicBezTo>
                    <a:pt x="1211" y="206"/>
                    <a:pt x="1305" y="313"/>
                    <a:pt x="1334" y="352"/>
                  </a:cubicBezTo>
                  <a:lnTo>
                    <a:pt x="1334" y="542"/>
                  </a:lnTo>
                  <a:lnTo>
                    <a:pt x="1125" y="542"/>
                  </a:lnTo>
                  <a:cubicBezTo>
                    <a:pt x="984" y="542"/>
                    <a:pt x="870" y="657"/>
                    <a:pt x="870" y="797"/>
                  </a:cubicBezTo>
                  <a:close/>
                  <a:moveTo>
                    <a:pt x="1446" y="2324"/>
                  </a:moveTo>
                  <a:cubicBezTo>
                    <a:pt x="1402" y="2324"/>
                    <a:pt x="1367" y="2288"/>
                    <a:pt x="1367" y="2245"/>
                  </a:cubicBezTo>
                  <a:cubicBezTo>
                    <a:pt x="1367" y="2202"/>
                    <a:pt x="1402" y="2167"/>
                    <a:pt x="1446" y="2167"/>
                  </a:cubicBezTo>
                  <a:cubicBezTo>
                    <a:pt x="1489" y="2167"/>
                    <a:pt x="1524" y="2202"/>
                    <a:pt x="1524" y="2245"/>
                  </a:cubicBezTo>
                  <a:cubicBezTo>
                    <a:pt x="1524" y="2288"/>
                    <a:pt x="1489" y="2324"/>
                    <a:pt x="1446" y="2324"/>
                  </a:cubicBezTo>
                  <a:close/>
                  <a:moveTo>
                    <a:pt x="1860" y="2068"/>
                  </a:moveTo>
                  <a:lnTo>
                    <a:pt x="1032" y="2068"/>
                  </a:lnTo>
                  <a:lnTo>
                    <a:pt x="1032" y="785"/>
                  </a:lnTo>
                  <a:lnTo>
                    <a:pt x="1860" y="785"/>
                  </a:lnTo>
                  <a:lnTo>
                    <a:pt x="1860" y="2068"/>
                  </a:lnTo>
                  <a:close/>
                  <a:moveTo>
                    <a:pt x="2470" y="1694"/>
                  </a:moveTo>
                  <a:cubicBezTo>
                    <a:pt x="2371" y="1680"/>
                    <a:pt x="2195" y="1658"/>
                    <a:pt x="2022" y="1655"/>
                  </a:cubicBezTo>
                  <a:lnTo>
                    <a:pt x="2022" y="797"/>
                  </a:lnTo>
                  <a:cubicBezTo>
                    <a:pt x="2022" y="657"/>
                    <a:pt x="1907" y="542"/>
                    <a:pt x="1767" y="542"/>
                  </a:cubicBezTo>
                  <a:lnTo>
                    <a:pt x="1468" y="542"/>
                  </a:lnTo>
                  <a:lnTo>
                    <a:pt x="1468" y="351"/>
                  </a:lnTo>
                  <a:cubicBezTo>
                    <a:pt x="1497" y="313"/>
                    <a:pt x="1590" y="206"/>
                    <a:pt x="1755" y="157"/>
                  </a:cubicBezTo>
                  <a:cubicBezTo>
                    <a:pt x="1807" y="141"/>
                    <a:pt x="1887" y="134"/>
                    <a:pt x="1993" y="134"/>
                  </a:cubicBezTo>
                  <a:cubicBezTo>
                    <a:pt x="2171" y="134"/>
                    <a:pt x="2373" y="157"/>
                    <a:pt x="2470" y="169"/>
                  </a:cubicBezTo>
                  <a:lnTo>
                    <a:pt x="2470" y="1694"/>
                  </a:lnTo>
                  <a:close/>
                  <a:moveTo>
                    <a:pt x="1151" y="1137"/>
                  </a:moveTo>
                  <a:lnTo>
                    <a:pt x="1151" y="947"/>
                  </a:lnTo>
                  <a:cubicBezTo>
                    <a:pt x="1151" y="911"/>
                    <a:pt x="1181" y="881"/>
                    <a:pt x="1217" y="881"/>
                  </a:cubicBezTo>
                  <a:lnTo>
                    <a:pt x="1674" y="881"/>
                  </a:lnTo>
                  <a:cubicBezTo>
                    <a:pt x="1711" y="881"/>
                    <a:pt x="1741" y="911"/>
                    <a:pt x="1741" y="947"/>
                  </a:cubicBezTo>
                  <a:lnTo>
                    <a:pt x="1741" y="1137"/>
                  </a:lnTo>
                  <a:cubicBezTo>
                    <a:pt x="1741" y="1174"/>
                    <a:pt x="1711" y="1204"/>
                    <a:pt x="1674" y="1204"/>
                  </a:cubicBezTo>
                  <a:lnTo>
                    <a:pt x="1217" y="1204"/>
                  </a:lnTo>
                  <a:cubicBezTo>
                    <a:pt x="1181" y="1204"/>
                    <a:pt x="1151" y="1174"/>
                    <a:pt x="1151" y="1137"/>
                  </a:cubicBezTo>
                  <a:close/>
                  <a:moveTo>
                    <a:pt x="1143" y="1383"/>
                  </a:moveTo>
                  <a:cubicBezTo>
                    <a:pt x="1143" y="1346"/>
                    <a:pt x="1172" y="1316"/>
                    <a:pt x="1209" y="1316"/>
                  </a:cubicBezTo>
                  <a:lnTo>
                    <a:pt x="1674" y="1316"/>
                  </a:lnTo>
                  <a:cubicBezTo>
                    <a:pt x="1711" y="1316"/>
                    <a:pt x="1741" y="1346"/>
                    <a:pt x="1741" y="1383"/>
                  </a:cubicBezTo>
                  <a:cubicBezTo>
                    <a:pt x="1741" y="1419"/>
                    <a:pt x="1711" y="1449"/>
                    <a:pt x="1674" y="1449"/>
                  </a:cubicBezTo>
                  <a:lnTo>
                    <a:pt x="1209" y="1449"/>
                  </a:lnTo>
                  <a:cubicBezTo>
                    <a:pt x="1172" y="1449"/>
                    <a:pt x="1143" y="1419"/>
                    <a:pt x="1143" y="1383"/>
                  </a:cubicBezTo>
                  <a:close/>
                  <a:moveTo>
                    <a:pt x="1143" y="1624"/>
                  </a:moveTo>
                  <a:cubicBezTo>
                    <a:pt x="1143" y="1587"/>
                    <a:pt x="1172" y="1558"/>
                    <a:pt x="1209" y="1558"/>
                  </a:cubicBezTo>
                  <a:lnTo>
                    <a:pt x="1401" y="1558"/>
                  </a:lnTo>
                  <a:cubicBezTo>
                    <a:pt x="1438" y="1558"/>
                    <a:pt x="1468" y="1587"/>
                    <a:pt x="1468" y="1624"/>
                  </a:cubicBezTo>
                  <a:cubicBezTo>
                    <a:pt x="1468" y="1661"/>
                    <a:pt x="1438" y="1691"/>
                    <a:pt x="1401" y="1691"/>
                  </a:cubicBezTo>
                  <a:lnTo>
                    <a:pt x="1209" y="1691"/>
                  </a:lnTo>
                  <a:cubicBezTo>
                    <a:pt x="1172" y="1691"/>
                    <a:pt x="1143" y="1661"/>
                    <a:pt x="1143" y="1624"/>
                  </a:cubicBezTo>
                  <a:close/>
                  <a:moveTo>
                    <a:pt x="1143" y="1866"/>
                  </a:moveTo>
                  <a:cubicBezTo>
                    <a:pt x="1143" y="1829"/>
                    <a:pt x="1172" y="1799"/>
                    <a:pt x="1209" y="1799"/>
                  </a:cubicBezTo>
                  <a:lnTo>
                    <a:pt x="1552" y="1799"/>
                  </a:lnTo>
                  <a:cubicBezTo>
                    <a:pt x="1589" y="1799"/>
                    <a:pt x="1618" y="1829"/>
                    <a:pt x="1618" y="1866"/>
                  </a:cubicBezTo>
                  <a:cubicBezTo>
                    <a:pt x="1618" y="1903"/>
                    <a:pt x="1589" y="1933"/>
                    <a:pt x="1552" y="1933"/>
                  </a:cubicBezTo>
                  <a:lnTo>
                    <a:pt x="1209" y="1933"/>
                  </a:lnTo>
                  <a:cubicBezTo>
                    <a:pt x="1172" y="1933"/>
                    <a:pt x="1143" y="1903"/>
                    <a:pt x="1143" y="1866"/>
                  </a:cubicBezTo>
                  <a:close/>
                </a:path>
              </a:pathLst>
            </a:custGeom>
            <a:solidFill>
              <a:schemeClr val="bg1"/>
            </a:solidFill>
            <a:ln>
              <a:solidFill>
                <a:schemeClr val="bg1"/>
              </a:solidFill>
            </a:ln>
          </p:spPr>
          <p:txBody>
            <a:bodyPr/>
            <a:p>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2" name="city-buildings_36233"/>
            <p:cNvSpPr>
              <a:spLocks noChangeAspect="1"/>
            </p:cNvSpPr>
            <p:nvPr/>
          </p:nvSpPr>
          <p:spPr bwMode="auto">
            <a:xfrm>
              <a:off x="4000368" y="2209886"/>
              <a:ext cx="388066" cy="323124"/>
            </a:xfrm>
            <a:custGeom>
              <a:avLst/>
              <a:gdLst>
                <a:gd name="connsiteX0" fmla="*/ 100855 w 559361"/>
                <a:gd name="connsiteY0" fmla="*/ 201296 h 465755"/>
                <a:gd name="connsiteX1" fmla="*/ 100855 w 559361"/>
                <a:gd name="connsiteY1" fmla="*/ 465755 h 465755"/>
                <a:gd name="connsiteX2" fmla="*/ 0 w 559361"/>
                <a:gd name="connsiteY2" fmla="*/ 465755 h 465755"/>
                <a:gd name="connsiteX3" fmla="*/ 0 w 559361"/>
                <a:gd name="connsiteY3" fmla="*/ 278699 h 465755"/>
                <a:gd name="connsiteX4" fmla="*/ 397828 w 559361"/>
                <a:gd name="connsiteY4" fmla="*/ 184521 h 465755"/>
                <a:gd name="connsiteX5" fmla="*/ 559361 w 559361"/>
                <a:gd name="connsiteY5" fmla="*/ 223223 h 465755"/>
                <a:gd name="connsiteX6" fmla="*/ 559361 w 559361"/>
                <a:gd name="connsiteY6" fmla="*/ 465755 h 465755"/>
                <a:gd name="connsiteX7" fmla="*/ 397828 w 559361"/>
                <a:gd name="connsiteY7" fmla="*/ 465755 h 465755"/>
                <a:gd name="connsiteX8" fmla="*/ 67098 w 559361"/>
                <a:gd name="connsiteY8" fmla="*/ 83873 h 465755"/>
                <a:gd name="connsiteX9" fmla="*/ 202745 w 559361"/>
                <a:gd name="connsiteY9" fmla="*/ 162572 h 465755"/>
                <a:gd name="connsiteX10" fmla="*/ 202745 w 559361"/>
                <a:gd name="connsiteY10" fmla="*/ 465755 h 465755"/>
                <a:gd name="connsiteX11" fmla="*/ 120065 w 559361"/>
                <a:gd name="connsiteY11" fmla="*/ 465755 h 465755"/>
                <a:gd name="connsiteX12" fmla="*/ 120065 w 559361"/>
                <a:gd name="connsiteY12" fmla="*/ 161282 h 465755"/>
                <a:gd name="connsiteX13" fmla="*/ 67098 w 559361"/>
                <a:gd name="connsiteY13" fmla="*/ 202566 h 465755"/>
                <a:gd name="connsiteX14" fmla="*/ 322927 w 559361"/>
                <a:gd name="connsiteY14" fmla="*/ 51607 h 465755"/>
                <a:gd name="connsiteX15" fmla="*/ 322927 w 559361"/>
                <a:gd name="connsiteY15" fmla="*/ 379313 h 465755"/>
                <a:gd name="connsiteX16" fmla="*/ 346158 w 559361"/>
                <a:gd name="connsiteY16" fmla="*/ 379313 h 465755"/>
                <a:gd name="connsiteX17" fmla="*/ 346158 w 559361"/>
                <a:gd name="connsiteY17" fmla="*/ 51607 h 465755"/>
                <a:gd name="connsiteX18" fmla="*/ 257106 w 559361"/>
                <a:gd name="connsiteY18" fmla="*/ 51607 h 465755"/>
                <a:gd name="connsiteX19" fmla="*/ 257106 w 559361"/>
                <a:gd name="connsiteY19" fmla="*/ 379313 h 465755"/>
                <a:gd name="connsiteX20" fmla="*/ 280337 w 559361"/>
                <a:gd name="connsiteY20" fmla="*/ 379313 h 465755"/>
                <a:gd name="connsiteX21" fmla="*/ 280337 w 559361"/>
                <a:gd name="connsiteY21" fmla="*/ 51607 h 465755"/>
                <a:gd name="connsiteX22" fmla="*/ 220969 w 559361"/>
                <a:gd name="connsiteY22" fmla="*/ 0 h 465755"/>
                <a:gd name="connsiteX23" fmla="*/ 382295 w 559361"/>
                <a:gd name="connsiteY23" fmla="*/ 0 h 465755"/>
                <a:gd name="connsiteX24" fmla="*/ 382295 w 559361"/>
                <a:gd name="connsiteY24" fmla="*/ 465755 h 465755"/>
                <a:gd name="connsiteX25" fmla="*/ 220969 w 559361"/>
                <a:gd name="connsiteY25" fmla="*/ 465755 h 46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9361" h="465755">
                  <a:moveTo>
                    <a:pt x="100855" y="201296"/>
                  </a:moveTo>
                  <a:lnTo>
                    <a:pt x="100855" y="465755"/>
                  </a:lnTo>
                  <a:lnTo>
                    <a:pt x="0" y="465755"/>
                  </a:lnTo>
                  <a:lnTo>
                    <a:pt x="0" y="278699"/>
                  </a:lnTo>
                  <a:close/>
                  <a:moveTo>
                    <a:pt x="397828" y="184521"/>
                  </a:moveTo>
                  <a:lnTo>
                    <a:pt x="559361" y="223223"/>
                  </a:lnTo>
                  <a:lnTo>
                    <a:pt x="559361" y="465755"/>
                  </a:lnTo>
                  <a:lnTo>
                    <a:pt x="397828" y="465755"/>
                  </a:lnTo>
                  <a:close/>
                  <a:moveTo>
                    <a:pt x="67098" y="83873"/>
                  </a:moveTo>
                  <a:lnTo>
                    <a:pt x="202745" y="162572"/>
                  </a:lnTo>
                  <a:lnTo>
                    <a:pt x="202745" y="465755"/>
                  </a:lnTo>
                  <a:lnTo>
                    <a:pt x="120065" y="465755"/>
                  </a:lnTo>
                  <a:lnTo>
                    <a:pt x="120065" y="161282"/>
                  </a:lnTo>
                  <a:lnTo>
                    <a:pt x="67098" y="202566"/>
                  </a:lnTo>
                  <a:close/>
                  <a:moveTo>
                    <a:pt x="322927" y="51607"/>
                  </a:moveTo>
                  <a:lnTo>
                    <a:pt x="322927" y="379313"/>
                  </a:lnTo>
                  <a:lnTo>
                    <a:pt x="346158" y="379313"/>
                  </a:lnTo>
                  <a:lnTo>
                    <a:pt x="346158" y="51607"/>
                  </a:lnTo>
                  <a:close/>
                  <a:moveTo>
                    <a:pt x="257106" y="51607"/>
                  </a:moveTo>
                  <a:lnTo>
                    <a:pt x="257106" y="379313"/>
                  </a:lnTo>
                  <a:lnTo>
                    <a:pt x="280337" y="379313"/>
                  </a:lnTo>
                  <a:lnTo>
                    <a:pt x="280337" y="51607"/>
                  </a:lnTo>
                  <a:close/>
                  <a:moveTo>
                    <a:pt x="220969" y="0"/>
                  </a:moveTo>
                  <a:lnTo>
                    <a:pt x="382295" y="0"/>
                  </a:lnTo>
                  <a:lnTo>
                    <a:pt x="382295" y="465755"/>
                  </a:lnTo>
                  <a:lnTo>
                    <a:pt x="220969" y="465755"/>
                  </a:lnTo>
                  <a:close/>
                </a:path>
              </a:pathLst>
            </a:custGeom>
            <a:solidFill>
              <a:schemeClr val="bg1"/>
            </a:solidFill>
            <a:ln>
              <a:solidFill>
                <a:schemeClr val="bg1"/>
              </a:solidFill>
            </a:ln>
          </p:spPr>
          <p:txBody>
            <a:bodyPr/>
            <a:p>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54" name="Rectangle 6"/>
          <p:cNvSpPr>
            <a:spLocks noChangeArrowheads="1"/>
          </p:cNvSpPr>
          <p:nvPr/>
        </p:nvSpPr>
        <p:spPr bwMode="auto">
          <a:xfrm>
            <a:off x="5454650" y="1397000"/>
            <a:ext cx="6259195" cy="4464050"/>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55" name="TextBox 28"/>
          <p:cNvSpPr txBox="1"/>
          <p:nvPr/>
        </p:nvSpPr>
        <p:spPr>
          <a:xfrm>
            <a:off x="5608320" y="1912620"/>
            <a:ext cx="6268720" cy="360680"/>
          </a:xfrm>
          <a:prstGeom prst="rect">
            <a:avLst/>
          </a:prstGeom>
          <a:noFill/>
        </p:spPr>
        <p:txBody>
          <a:bodyPr wrap="square" rtlCol="0">
            <a:spAutoFit/>
          </a:bodyPr>
          <a:p>
            <a:pPr marL="342900" indent="-342900" algn="l">
              <a:buFont typeface="Wingdings" panose="05000000000000000000" pitchFamily="2" charset="2"/>
              <a:buChar char="ü"/>
            </a:pPr>
            <a:r>
              <a:rPr lang="zh-CN" altLang="en-US" sz="1750" spc="100" dirty="0">
                <a:solidFill>
                  <a:schemeClr val="tx1"/>
                </a:solidFill>
                <a:uFillTx/>
                <a:latin typeface="思源黑体 Normal" panose="020B0400000000000000" charset="-122"/>
                <a:ea typeface="思源黑体 Normal" panose="020B0400000000000000" charset="-122"/>
                <a:sym typeface="inpin heiti" panose="00000500000000000000" pitchFamily="2" charset="-122"/>
              </a:rPr>
              <a:t>名称、位置、注册时间和资金、经营内容、所有制形式</a:t>
            </a:r>
            <a:endParaRPr lang="zh-CN" altLang="en-US" sz="1750" b="1" spc="100" dirty="0">
              <a:solidFill>
                <a:schemeClr val="tx1"/>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56" name="矩形 55"/>
          <p:cNvSpPr/>
          <p:nvPr/>
        </p:nvSpPr>
        <p:spPr>
          <a:xfrm>
            <a:off x="5965825" y="2175510"/>
            <a:ext cx="5677535" cy="460375"/>
          </a:xfrm>
          <a:prstGeom prst="rect">
            <a:avLst/>
          </a:prstGeom>
          <a:noFill/>
        </p:spPr>
        <p:txBody>
          <a:bodyPr wrap="square" rtlCol="0">
            <a:spAutoFit/>
          </a:bodyPr>
          <a:p>
            <a:pPr>
              <a:lnSpc>
                <a:spcPct val="150000"/>
              </a:lnSpc>
            </a:pP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渠道：招聘简章、公司简介、营业执照或复印件、互联网。</a:t>
            </a:r>
            <a:endPar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endParaRPr>
          </a:p>
        </p:txBody>
      </p:sp>
      <p:sp>
        <p:nvSpPr>
          <p:cNvPr id="59" name="Freeform 13"/>
          <p:cNvSpPr/>
          <p:nvPr/>
        </p:nvSpPr>
        <p:spPr>
          <a:xfrm>
            <a:off x="7561357" y="1322659"/>
            <a:ext cx="215959" cy="215959"/>
          </a:xfrm>
          <a:prstGeom prst="ellipse">
            <a:avLst/>
          </a:prstGeom>
          <a:solidFill>
            <a:srgbClr val="8C9D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id-ID" sz="28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60" name="Freeform 13"/>
          <p:cNvSpPr/>
          <p:nvPr/>
        </p:nvSpPr>
        <p:spPr>
          <a:xfrm>
            <a:off x="9395133" y="5581836"/>
            <a:ext cx="761649" cy="761649"/>
          </a:xfrm>
          <a:prstGeom prst="ellipse">
            <a:avLst/>
          </a:prstGeom>
          <a:solidFill>
            <a:srgbClr val="8C9D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id-ID" sz="28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TextBox 28"/>
          <p:cNvSpPr txBox="1"/>
          <p:nvPr/>
        </p:nvSpPr>
        <p:spPr>
          <a:xfrm>
            <a:off x="5608531" y="3097758"/>
            <a:ext cx="5967095" cy="360680"/>
          </a:xfrm>
          <a:prstGeom prst="rect">
            <a:avLst/>
          </a:prstGeom>
          <a:noFill/>
        </p:spPr>
        <p:txBody>
          <a:bodyPr wrap="square" rtlCol="0">
            <a:spAutoFit/>
          </a:bodyPr>
          <a:p>
            <a:pPr marL="342900" lvl="0" indent="-342900" algn="l">
              <a:buClrTx/>
              <a:buSzTx/>
              <a:buFont typeface="Wingdings" panose="05000000000000000000" pitchFamily="2" charset="2"/>
              <a:buChar char="ü"/>
            </a:pPr>
            <a:r>
              <a:rPr lang="zh-CN" altLang="en-US" sz="1750" spc="100" dirty="0">
                <a:uFillTx/>
                <a:latin typeface="思源黑体 Normal" panose="020B0400000000000000" charset="-122"/>
                <a:ea typeface="思源黑体 Normal" panose="020B0400000000000000" charset="-122"/>
                <a:sym typeface="inpin heiti" panose="00000500000000000000" pitchFamily="2" charset="-122"/>
              </a:rPr>
              <a:t>业务范围、业务类型、业务区域、业绩</a:t>
            </a:r>
            <a:endParaRPr lang="zh-CN" altLang="en-US" sz="1750" spc="100" dirty="0">
              <a:uFillTx/>
              <a:latin typeface="思源黑体 Normal" panose="020B0400000000000000" charset="-122"/>
              <a:ea typeface="思源黑体 Normal" panose="020B0400000000000000" charset="-122"/>
              <a:sym typeface="inpin heiti" panose="00000500000000000000" pitchFamily="2" charset="-122"/>
            </a:endParaRPr>
          </a:p>
        </p:txBody>
      </p:sp>
      <p:sp>
        <p:nvSpPr>
          <p:cNvPr id="6" name="矩形 5"/>
          <p:cNvSpPr/>
          <p:nvPr/>
        </p:nvSpPr>
        <p:spPr>
          <a:xfrm>
            <a:off x="5955876" y="3402558"/>
            <a:ext cx="5677535" cy="460375"/>
          </a:xfrm>
          <a:prstGeom prst="rect">
            <a:avLst/>
          </a:prstGeom>
          <a:noFill/>
        </p:spPr>
        <p:txBody>
          <a:bodyPr wrap="square" rtlCol="0">
            <a:spAutoFit/>
          </a:bodyPr>
          <a:p>
            <a:pPr lvl="0" algn="l">
              <a:lnSpc>
                <a:spcPct val="150000"/>
              </a:lnSpc>
              <a:buClrTx/>
              <a:buSzTx/>
              <a:buFontTx/>
            </a:pP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渠道：</a:t>
            </a: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招聘简章、公司简介、互联网、面谈</a:t>
            </a: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a:t>
            </a:r>
            <a:endPar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endParaRPr>
          </a:p>
        </p:txBody>
      </p:sp>
      <p:sp>
        <p:nvSpPr>
          <p:cNvPr id="7" name="TextBox 28"/>
          <p:cNvSpPr txBox="1"/>
          <p:nvPr/>
        </p:nvSpPr>
        <p:spPr>
          <a:xfrm>
            <a:off x="5608531" y="4378553"/>
            <a:ext cx="5967095" cy="629920"/>
          </a:xfrm>
          <a:prstGeom prst="rect">
            <a:avLst/>
          </a:prstGeom>
          <a:noFill/>
        </p:spPr>
        <p:txBody>
          <a:bodyPr wrap="square" rtlCol="0">
            <a:spAutoFit/>
          </a:bodyPr>
          <a:p>
            <a:pPr marL="342900" lvl="0" indent="-342900" algn="l">
              <a:buClrTx/>
              <a:buSzTx/>
              <a:buFont typeface="Wingdings" panose="05000000000000000000" pitchFamily="2" charset="2"/>
              <a:buChar char="ü"/>
            </a:pPr>
            <a:r>
              <a:rPr lang="zh-CN" altLang="en-US" sz="1750" spc="100" dirty="0">
                <a:uFillTx/>
                <a:latin typeface="思源黑体 Normal" panose="020B0400000000000000" charset="-122"/>
                <a:ea typeface="思源黑体 Normal" panose="020B0400000000000000" charset="-122"/>
                <a:sym typeface="inpin heiti" panose="00000500000000000000" pitchFamily="2" charset="-122"/>
              </a:rPr>
              <a:t>员工人数、领导人背景、部门设置、人员素质结构、人员流动状况</a:t>
            </a:r>
            <a:endParaRPr lang="zh-CN" altLang="en-US" sz="1750" spc="100" dirty="0">
              <a:uFillTx/>
              <a:latin typeface="思源黑体 Normal" panose="020B0400000000000000" charset="-122"/>
              <a:ea typeface="思源黑体 Normal" panose="020B0400000000000000" charset="-122"/>
              <a:sym typeface="inpin heiti" panose="00000500000000000000" pitchFamily="2" charset="-122"/>
            </a:endParaRPr>
          </a:p>
        </p:txBody>
      </p:sp>
      <p:sp>
        <p:nvSpPr>
          <p:cNvPr id="8" name="矩形 7"/>
          <p:cNvSpPr/>
          <p:nvPr/>
        </p:nvSpPr>
        <p:spPr>
          <a:xfrm>
            <a:off x="5964131" y="4983073"/>
            <a:ext cx="5677535" cy="460375"/>
          </a:xfrm>
          <a:prstGeom prst="rect">
            <a:avLst/>
          </a:prstGeom>
          <a:noFill/>
        </p:spPr>
        <p:txBody>
          <a:bodyPr wrap="square" rtlCol="0">
            <a:spAutoFit/>
          </a:bodyPr>
          <a:p>
            <a:pPr lvl="0" algn="l">
              <a:lnSpc>
                <a:spcPct val="150000"/>
              </a:lnSpc>
              <a:buClrTx/>
              <a:buSzTx/>
              <a:buFontTx/>
            </a:pP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渠道：</a:t>
            </a: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招聘简章、公司简介、互联网、面谈</a:t>
            </a: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a:t>
            </a:r>
            <a:endPar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了解目标企业信息</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7" name="Freeform 13"/>
          <p:cNvSpPr/>
          <p:nvPr/>
        </p:nvSpPr>
        <p:spPr>
          <a:xfrm>
            <a:off x="5157370" y="996927"/>
            <a:ext cx="938630" cy="938630"/>
          </a:xfrm>
          <a:prstGeom prst="ellipse">
            <a:avLst/>
          </a:prstGeom>
          <a:solidFill>
            <a:srgbClr val="8C9D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id-ID" sz="2800" b="1" dirty="0">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37" name="组合 36"/>
          <p:cNvGrpSpPr/>
          <p:nvPr/>
        </p:nvGrpSpPr>
        <p:grpSpPr>
          <a:xfrm>
            <a:off x="558800" y="2547620"/>
            <a:ext cx="4661535" cy="3625850"/>
            <a:chOff x="-548813" y="2078761"/>
            <a:chExt cx="5740245" cy="4226447"/>
          </a:xfrm>
        </p:grpSpPr>
        <p:grpSp>
          <p:nvGrpSpPr>
            <p:cNvPr id="10" name="组合 9"/>
            <p:cNvGrpSpPr/>
            <p:nvPr/>
          </p:nvGrpSpPr>
          <p:grpSpPr>
            <a:xfrm>
              <a:off x="-548813" y="3737234"/>
              <a:ext cx="5740245" cy="2567974"/>
              <a:chOff x="-1856504" y="3700956"/>
              <a:chExt cx="6956725" cy="3112182"/>
            </a:xfrm>
          </p:grpSpPr>
          <p:sp>
            <p:nvSpPr>
              <p:cNvPr id="18" name="Freeform 36"/>
              <p:cNvSpPr/>
              <p:nvPr/>
            </p:nvSpPr>
            <p:spPr bwMode="auto">
              <a:xfrm rot="1439844">
                <a:off x="3051769" y="3764604"/>
                <a:ext cx="1269606" cy="2305978"/>
              </a:xfrm>
              <a:custGeom>
                <a:avLst/>
                <a:gdLst>
                  <a:gd name="T0" fmla="*/ 0 w 626"/>
                  <a:gd name="T1" fmla="*/ 858 h 1137"/>
                  <a:gd name="T2" fmla="*/ 0 w 626"/>
                  <a:gd name="T3" fmla="*/ 0 h 1137"/>
                  <a:gd name="T4" fmla="*/ 626 w 626"/>
                  <a:gd name="T5" fmla="*/ 279 h 1137"/>
                  <a:gd name="T6" fmla="*/ 626 w 626"/>
                  <a:gd name="T7" fmla="*/ 1137 h 1137"/>
                  <a:gd name="T8" fmla="*/ 0 w 626"/>
                  <a:gd name="T9" fmla="*/ 858 h 1137"/>
                </a:gdLst>
                <a:ahLst/>
                <a:cxnLst>
                  <a:cxn ang="0">
                    <a:pos x="T0" y="T1"/>
                  </a:cxn>
                  <a:cxn ang="0">
                    <a:pos x="T2" y="T3"/>
                  </a:cxn>
                  <a:cxn ang="0">
                    <a:pos x="T4" y="T5"/>
                  </a:cxn>
                  <a:cxn ang="0">
                    <a:pos x="T6" y="T7"/>
                  </a:cxn>
                  <a:cxn ang="0">
                    <a:pos x="T8" y="T9"/>
                  </a:cxn>
                </a:cxnLst>
                <a:rect l="0" t="0" r="r" b="b"/>
                <a:pathLst>
                  <a:path w="626" h="1137">
                    <a:moveTo>
                      <a:pt x="0" y="858"/>
                    </a:moveTo>
                    <a:lnTo>
                      <a:pt x="0" y="0"/>
                    </a:lnTo>
                    <a:lnTo>
                      <a:pt x="626" y="279"/>
                    </a:lnTo>
                    <a:lnTo>
                      <a:pt x="626" y="1137"/>
                    </a:lnTo>
                    <a:lnTo>
                      <a:pt x="0" y="858"/>
                    </a:lnTo>
                    <a:close/>
                  </a:path>
                </a:pathLst>
              </a:custGeom>
              <a:solidFill>
                <a:srgbClr val="8C9D80"/>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Freeform 37"/>
              <p:cNvSpPr/>
              <p:nvPr/>
            </p:nvSpPr>
            <p:spPr bwMode="auto">
              <a:xfrm rot="1439844">
                <a:off x="3435131" y="3700956"/>
                <a:ext cx="1665090" cy="795025"/>
              </a:xfrm>
              <a:custGeom>
                <a:avLst/>
                <a:gdLst>
                  <a:gd name="T0" fmla="*/ 113 w 477"/>
                  <a:gd name="T1" fmla="*/ 1 h 228"/>
                  <a:gd name="T2" fmla="*/ 108 w 477"/>
                  <a:gd name="T3" fmla="*/ 0 h 228"/>
                  <a:gd name="T4" fmla="*/ 104 w 477"/>
                  <a:gd name="T5" fmla="*/ 2 h 228"/>
                  <a:gd name="T6" fmla="*/ 15 w 477"/>
                  <a:gd name="T7" fmla="*/ 41 h 228"/>
                  <a:gd name="T8" fmla="*/ 0 w 477"/>
                  <a:gd name="T9" fmla="*/ 66 h 228"/>
                  <a:gd name="T10" fmla="*/ 364 w 477"/>
                  <a:gd name="T11" fmla="*/ 228 h 228"/>
                  <a:gd name="T12" fmla="*/ 379 w 477"/>
                  <a:gd name="T13" fmla="*/ 203 h 228"/>
                  <a:gd name="T14" fmla="*/ 468 w 477"/>
                  <a:gd name="T15" fmla="*/ 164 h 228"/>
                  <a:gd name="T16" fmla="*/ 477 w 477"/>
                  <a:gd name="T17" fmla="*/ 163 h 228"/>
                  <a:gd name="T18" fmla="*/ 113 w 477"/>
                  <a:gd name="T19" fmla="*/ 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228">
                    <a:moveTo>
                      <a:pt x="113" y="1"/>
                    </a:moveTo>
                    <a:cubicBezTo>
                      <a:pt x="111" y="1"/>
                      <a:pt x="110" y="0"/>
                      <a:pt x="108" y="0"/>
                    </a:cubicBezTo>
                    <a:cubicBezTo>
                      <a:pt x="107" y="1"/>
                      <a:pt x="106" y="1"/>
                      <a:pt x="104" y="2"/>
                    </a:cubicBezTo>
                    <a:cubicBezTo>
                      <a:pt x="15" y="41"/>
                      <a:pt x="15" y="41"/>
                      <a:pt x="15" y="41"/>
                    </a:cubicBezTo>
                    <a:cubicBezTo>
                      <a:pt x="6" y="45"/>
                      <a:pt x="0" y="56"/>
                      <a:pt x="0" y="66"/>
                    </a:cubicBezTo>
                    <a:cubicBezTo>
                      <a:pt x="364" y="228"/>
                      <a:pt x="364" y="228"/>
                      <a:pt x="364" y="228"/>
                    </a:cubicBezTo>
                    <a:cubicBezTo>
                      <a:pt x="364" y="218"/>
                      <a:pt x="370" y="207"/>
                      <a:pt x="379" y="203"/>
                    </a:cubicBezTo>
                    <a:cubicBezTo>
                      <a:pt x="468" y="164"/>
                      <a:pt x="468" y="164"/>
                      <a:pt x="468" y="164"/>
                    </a:cubicBezTo>
                    <a:cubicBezTo>
                      <a:pt x="471" y="162"/>
                      <a:pt x="474" y="162"/>
                      <a:pt x="477" y="163"/>
                    </a:cubicBezTo>
                    <a:lnTo>
                      <a:pt x="113" y="1"/>
                    </a:lnTo>
                    <a:close/>
                  </a:path>
                </a:pathLst>
              </a:custGeom>
              <a:solidFill>
                <a:schemeClr val="bg1"/>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Freeform 38"/>
              <p:cNvSpPr/>
              <p:nvPr/>
            </p:nvSpPr>
            <p:spPr bwMode="auto">
              <a:xfrm rot="1439844">
                <a:off x="4208480" y="4439786"/>
                <a:ext cx="436047" cy="1825312"/>
              </a:xfrm>
              <a:custGeom>
                <a:avLst/>
                <a:gdLst>
                  <a:gd name="T0" fmla="*/ 119 w 125"/>
                  <a:gd name="T1" fmla="*/ 512 h 523"/>
                  <a:gd name="T2" fmla="*/ 119 w 125"/>
                  <a:gd name="T3" fmla="*/ 13 h 523"/>
                  <a:gd name="T4" fmla="*/ 113 w 125"/>
                  <a:gd name="T5" fmla="*/ 1 h 523"/>
                  <a:gd name="T6" fmla="*/ 113 w 125"/>
                  <a:gd name="T7" fmla="*/ 1 h 523"/>
                  <a:gd name="T8" fmla="*/ 104 w 125"/>
                  <a:gd name="T9" fmla="*/ 2 h 523"/>
                  <a:gd name="T10" fmla="*/ 99 w 125"/>
                  <a:gd name="T11" fmla="*/ 4 h 523"/>
                  <a:gd name="T12" fmla="*/ 15 w 125"/>
                  <a:gd name="T13" fmla="*/ 41 h 523"/>
                  <a:gd name="T14" fmla="*/ 0 w 125"/>
                  <a:gd name="T15" fmla="*/ 66 h 523"/>
                  <a:gd name="T16" fmla="*/ 0 w 125"/>
                  <a:gd name="T17" fmla="*/ 459 h 523"/>
                  <a:gd name="T18" fmla="*/ 0 w 125"/>
                  <a:gd name="T19" fmla="*/ 468 h 523"/>
                  <a:gd name="T20" fmla="*/ 125 w 125"/>
                  <a:gd name="T21" fmla="*/ 523 h 523"/>
                  <a:gd name="T22" fmla="*/ 119 w 125"/>
                  <a:gd name="T23" fmla="*/ 51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523">
                    <a:moveTo>
                      <a:pt x="119" y="512"/>
                    </a:moveTo>
                    <a:cubicBezTo>
                      <a:pt x="119" y="13"/>
                      <a:pt x="119" y="13"/>
                      <a:pt x="119" y="13"/>
                    </a:cubicBezTo>
                    <a:cubicBezTo>
                      <a:pt x="119" y="8"/>
                      <a:pt x="117" y="3"/>
                      <a:pt x="113" y="1"/>
                    </a:cubicBezTo>
                    <a:cubicBezTo>
                      <a:pt x="113" y="1"/>
                      <a:pt x="113" y="1"/>
                      <a:pt x="113" y="1"/>
                    </a:cubicBezTo>
                    <a:cubicBezTo>
                      <a:pt x="110" y="0"/>
                      <a:pt x="107" y="0"/>
                      <a:pt x="104" y="2"/>
                    </a:cubicBezTo>
                    <a:cubicBezTo>
                      <a:pt x="99" y="4"/>
                      <a:pt x="99" y="4"/>
                      <a:pt x="99" y="4"/>
                    </a:cubicBezTo>
                    <a:cubicBezTo>
                      <a:pt x="15" y="41"/>
                      <a:pt x="15" y="41"/>
                      <a:pt x="15" y="41"/>
                    </a:cubicBezTo>
                    <a:cubicBezTo>
                      <a:pt x="6" y="45"/>
                      <a:pt x="0" y="56"/>
                      <a:pt x="0" y="66"/>
                    </a:cubicBezTo>
                    <a:cubicBezTo>
                      <a:pt x="0" y="459"/>
                      <a:pt x="0" y="459"/>
                      <a:pt x="0" y="459"/>
                    </a:cubicBezTo>
                    <a:cubicBezTo>
                      <a:pt x="0" y="468"/>
                      <a:pt x="0" y="468"/>
                      <a:pt x="0" y="468"/>
                    </a:cubicBezTo>
                    <a:cubicBezTo>
                      <a:pt x="125" y="523"/>
                      <a:pt x="125" y="523"/>
                      <a:pt x="125" y="523"/>
                    </a:cubicBezTo>
                    <a:cubicBezTo>
                      <a:pt x="121" y="522"/>
                      <a:pt x="119" y="517"/>
                      <a:pt x="119" y="512"/>
                    </a:cubicBezTo>
                    <a:close/>
                  </a:path>
                </a:pathLst>
              </a:custGeom>
              <a:solidFill>
                <a:schemeClr val="accent2"/>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5" name="Freeform 39"/>
              <p:cNvSpPr/>
              <p:nvPr/>
            </p:nvSpPr>
            <p:spPr bwMode="auto">
              <a:xfrm rot="1439844">
                <a:off x="2511262" y="5389859"/>
                <a:ext cx="1423743" cy="758518"/>
              </a:xfrm>
              <a:custGeom>
                <a:avLst/>
                <a:gdLst>
                  <a:gd name="T0" fmla="*/ 44 w 408"/>
                  <a:gd name="T1" fmla="*/ 0 h 217"/>
                  <a:gd name="T2" fmla="*/ 29 w 408"/>
                  <a:gd name="T3" fmla="*/ 25 h 217"/>
                  <a:gd name="T4" fmla="*/ 0 w 408"/>
                  <a:gd name="T5" fmla="*/ 38 h 217"/>
                  <a:gd name="T6" fmla="*/ 319 w 408"/>
                  <a:gd name="T7" fmla="*/ 180 h 217"/>
                  <a:gd name="T8" fmla="*/ 319 w 408"/>
                  <a:gd name="T9" fmla="*/ 202 h 217"/>
                  <a:gd name="T10" fmla="*/ 334 w 408"/>
                  <a:gd name="T11" fmla="*/ 213 h 217"/>
                  <a:gd name="T12" fmla="*/ 334 w 408"/>
                  <a:gd name="T13" fmla="*/ 213 h 217"/>
                  <a:gd name="T14" fmla="*/ 364 w 408"/>
                  <a:gd name="T15" fmla="*/ 200 h 217"/>
                  <a:gd name="T16" fmla="*/ 393 w 408"/>
                  <a:gd name="T17" fmla="*/ 187 h 217"/>
                  <a:gd name="T18" fmla="*/ 400 w 408"/>
                  <a:gd name="T19" fmla="*/ 182 h 217"/>
                  <a:gd name="T20" fmla="*/ 408 w 408"/>
                  <a:gd name="T21" fmla="*/ 162 h 217"/>
                  <a:gd name="T22" fmla="*/ 44 w 408"/>
                  <a:gd name="T2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217">
                    <a:moveTo>
                      <a:pt x="44" y="0"/>
                    </a:moveTo>
                    <a:cubicBezTo>
                      <a:pt x="44" y="9"/>
                      <a:pt x="38" y="21"/>
                      <a:pt x="29" y="25"/>
                    </a:cubicBezTo>
                    <a:cubicBezTo>
                      <a:pt x="0" y="38"/>
                      <a:pt x="0" y="38"/>
                      <a:pt x="0" y="38"/>
                    </a:cubicBezTo>
                    <a:cubicBezTo>
                      <a:pt x="319" y="180"/>
                      <a:pt x="319" y="180"/>
                      <a:pt x="319" y="180"/>
                    </a:cubicBezTo>
                    <a:cubicBezTo>
                      <a:pt x="319" y="202"/>
                      <a:pt x="319" y="202"/>
                      <a:pt x="319" y="202"/>
                    </a:cubicBezTo>
                    <a:cubicBezTo>
                      <a:pt x="319" y="211"/>
                      <a:pt x="325" y="217"/>
                      <a:pt x="334" y="213"/>
                    </a:cubicBezTo>
                    <a:cubicBezTo>
                      <a:pt x="334" y="213"/>
                      <a:pt x="334" y="213"/>
                      <a:pt x="334" y="213"/>
                    </a:cubicBezTo>
                    <a:cubicBezTo>
                      <a:pt x="364" y="200"/>
                      <a:pt x="364" y="200"/>
                      <a:pt x="364" y="200"/>
                    </a:cubicBezTo>
                    <a:cubicBezTo>
                      <a:pt x="393" y="187"/>
                      <a:pt x="393" y="187"/>
                      <a:pt x="393" y="187"/>
                    </a:cubicBezTo>
                    <a:cubicBezTo>
                      <a:pt x="396" y="186"/>
                      <a:pt x="398" y="184"/>
                      <a:pt x="400" y="182"/>
                    </a:cubicBezTo>
                    <a:cubicBezTo>
                      <a:pt x="405" y="176"/>
                      <a:pt x="408" y="168"/>
                      <a:pt x="408" y="162"/>
                    </a:cubicBezTo>
                    <a:lnTo>
                      <a:pt x="44" y="0"/>
                    </a:lnTo>
                    <a:close/>
                  </a:path>
                </a:pathLst>
              </a:custGeom>
              <a:solidFill>
                <a:srgbClr val="3D6D84"/>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Freeform 40"/>
              <p:cNvSpPr/>
              <p:nvPr/>
            </p:nvSpPr>
            <p:spPr bwMode="auto">
              <a:xfrm rot="1439844">
                <a:off x="2131525" y="4357786"/>
                <a:ext cx="1269606" cy="1683343"/>
              </a:xfrm>
              <a:custGeom>
                <a:avLst/>
                <a:gdLst>
                  <a:gd name="T0" fmla="*/ 0 w 626"/>
                  <a:gd name="T1" fmla="*/ 551 h 830"/>
                  <a:gd name="T2" fmla="*/ 0 w 626"/>
                  <a:gd name="T3" fmla="*/ 0 h 830"/>
                  <a:gd name="T4" fmla="*/ 626 w 626"/>
                  <a:gd name="T5" fmla="*/ 279 h 830"/>
                  <a:gd name="T6" fmla="*/ 626 w 626"/>
                  <a:gd name="T7" fmla="*/ 830 h 830"/>
                  <a:gd name="T8" fmla="*/ 0 w 626"/>
                  <a:gd name="T9" fmla="*/ 551 h 830"/>
                </a:gdLst>
                <a:ahLst/>
                <a:cxnLst>
                  <a:cxn ang="0">
                    <a:pos x="T0" y="T1"/>
                  </a:cxn>
                  <a:cxn ang="0">
                    <a:pos x="T2" y="T3"/>
                  </a:cxn>
                  <a:cxn ang="0">
                    <a:pos x="T4" y="T5"/>
                  </a:cxn>
                  <a:cxn ang="0">
                    <a:pos x="T6" y="T7"/>
                  </a:cxn>
                  <a:cxn ang="0">
                    <a:pos x="T8" y="T9"/>
                  </a:cxn>
                </a:cxnLst>
                <a:rect l="0" t="0" r="r" b="b"/>
                <a:pathLst>
                  <a:path w="626" h="830">
                    <a:moveTo>
                      <a:pt x="0" y="551"/>
                    </a:moveTo>
                    <a:lnTo>
                      <a:pt x="0" y="0"/>
                    </a:lnTo>
                    <a:lnTo>
                      <a:pt x="626" y="279"/>
                    </a:lnTo>
                    <a:lnTo>
                      <a:pt x="626" y="830"/>
                    </a:lnTo>
                    <a:lnTo>
                      <a:pt x="0" y="551"/>
                    </a:lnTo>
                    <a:close/>
                  </a:path>
                </a:pathLst>
              </a:custGeom>
              <a:solidFill>
                <a:srgbClr val="8C9D80"/>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7" name="Freeform 41"/>
              <p:cNvSpPr/>
              <p:nvPr/>
            </p:nvSpPr>
            <p:spPr bwMode="auto">
              <a:xfrm rot="1439844">
                <a:off x="2387864" y="4269170"/>
                <a:ext cx="1665090" cy="792997"/>
              </a:xfrm>
              <a:custGeom>
                <a:avLst/>
                <a:gdLst>
                  <a:gd name="T0" fmla="*/ 113 w 477"/>
                  <a:gd name="T1" fmla="*/ 1 h 227"/>
                  <a:gd name="T2" fmla="*/ 109 w 477"/>
                  <a:gd name="T3" fmla="*/ 0 h 227"/>
                  <a:gd name="T4" fmla="*/ 104 w 477"/>
                  <a:gd name="T5" fmla="*/ 1 h 227"/>
                  <a:gd name="T6" fmla="*/ 15 w 477"/>
                  <a:gd name="T7" fmla="*/ 41 h 227"/>
                  <a:gd name="T8" fmla="*/ 0 w 477"/>
                  <a:gd name="T9" fmla="*/ 65 h 227"/>
                  <a:gd name="T10" fmla="*/ 364 w 477"/>
                  <a:gd name="T11" fmla="*/ 227 h 227"/>
                  <a:gd name="T12" fmla="*/ 379 w 477"/>
                  <a:gd name="T13" fmla="*/ 203 h 227"/>
                  <a:gd name="T14" fmla="*/ 468 w 477"/>
                  <a:gd name="T15" fmla="*/ 163 h 227"/>
                  <a:gd name="T16" fmla="*/ 477 w 477"/>
                  <a:gd name="T17" fmla="*/ 163 h 227"/>
                  <a:gd name="T18" fmla="*/ 113 w 477"/>
                  <a:gd name="T19"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227">
                    <a:moveTo>
                      <a:pt x="113" y="1"/>
                    </a:moveTo>
                    <a:cubicBezTo>
                      <a:pt x="112" y="0"/>
                      <a:pt x="110" y="0"/>
                      <a:pt x="109" y="0"/>
                    </a:cubicBezTo>
                    <a:cubicBezTo>
                      <a:pt x="107" y="0"/>
                      <a:pt x="106" y="1"/>
                      <a:pt x="104" y="1"/>
                    </a:cubicBezTo>
                    <a:cubicBezTo>
                      <a:pt x="15" y="41"/>
                      <a:pt x="15" y="41"/>
                      <a:pt x="15" y="41"/>
                    </a:cubicBezTo>
                    <a:cubicBezTo>
                      <a:pt x="6" y="45"/>
                      <a:pt x="0" y="56"/>
                      <a:pt x="0" y="65"/>
                    </a:cubicBezTo>
                    <a:cubicBezTo>
                      <a:pt x="364" y="227"/>
                      <a:pt x="364" y="227"/>
                      <a:pt x="364" y="227"/>
                    </a:cubicBezTo>
                    <a:cubicBezTo>
                      <a:pt x="364" y="218"/>
                      <a:pt x="370" y="207"/>
                      <a:pt x="379" y="203"/>
                    </a:cubicBezTo>
                    <a:cubicBezTo>
                      <a:pt x="468" y="163"/>
                      <a:pt x="468" y="163"/>
                      <a:pt x="468" y="163"/>
                    </a:cubicBezTo>
                    <a:cubicBezTo>
                      <a:pt x="472" y="162"/>
                      <a:pt x="474" y="162"/>
                      <a:pt x="477" y="163"/>
                    </a:cubicBezTo>
                    <a:lnTo>
                      <a:pt x="113" y="1"/>
                    </a:lnTo>
                    <a:close/>
                  </a:path>
                </a:pathLst>
              </a:custGeom>
              <a:solidFill>
                <a:schemeClr val="bg1"/>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28" name="Freeform 42"/>
              <p:cNvSpPr/>
              <p:nvPr/>
            </p:nvSpPr>
            <p:spPr bwMode="auto">
              <a:xfrm rot="1439844">
                <a:off x="3286999" y="5034734"/>
                <a:ext cx="436047" cy="1204706"/>
              </a:xfrm>
              <a:custGeom>
                <a:avLst/>
                <a:gdLst>
                  <a:gd name="T0" fmla="*/ 119 w 125"/>
                  <a:gd name="T1" fmla="*/ 333 h 345"/>
                  <a:gd name="T2" fmla="*/ 119 w 125"/>
                  <a:gd name="T3" fmla="*/ 13 h 345"/>
                  <a:gd name="T4" fmla="*/ 113 w 125"/>
                  <a:gd name="T5" fmla="*/ 1 h 345"/>
                  <a:gd name="T6" fmla="*/ 113 w 125"/>
                  <a:gd name="T7" fmla="*/ 1 h 345"/>
                  <a:gd name="T8" fmla="*/ 104 w 125"/>
                  <a:gd name="T9" fmla="*/ 1 h 345"/>
                  <a:gd name="T10" fmla="*/ 99 w 125"/>
                  <a:gd name="T11" fmla="*/ 4 h 345"/>
                  <a:gd name="T12" fmla="*/ 15 w 125"/>
                  <a:gd name="T13" fmla="*/ 41 h 345"/>
                  <a:gd name="T14" fmla="*/ 0 w 125"/>
                  <a:gd name="T15" fmla="*/ 65 h 345"/>
                  <a:gd name="T16" fmla="*/ 0 w 125"/>
                  <a:gd name="T17" fmla="*/ 280 h 345"/>
                  <a:gd name="T18" fmla="*/ 0 w 125"/>
                  <a:gd name="T19" fmla="*/ 289 h 345"/>
                  <a:gd name="T20" fmla="*/ 125 w 125"/>
                  <a:gd name="T21" fmla="*/ 345 h 345"/>
                  <a:gd name="T22" fmla="*/ 119 w 125"/>
                  <a:gd name="T23" fmla="*/ 3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45">
                    <a:moveTo>
                      <a:pt x="119" y="333"/>
                    </a:moveTo>
                    <a:cubicBezTo>
                      <a:pt x="119" y="13"/>
                      <a:pt x="119" y="13"/>
                      <a:pt x="119" y="13"/>
                    </a:cubicBezTo>
                    <a:cubicBezTo>
                      <a:pt x="119" y="7"/>
                      <a:pt x="117" y="3"/>
                      <a:pt x="113" y="1"/>
                    </a:cubicBezTo>
                    <a:cubicBezTo>
                      <a:pt x="113" y="1"/>
                      <a:pt x="113" y="1"/>
                      <a:pt x="113" y="1"/>
                    </a:cubicBezTo>
                    <a:cubicBezTo>
                      <a:pt x="110" y="0"/>
                      <a:pt x="108" y="0"/>
                      <a:pt x="104" y="1"/>
                    </a:cubicBezTo>
                    <a:cubicBezTo>
                      <a:pt x="99" y="4"/>
                      <a:pt x="99" y="4"/>
                      <a:pt x="99" y="4"/>
                    </a:cubicBezTo>
                    <a:cubicBezTo>
                      <a:pt x="15" y="41"/>
                      <a:pt x="15" y="41"/>
                      <a:pt x="15" y="41"/>
                    </a:cubicBezTo>
                    <a:cubicBezTo>
                      <a:pt x="6" y="45"/>
                      <a:pt x="0" y="56"/>
                      <a:pt x="0" y="65"/>
                    </a:cubicBezTo>
                    <a:cubicBezTo>
                      <a:pt x="0" y="156"/>
                      <a:pt x="0" y="190"/>
                      <a:pt x="0" y="280"/>
                    </a:cubicBezTo>
                    <a:cubicBezTo>
                      <a:pt x="0" y="289"/>
                      <a:pt x="0" y="289"/>
                      <a:pt x="0" y="289"/>
                    </a:cubicBezTo>
                    <a:cubicBezTo>
                      <a:pt x="125" y="345"/>
                      <a:pt x="125" y="345"/>
                      <a:pt x="125" y="345"/>
                    </a:cubicBezTo>
                    <a:cubicBezTo>
                      <a:pt x="121" y="343"/>
                      <a:pt x="119" y="339"/>
                      <a:pt x="119" y="333"/>
                    </a:cubicBezTo>
                    <a:close/>
                  </a:path>
                </a:pathLst>
              </a:custGeom>
              <a:solidFill>
                <a:schemeClr val="accent2"/>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0" name="Freeform 43"/>
              <p:cNvSpPr/>
              <p:nvPr/>
            </p:nvSpPr>
            <p:spPr bwMode="auto">
              <a:xfrm rot="1439844">
                <a:off x="-1856504" y="4877205"/>
                <a:ext cx="3995404" cy="1935933"/>
              </a:xfrm>
              <a:custGeom>
                <a:avLst/>
                <a:gdLst>
                  <a:gd name="T0" fmla="*/ 1970 w 1970"/>
                  <a:gd name="T1" fmla="*/ 279 h 597"/>
                  <a:gd name="T2" fmla="*/ 1343 w 1970"/>
                  <a:gd name="T3" fmla="*/ 0 h 597"/>
                  <a:gd name="T4" fmla="*/ 0 w 1970"/>
                  <a:gd name="T5" fmla="*/ 597 h 597"/>
                  <a:gd name="T6" fmla="*/ 1252 w 1970"/>
                  <a:gd name="T7" fmla="*/ 597 h 597"/>
                  <a:gd name="T8" fmla="*/ 1970 w 1970"/>
                  <a:gd name="T9" fmla="*/ 279 h 597"/>
                  <a:gd name="connsiteX0" fmla="*/ 10000 w 10000"/>
                  <a:gd name="connsiteY0" fmla="*/ 4673 h 15989"/>
                  <a:gd name="connsiteX1" fmla="*/ 6817 w 10000"/>
                  <a:gd name="connsiteY1" fmla="*/ 0 h 15989"/>
                  <a:gd name="connsiteX2" fmla="*/ 0 w 10000"/>
                  <a:gd name="connsiteY2" fmla="*/ 10000 h 15989"/>
                  <a:gd name="connsiteX3" fmla="*/ 2373 w 10000"/>
                  <a:gd name="connsiteY3" fmla="*/ 15989 h 15989"/>
                  <a:gd name="connsiteX4" fmla="*/ 10000 w 10000"/>
                  <a:gd name="connsiteY4" fmla="*/ 4673 h 15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5989">
                    <a:moveTo>
                      <a:pt x="10000" y="4673"/>
                    </a:moveTo>
                    <a:lnTo>
                      <a:pt x="6817" y="0"/>
                    </a:lnTo>
                    <a:lnTo>
                      <a:pt x="0" y="10000"/>
                    </a:lnTo>
                    <a:lnTo>
                      <a:pt x="2373" y="15989"/>
                    </a:lnTo>
                    <a:lnTo>
                      <a:pt x="10000" y="4673"/>
                    </a:lnTo>
                    <a:close/>
                  </a:path>
                </a:pathLst>
              </a:custGeom>
              <a:solidFill>
                <a:schemeClr val="accent2"/>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3" name="Freeform 44"/>
              <p:cNvSpPr/>
              <p:nvPr/>
            </p:nvSpPr>
            <p:spPr bwMode="auto">
              <a:xfrm rot="1439844">
                <a:off x="1718745" y="5387553"/>
                <a:ext cx="1421715" cy="762575"/>
              </a:xfrm>
              <a:custGeom>
                <a:avLst/>
                <a:gdLst>
                  <a:gd name="T0" fmla="*/ 44 w 408"/>
                  <a:gd name="T1" fmla="*/ 0 h 218"/>
                  <a:gd name="T2" fmla="*/ 29 w 408"/>
                  <a:gd name="T3" fmla="*/ 25 h 218"/>
                  <a:gd name="T4" fmla="*/ 0 w 408"/>
                  <a:gd name="T5" fmla="*/ 39 h 218"/>
                  <a:gd name="T6" fmla="*/ 319 w 408"/>
                  <a:gd name="T7" fmla="*/ 181 h 218"/>
                  <a:gd name="T8" fmla="*/ 319 w 408"/>
                  <a:gd name="T9" fmla="*/ 203 h 218"/>
                  <a:gd name="T10" fmla="*/ 334 w 408"/>
                  <a:gd name="T11" fmla="*/ 214 h 218"/>
                  <a:gd name="T12" fmla="*/ 334 w 408"/>
                  <a:gd name="T13" fmla="*/ 214 h 218"/>
                  <a:gd name="T14" fmla="*/ 364 w 408"/>
                  <a:gd name="T15" fmla="*/ 201 h 218"/>
                  <a:gd name="T16" fmla="*/ 393 w 408"/>
                  <a:gd name="T17" fmla="*/ 187 h 218"/>
                  <a:gd name="T18" fmla="*/ 401 w 408"/>
                  <a:gd name="T19" fmla="*/ 182 h 218"/>
                  <a:gd name="T20" fmla="*/ 408 w 408"/>
                  <a:gd name="T21" fmla="*/ 162 h 218"/>
                  <a:gd name="T22" fmla="*/ 44 w 408"/>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218">
                    <a:moveTo>
                      <a:pt x="44" y="0"/>
                    </a:moveTo>
                    <a:cubicBezTo>
                      <a:pt x="44" y="10"/>
                      <a:pt x="38" y="22"/>
                      <a:pt x="29" y="25"/>
                    </a:cubicBezTo>
                    <a:cubicBezTo>
                      <a:pt x="0" y="39"/>
                      <a:pt x="0" y="39"/>
                      <a:pt x="0" y="39"/>
                    </a:cubicBezTo>
                    <a:cubicBezTo>
                      <a:pt x="319" y="181"/>
                      <a:pt x="319" y="181"/>
                      <a:pt x="319" y="181"/>
                    </a:cubicBezTo>
                    <a:cubicBezTo>
                      <a:pt x="319" y="203"/>
                      <a:pt x="319" y="203"/>
                      <a:pt x="319" y="203"/>
                    </a:cubicBezTo>
                    <a:cubicBezTo>
                      <a:pt x="319" y="212"/>
                      <a:pt x="325" y="218"/>
                      <a:pt x="334" y="214"/>
                    </a:cubicBezTo>
                    <a:cubicBezTo>
                      <a:pt x="334" y="214"/>
                      <a:pt x="334" y="214"/>
                      <a:pt x="334" y="214"/>
                    </a:cubicBezTo>
                    <a:cubicBezTo>
                      <a:pt x="364" y="201"/>
                      <a:pt x="364" y="201"/>
                      <a:pt x="364" y="201"/>
                    </a:cubicBezTo>
                    <a:cubicBezTo>
                      <a:pt x="393" y="187"/>
                      <a:pt x="393" y="187"/>
                      <a:pt x="393" y="187"/>
                    </a:cubicBezTo>
                    <a:cubicBezTo>
                      <a:pt x="396" y="186"/>
                      <a:pt x="399" y="184"/>
                      <a:pt x="401" y="182"/>
                    </a:cubicBezTo>
                    <a:cubicBezTo>
                      <a:pt x="405" y="177"/>
                      <a:pt x="408" y="169"/>
                      <a:pt x="408" y="162"/>
                    </a:cubicBezTo>
                    <a:lnTo>
                      <a:pt x="44" y="0"/>
                    </a:lnTo>
                    <a:close/>
                  </a:path>
                </a:pathLst>
              </a:custGeom>
              <a:solidFill>
                <a:srgbClr val="3D6D84"/>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6" name="Freeform 45"/>
              <p:cNvSpPr/>
              <p:nvPr/>
            </p:nvSpPr>
            <p:spPr bwMode="auto">
              <a:xfrm rot="1439844">
                <a:off x="1144738" y="4941744"/>
                <a:ext cx="1322337" cy="1149947"/>
              </a:xfrm>
              <a:custGeom>
                <a:avLst/>
                <a:gdLst>
                  <a:gd name="T0" fmla="*/ 15 w 379"/>
                  <a:gd name="T1" fmla="*/ 0 h 329"/>
                  <a:gd name="T2" fmla="*/ 15 w 379"/>
                  <a:gd name="T3" fmla="*/ 142 h 329"/>
                  <a:gd name="T4" fmla="*/ 0 w 379"/>
                  <a:gd name="T5" fmla="*/ 167 h 329"/>
                  <a:gd name="T6" fmla="*/ 364 w 379"/>
                  <a:gd name="T7" fmla="*/ 329 h 329"/>
                  <a:gd name="T8" fmla="*/ 371 w 379"/>
                  <a:gd name="T9" fmla="*/ 324 h 329"/>
                  <a:gd name="T10" fmla="*/ 379 w 379"/>
                  <a:gd name="T11" fmla="*/ 304 h 329"/>
                  <a:gd name="T12" fmla="*/ 379 w 379"/>
                  <a:gd name="T13" fmla="*/ 162 h 329"/>
                  <a:gd name="T14" fmla="*/ 15 w 379"/>
                  <a:gd name="T15" fmla="*/ 0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29">
                    <a:moveTo>
                      <a:pt x="15" y="0"/>
                    </a:moveTo>
                    <a:cubicBezTo>
                      <a:pt x="15" y="142"/>
                      <a:pt x="15" y="142"/>
                      <a:pt x="15" y="142"/>
                    </a:cubicBezTo>
                    <a:cubicBezTo>
                      <a:pt x="15" y="151"/>
                      <a:pt x="8" y="163"/>
                      <a:pt x="0" y="167"/>
                    </a:cubicBezTo>
                    <a:cubicBezTo>
                      <a:pt x="364" y="329"/>
                      <a:pt x="364" y="329"/>
                      <a:pt x="364" y="329"/>
                    </a:cubicBezTo>
                    <a:cubicBezTo>
                      <a:pt x="366" y="328"/>
                      <a:pt x="369" y="326"/>
                      <a:pt x="371" y="324"/>
                    </a:cubicBezTo>
                    <a:cubicBezTo>
                      <a:pt x="376" y="318"/>
                      <a:pt x="379" y="310"/>
                      <a:pt x="379" y="304"/>
                    </a:cubicBezTo>
                    <a:cubicBezTo>
                      <a:pt x="379" y="162"/>
                      <a:pt x="379" y="162"/>
                      <a:pt x="379" y="162"/>
                    </a:cubicBezTo>
                    <a:lnTo>
                      <a:pt x="15" y="0"/>
                    </a:lnTo>
                    <a:close/>
                  </a:path>
                </a:pathLst>
              </a:custGeom>
              <a:solidFill>
                <a:srgbClr val="8C9D80"/>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8" name="Freeform 46"/>
              <p:cNvSpPr/>
              <p:nvPr/>
            </p:nvSpPr>
            <p:spPr bwMode="auto">
              <a:xfrm rot="1439844">
                <a:off x="1343240" y="4839974"/>
                <a:ext cx="1661034" cy="792997"/>
              </a:xfrm>
              <a:custGeom>
                <a:avLst/>
                <a:gdLst>
                  <a:gd name="T0" fmla="*/ 112 w 476"/>
                  <a:gd name="T1" fmla="*/ 1 h 227"/>
                  <a:gd name="T2" fmla="*/ 108 w 476"/>
                  <a:gd name="T3" fmla="*/ 0 h 227"/>
                  <a:gd name="T4" fmla="*/ 103 w 476"/>
                  <a:gd name="T5" fmla="*/ 1 h 227"/>
                  <a:gd name="T6" fmla="*/ 14 w 476"/>
                  <a:gd name="T7" fmla="*/ 41 h 227"/>
                  <a:gd name="T8" fmla="*/ 0 w 476"/>
                  <a:gd name="T9" fmla="*/ 65 h 227"/>
                  <a:gd name="T10" fmla="*/ 364 w 476"/>
                  <a:gd name="T11" fmla="*/ 227 h 227"/>
                  <a:gd name="T12" fmla="*/ 378 w 476"/>
                  <a:gd name="T13" fmla="*/ 203 h 227"/>
                  <a:gd name="T14" fmla="*/ 467 w 476"/>
                  <a:gd name="T15" fmla="*/ 163 h 227"/>
                  <a:gd name="T16" fmla="*/ 476 w 476"/>
                  <a:gd name="T17" fmla="*/ 162 h 227"/>
                  <a:gd name="T18" fmla="*/ 112 w 476"/>
                  <a:gd name="T19"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 h="227">
                    <a:moveTo>
                      <a:pt x="112" y="1"/>
                    </a:moveTo>
                    <a:cubicBezTo>
                      <a:pt x="111" y="0"/>
                      <a:pt x="109" y="0"/>
                      <a:pt x="108" y="0"/>
                    </a:cubicBezTo>
                    <a:cubicBezTo>
                      <a:pt x="106" y="0"/>
                      <a:pt x="105" y="0"/>
                      <a:pt x="103" y="1"/>
                    </a:cubicBezTo>
                    <a:cubicBezTo>
                      <a:pt x="14" y="41"/>
                      <a:pt x="14" y="41"/>
                      <a:pt x="14" y="41"/>
                    </a:cubicBezTo>
                    <a:cubicBezTo>
                      <a:pt x="6" y="44"/>
                      <a:pt x="0" y="56"/>
                      <a:pt x="0" y="65"/>
                    </a:cubicBezTo>
                    <a:cubicBezTo>
                      <a:pt x="364" y="227"/>
                      <a:pt x="364" y="227"/>
                      <a:pt x="364" y="227"/>
                    </a:cubicBezTo>
                    <a:cubicBezTo>
                      <a:pt x="364" y="218"/>
                      <a:pt x="370" y="207"/>
                      <a:pt x="378" y="203"/>
                    </a:cubicBezTo>
                    <a:cubicBezTo>
                      <a:pt x="467" y="163"/>
                      <a:pt x="467" y="163"/>
                      <a:pt x="467" y="163"/>
                    </a:cubicBezTo>
                    <a:cubicBezTo>
                      <a:pt x="471" y="162"/>
                      <a:pt x="474" y="161"/>
                      <a:pt x="476" y="162"/>
                    </a:cubicBezTo>
                    <a:lnTo>
                      <a:pt x="112" y="1"/>
                    </a:lnTo>
                    <a:close/>
                  </a:path>
                </a:pathLst>
              </a:custGeom>
              <a:solidFill>
                <a:schemeClr val="bg1"/>
              </a:solidFill>
              <a:ln>
                <a:solidFill>
                  <a:schemeClr val="accent1"/>
                </a:solid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sp>
            <p:nvSpPr>
              <p:cNvPr id="39" name="Freeform 47"/>
              <p:cNvSpPr/>
              <p:nvPr/>
            </p:nvSpPr>
            <p:spPr bwMode="auto">
              <a:xfrm rot="1439844">
                <a:off x="2378665" y="5628168"/>
                <a:ext cx="434019" cy="584100"/>
              </a:xfrm>
              <a:custGeom>
                <a:avLst/>
                <a:gdLst>
                  <a:gd name="T0" fmla="*/ 118 w 124"/>
                  <a:gd name="T1" fmla="*/ 156 h 167"/>
                  <a:gd name="T2" fmla="*/ 118 w 124"/>
                  <a:gd name="T3" fmla="*/ 13 h 167"/>
                  <a:gd name="T4" fmla="*/ 112 w 124"/>
                  <a:gd name="T5" fmla="*/ 1 h 167"/>
                  <a:gd name="T6" fmla="*/ 112 w 124"/>
                  <a:gd name="T7" fmla="*/ 1 h 167"/>
                  <a:gd name="T8" fmla="*/ 103 w 124"/>
                  <a:gd name="T9" fmla="*/ 2 h 167"/>
                  <a:gd name="T10" fmla="*/ 98 w 124"/>
                  <a:gd name="T11" fmla="*/ 4 h 167"/>
                  <a:gd name="T12" fmla="*/ 14 w 124"/>
                  <a:gd name="T13" fmla="*/ 41 h 167"/>
                  <a:gd name="T14" fmla="*/ 0 w 124"/>
                  <a:gd name="T15" fmla="*/ 66 h 167"/>
                  <a:gd name="T16" fmla="*/ 0 w 124"/>
                  <a:gd name="T17" fmla="*/ 85 h 167"/>
                  <a:gd name="T18" fmla="*/ 0 w 124"/>
                  <a:gd name="T19" fmla="*/ 103 h 167"/>
                  <a:gd name="T20" fmla="*/ 0 w 124"/>
                  <a:gd name="T21" fmla="*/ 112 h 167"/>
                  <a:gd name="T22" fmla="*/ 124 w 124"/>
                  <a:gd name="T23" fmla="*/ 167 h 167"/>
                  <a:gd name="T24" fmla="*/ 118 w 124"/>
                  <a:gd name="T25" fmla="*/ 15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7">
                    <a:moveTo>
                      <a:pt x="118" y="156"/>
                    </a:moveTo>
                    <a:cubicBezTo>
                      <a:pt x="118" y="13"/>
                      <a:pt x="118" y="13"/>
                      <a:pt x="118" y="13"/>
                    </a:cubicBezTo>
                    <a:cubicBezTo>
                      <a:pt x="118" y="8"/>
                      <a:pt x="116" y="3"/>
                      <a:pt x="112" y="1"/>
                    </a:cubicBezTo>
                    <a:cubicBezTo>
                      <a:pt x="112" y="1"/>
                      <a:pt x="112" y="1"/>
                      <a:pt x="112" y="1"/>
                    </a:cubicBezTo>
                    <a:cubicBezTo>
                      <a:pt x="110" y="0"/>
                      <a:pt x="107" y="0"/>
                      <a:pt x="103" y="2"/>
                    </a:cubicBezTo>
                    <a:cubicBezTo>
                      <a:pt x="98" y="4"/>
                      <a:pt x="98" y="4"/>
                      <a:pt x="98" y="4"/>
                    </a:cubicBezTo>
                    <a:cubicBezTo>
                      <a:pt x="14" y="41"/>
                      <a:pt x="14" y="41"/>
                      <a:pt x="14" y="41"/>
                    </a:cubicBezTo>
                    <a:cubicBezTo>
                      <a:pt x="6" y="45"/>
                      <a:pt x="0" y="56"/>
                      <a:pt x="0" y="66"/>
                    </a:cubicBezTo>
                    <a:cubicBezTo>
                      <a:pt x="0" y="76"/>
                      <a:pt x="0" y="82"/>
                      <a:pt x="0" y="85"/>
                    </a:cubicBezTo>
                    <a:cubicBezTo>
                      <a:pt x="0" y="80"/>
                      <a:pt x="0" y="72"/>
                      <a:pt x="0" y="103"/>
                    </a:cubicBezTo>
                    <a:cubicBezTo>
                      <a:pt x="0" y="112"/>
                      <a:pt x="0" y="112"/>
                      <a:pt x="0" y="112"/>
                    </a:cubicBezTo>
                    <a:cubicBezTo>
                      <a:pt x="124" y="167"/>
                      <a:pt x="124" y="167"/>
                      <a:pt x="124" y="167"/>
                    </a:cubicBezTo>
                    <a:cubicBezTo>
                      <a:pt x="120" y="166"/>
                      <a:pt x="118" y="161"/>
                      <a:pt x="118" y="156"/>
                    </a:cubicBezTo>
                    <a:close/>
                  </a:path>
                </a:pathLst>
              </a:custGeom>
              <a:solidFill>
                <a:schemeClr val="accent2"/>
              </a:solidFill>
              <a:ln>
                <a:noFill/>
              </a:ln>
            </p:spPr>
            <p:txBody>
              <a:bodyPr vert="horz" wrap="square" lIns="91440" tIns="45720" rIns="91440" bIns="45720" numCol="1" anchor="t" anchorCtr="0" compatLnSpc="1"/>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40" name="组合 39"/>
            <p:cNvGrpSpPr/>
            <p:nvPr/>
          </p:nvGrpSpPr>
          <p:grpSpPr>
            <a:xfrm>
              <a:off x="1937923" y="3322729"/>
              <a:ext cx="629992" cy="1087418"/>
              <a:chOff x="1937923" y="3322729"/>
              <a:chExt cx="629992" cy="1087418"/>
            </a:xfrm>
          </p:grpSpPr>
          <p:sp>
            <p:nvSpPr>
              <p:cNvPr id="41" name="Oval 91"/>
              <p:cNvSpPr/>
              <p:nvPr/>
            </p:nvSpPr>
            <p:spPr>
              <a:xfrm>
                <a:off x="1937923" y="3322729"/>
                <a:ext cx="629992" cy="629992"/>
              </a:xfrm>
              <a:prstGeom prst="ellipse">
                <a:avLst/>
              </a:prstGeom>
              <a:solidFill>
                <a:srgbClr val="8C9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42" name="Straight Connector 94"/>
              <p:cNvCxnSpPr/>
              <p:nvPr/>
            </p:nvCxnSpPr>
            <p:spPr>
              <a:xfrm flipV="1">
                <a:off x="2253809" y="3814868"/>
                <a:ext cx="0" cy="595279"/>
              </a:xfrm>
              <a:prstGeom prst="line">
                <a:avLst/>
              </a:prstGeom>
              <a:ln w="19050">
                <a:solidFill>
                  <a:srgbClr val="8C9D80"/>
                </a:solidFill>
                <a:prstDash val="sysDash"/>
                <a:tailEnd type="diamond"/>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2878329" y="2668712"/>
              <a:ext cx="629992" cy="1095807"/>
              <a:chOff x="2995028" y="2766501"/>
              <a:chExt cx="629992" cy="1095807"/>
            </a:xfrm>
          </p:grpSpPr>
          <p:sp>
            <p:nvSpPr>
              <p:cNvPr id="44" name="Oval 92"/>
              <p:cNvSpPr/>
              <p:nvPr/>
            </p:nvSpPr>
            <p:spPr>
              <a:xfrm>
                <a:off x="2995028" y="2766501"/>
                <a:ext cx="629992" cy="629992"/>
              </a:xfrm>
              <a:prstGeom prst="ellipse">
                <a:avLst/>
              </a:prstGeom>
              <a:solidFill>
                <a:srgbClr val="8C9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45" name="Straight Connector 96"/>
              <p:cNvCxnSpPr/>
              <p:nvPr/>
            </p:nvCxnSpPr>
            <p:spPr>
              <a:xfrm flipV="1">
                <a:off x="3306020" y="3267029"/>
                <a:ext cx="0" cy="595279"/>
              </a:xfrm>
              <a:prstGeom prst="line">
                <a:avLst/>
              </a:prstGeom>
              <a:ln w="19050">
                <a:solidFill>
                  <a:srgbClr val="8C9D80"/>
                </a:solidFill>
                <a:prstDash val="sysDash"/>
                <a:tailEnd type="diamond"/>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3874477" y="2078761"/>
              <a:ext cx="629992" cy="1090479"/>
              <a:chOff x="4085977" y="2206479"/>
              <a:chExt cx="629992" cy="1090479"/>
            </a:xfrm>
          </p:grpSpPr>
          <p:sp>
            <p:nvSpPr>
              <p:cNvPr id="48" name="Oval 93"/>
              <p:cNvSpPr/>
              <p:nvPr/>
            </p:nvSpPr>
            <p:spPr>
              <a:xfrm>
                <a:off x="4085977" y="2206479"/>
                <a:ext cx="629992" cy="629992"/>
              </a:xfrm>
              <a:prstGeom prst="ellipse">
                <a:avLst/>
              </a:prstGeom>
              <a:solidFill>
                <a:srgbClr val="8C9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49" name="Straight Connector 98"/>
              <p:cNvCxnSpPr/>
              <p:nvPr/>
            </p:nvCxnSpPr>
            <p:spPr>
              <a:xfrm flipV="1">
                <a:off x="4396391" y="2701679"/>
                <a:ext cx="0" cy="595279"/>
              </a:xfrm>
              <a:prstGeom prst="line">
                <a:avLst/>
              </a:prstGeom>
              <a:ln w="19050">
                <a:solidFill>
                  <a:srgbClr val="8C9D80"/>
                </a:solidFill>
                <a:prstDash val="sysDash"/>
                <a:tailEnd type="diamond"/>
              </a:ln>
            </p:spPr>
            <p:style>
              <a:lnRef idx="1">
                <a:schemeClr val="accent1"/>
              </a:lnRef>
              <a:fillRef idx="0">
                <a:schemeClr val="accent1"/>
              </a:fillRef>
              <a:effectRef idx="0">
                <a:schemeClr val="accent1"/>
              </a:effectRef>
              <a:fontRef idx="minor">
                <a:schemeClr val="tx1"/>
              </a:fontRef>
            </p:style>
          </p:cxnSp>
        </p:grpSp>
        <p:sp>
          <p:nvSpPr>
            <p:cNvPr id="50" name="data-pie-chart_72876"/>
            <p:cNvSpPr>
              <a:spLocks noChangeAspect="1"/>
            </p:cNvSpPr>
            <p:nvPr/>
          </p:nvSpPr>
          <p:spPr bwMode="auto">
            <a:xfrm>
              <a:off x="2091925" y="3442995"/>
              <a:ext cx="321987" cy="321524"/>
            </a:xfrm>
            <a:custGeom>
              <a:avLst/>
              <a:gdLst>
                <a:gd name="connsiteX0" fmla="*/ 254070 w 607524"/>
                <a:gd name="connsiteY0" fmla="*/ 48695 h 606651"/>
                <a:gd name="connsiteX1" fmla="*/ 272191 w 607524"/>
                <a:gd name="connsiteY1" fmla="*/ 54818 h 606651"/>
                <a:gd name="connsiteX2" fmla="*/ 279971 w 607524"/>
                <a:gd name="connsiteY2" fmla="*/ 72274 h 606651"/>
                <a:gd name="connsiteX3" fmla="*/ 279971 w 607524"/>
                <a:gd name="connsiteY3" fmla="*/ 303408 h 606651"/>
                <a:gd name="connsiteX4" fmla="*/ 303675 w 607524"/>
                <a:gd name="connsiteY4" fmla="*/ 327079 h 606651"/>
                <a:gd name="connsiteX5" fmla="*/ 535139 w 607524"/>
                <a:gd name="connsiteY5" fmla="*/ 327079 h 606651"/>
                <a:gd name="connsiteX6" fmla="*/ 552620 w 607524"/>
                <a:gd name="connsiteY6" fmla="*/ 334847 h 606651"/>
                <a:gd name="connsiteX7" fmla="*/ 558752 w 607524"/>
                <a:gd name="connsiteY7" fmla="*/ 352943 h 606651"/>
                <a:gd name="connsiteX8" fmla="*/ 279971 w 607524"/>
                <a:gd name="connsiteY8" fmla="*/ 606651 h 606651"/>
                <a:gd name="connsiteX9" fmla="*/ 0 w 607524"/>
                <a:gd name="connsiteY9" fmla="*/ 327079 h 606651"/>
                <a:gd name="connsiteX10" fmla="*/ 254070 w 607524"/>
                <a:gd name="connsiteY10" fmla="*/ 48695 h 606651"/>
                <a:gd name="connsiteX11" fmla="*/ 369782 w 607524"/>
                <a:gd name="connsiteY11" fmla="*/ 43408 h 606651"/>
                <a:gd name="connsiteX12" fmla="*/ 369782 w 607524"/>
                <a:gd name="connsiteY12" fmla="*/ 237419 h 606651"/>
                <a:gd name="connsiteX13" fmla="*/ 564065 w 607524"/>
                <a:gd name="connsiteY13" fmla="*/ 237419 h 606651"/>
                <a:gd name="connsiteX14" fmla="*/ 369782 w 607524"/>
                <a:gd name="connsiteY14" fmla="*/ 43408 h 606651"/>
                <a:gd name="connsiteX15" fmla="*/ 352395 w 607524"/>
                <a:gd name="connsiteY15" fmla="*/ 0 h 606651"/>
                <a:gd name="connsiteX16" fmla="*/ 354591 w 607524"/>
                <a:gd name="connsiteY16" fmla="*/ 91 h 606651"/>
                <a:gd name="connsiteX17" fmla="*/ 607442 w 607524"/>
                <a:gd name="connsiteY17" fmla="*/ 252589 h 606651"/>
                <a:gd name="connsiteX18" fmla="*/ 601311 w 607524"/>
                <a:gd name="connsiteY18" fmla="*/ 270683 h 606651"/>
                <a:gd name="connsiteX19" fmla="*/ 583832 w 607524"/>
                <a:gd name="connsiteY19" fmla="*/ 278451 h 606651"/>
                <a:gd name="connsiteX20" fmla="*/ 352395 w 607524"/>
                <a:gd name="connsiteY20" fmla="*/ 278451 h 606651"/>
                <a:gd name="connsiteX21" fmla="*/ 328693 w 607524"/>
                <a:gd name="connsiteY21" fmla="*/ 254782 h 606651"/>
                <a:gd name="connsiteX22" fmla="*/ 328693 w 607524"/>
                <a:gd name="connsiteY22" fmla="*/ 23669 h 606651"/>
                <a:gd name="connsiteX23" fmla="*/ 336380 w 607524"/>
                <a:gd name="connsiteY23" fmla="*/ 6214 h 606651"/>
                <a:gd name="connsiteX24" fmla="*/ 352395 w 607524"/>
                <a:gd name="connsiteY24"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7524" h="606651">
                  <a:moveTo>
                    <a:pt x="254070" y="48695"/>
                  </a:moveTo>
                  <a:cubicBezTo>
                    <a:pt x="260659" y="48055"/>
                    <a:pt x="267249" y="50248"/>
                    <a:pt x="272191" y="54818"/>
                  </a:cubicBezTo>
                  <a:cubicBezTo>
                    <a:pt x="277134" y="59296"/>
                    <a:pt x="279971" y="65603"/>
                    <a:pt x="279971" y="72274"/>
                  </a:cubicBezTo>
                  <a:lnTo>
                    <a:pt x="279971" y="303408"/>
                  </a:lnTo>
                  <a:cubicBezTo>
                    <a:pt x="279971" y="316477"/>
                    <a:pt x="290588" y="327079"/>
                    <a:pt x="303675" y="327079"/>
                  </a:cubicBezTo>
                  <a:lnTo>
                    <a:pt x="535139" y="327079"/>
                  </a:lnTo>
                  <a:cubicBezTo>
                    <a:pt x="541820" y="327079"/>
                    <a:pt x="548135" y="329912"/>
                    <a:pt x="552620" y="334847"/>
                  </a:cubicBezTo>
                  <a:cubicBezTo>
                    <a:pt x="557104" y="339783"/>
                    <a:pt x="559301" y="346363"/>
                    <a:pt x="558752" y="352943"/>
                  </a:cubicBezTo>
                  <a:cubicBezTo>
                    <a:pt x="545664" y="495243"/>
                    <a:pt x="425860" y="606651"/>
                    <a:pt x="279971" y="606651"/>
                  </a:cubicBezTo>
                  <a:cubicBezTo>
                    <a:pt x="125387" y="606651"/>
                    <a:pt x="0" y="481442"/>
                    <a:pt x="0" y="327079"/>
                  </a:cubicBezTo>
                  <a:cubicBezTo>
                    <a:pt x="0" y="181398"/>
                    <a:pt x="111567" y="61764"/>
                    <a:pt x="254070" y="48695"/>
                  </a:cubicBezTo>
                  <a:close/>
                  <a:moveTo>
                    <a:pt x="369782" y="43408"/>
                  </a:moveTo>
                  <a:lnTo>
                    <a:pt x="369782" y="237419"/>
                  </a:lnTo>
                  <a:lnTo>
                    <a:pt x="564065" y="237419"/>
                  </a:lnTo>
                  <a:cubicBezTo>
                    <a:pt x="546860" y="138357"/>
                    <a:pt x="468891" y="60497"/>
                    <a:pt x="369782" y="43408"/>
                  </a:cubicBezTo>
                  <a:close/>
                  <a:moveTo>
                    <a:pt x="352395" y="0"/>
                  </a:moveTo>
                  <a:cubicBezTo>
                    <a:pt x="353127" y="0"/>
                    <a:pt x="353859" y="0"/>
                    <a:pt x="354591" y="91"/>
                  </a:cubicBezTo>
                  <a:cubicBezTo>
                    <a:pt x="488475" y="12337"/>
                    <a:pt x="595088" y="118892"/>
                    <a:pt x="607442" y="252589"/>
                  </a:cubicBezTo>
                  <a:cubicBezTo>
                    <a:pt x="607991" y="259169"/>
                    <a:pt x="605795" y="265840"/>
                    <a:pt x="601311" y="270683"/>
                  </a:cubicBezTo>
                  <a:cubicBezTo>
                    <a:pt x="596826" y="275618"/>
                    <a:pt x="590512" y="278451"/>
                    <a:pt x="583832" y="278451"/>
                  </a:cubicBezTo>
                  <a:lnTo>
                    <a:pt x="352395" y="278451"/>
                  </a:lnTo>
                  <a:cubicBezTo>
                    <a:pt x="339309" y="278451"/>
                    <a:pt x="328693" y="267850"/>
                    <a:pt x="328693" y="254782"/>
                  </a:cubicBezTo>
                  <a:lnTo>
                    <a:pt x="328693" y="23669"/>
                  </a:lnTo>
                  <a:cubicBezTo>
                    <a:pt x="328693" y="16998"/>
                    <a:pt x="331530" y="10692"/>
                    <a:pt x="336380" y="6214"/>
                  </a:cubicBezTo>
                  <a:cubicBezTo>
                    <a:pt x="340864" y="2193"/>
                    <a:pt x="346538" y="0"/>
                    <a:pt x="352395" y="0"/>
                  </a:cubicBezTo>
                  <a:close/>
                </a:path>
              </a:pathLst>
            </a:custGeom>
            <a:solidFill>
              <a:schemeClr val="bg1"/>
            </a:solidFill>
            <a:ln>
              <a:solidFill>
                <a:schemeClr val="bg1"/>
              </a:solidFill>
            </a:ln>
          </p:spPr>
          <p:txBody>
            <a:bodyPr/>
            <a:p>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1" name="cellphone-on-class_73548"/>
            <p:cNvSpPr>
              <a:spLocks noChangeAspect="1"/>
            </p:cNvSpPr>
            <p:nvPr/>
          </p:nvSpPr>
          <p:spPr bwMode="auto">
            <a:xfrm>
              <a:off x="2987060" y="2810427"/>
              <a:ext cx="404521" cy="351434"/>
            </a:xfrm>
            <a:custGeom>
              <a:avLst/>
              <a:gdLst>
                <a:gd name="T0" fmla="*/ 2723 w 2802"/>
                <a:gd name="T1" fmla="*/ 27 h 2438"/>
                <a:gd name="T2" fmla="*/ 2546 w 2802"/>
                <a:gd name="T3" fmla="*/ 45 h 2438"/>
                <a:gd name="T4" fmla="*/ 1717 w 2802"/>
                <a:gd name="T5" fmla="*/ 29 h 2438"/>
                <a:gd name="T6" fmla="*/ 1085 w 2802"/>
                <a:gd name="T7" fmla="*/ 29 h 2438"/>
                <a:gd name="T8" fmla="*/ 256 w 2802"/>
                <a:gd name="T9" fmla="*/ 45 h 2438"/>
                <a:gd name="T10" fmla="*/ 78 w 2802"/>
                <a:gd name="T11" fmla="*/ 27 h 2438"/>
                <a:gd name="T12" fmla="*/ 0 w 2802"/>
                <a:gd name="T13" fmla="*/ 93 h 2438"/>
                <a:gd name="T14" fmla="*/ 55 w 2802"/>
                <a:gd name="T15" fmla="*/ 1819 h 2438"/>
                <a:gd name="T16" fmla="*/ 870 w 2802"/>
                <a:gd name="T17" fmla="*/ 2183 h 2438"/>
                <a:gd name="T18" fmla="*/ 1767 w 2802"/>
                <a:gd name="T19" fmla="*/ 2438 h 2438"/>
                <a:gd name="T20" fmla="*/ 2022 w 2802"/>
                <a:gd name="T21" fmla="*/ 1948 h 2438"/>
                <a:gd name="T22" fmla="*/ 2802 w 2802"/>
                <a:gd name="T23" fmla="*/ 1754 h 2438"/>
                <a:gd name="T24" fmla="*/ 2778 w 2802"/>
                <a:gd name="T25" fmla="*/ 42 h 2438"/>
                <a:gd name="T26" fmla="*/ 870 w 2802"/>
                <a:gd name="T27" fmla="*/ 1656 h 2438"/>
                <a:gd name="T28" fmla="*/ 332 w 2802"/>
                <a:gd name="T29" fmla="*/ 1694 h 2438"/>
                <a:gd name="T30" fmla="*/ 809 w 2802"/>
                <a:gd name="T31" fmla="*/ 134 h 2438"/>
                <a:gd name="T32" fmla="*/ 1334 w 2802"/>
                <a:gd name="T33" fmla="*/ 352 h 2438"/>
                <a:gd name="T34" fmla="*/ 1125 w 2802"/>
                <a:gd name="T35" fmla="*/ 542 h 2438"/>
                <a:gd name="T36" fmla="*/ 1446 w 2802"/>
                <a:gd name="T37" fmla="*/ 2324 h 2438"/>
                <a:gd name="T38" fmla="*/ 1446 w 2802"/>
                <a:gd name="T39" fmla="*/ 2167 h 2438"/>
                <a:gd name="T40" fmla="*/ 1446 w 2802"/>
                <a:gd name="T41" fmla="*/ 2324 h 2438"/>
                <a:gd name="T42" fmla="*/ 1032 w 2802"/>
                <a:gd name="T43" fmla="*/ 2068 h 2438"/>
                <a:gd name="T44" fmla="*/ 1860 w 2802"/>
                <a:gd name="T45" fmla="*/ 785 h 2438"/>
                <a:gd name="T46" fmla="*/ 2470 w 2802"/>
                <a:gd name="T47" fmla="*/ 1694 h 2438"/>
                <a:gd name="T48" fmla="*/ 2022 w 2802"/>
                <a:gd name="T49" fmla="*/ 797 h 2438"/>
                <a:gd name="T50" fmla="*/ 1468 w 2802"/>
                <a:gd name="T51" fmla="*/ 542 h 2438"/>
                <a:gd name="T52" fmla="*/ 1755 w 2802"/>
                <a:gd name="T53" fmla="*/ 157 h 2438"/>
                <a:gd name="T54" fmla="*/ 2470 w 2802"/>
                <a:gd name="T55" fmla="*/ 169 h 2438"/>
                <a:gd name="T56" fmla="*/ 1151 w 2802"/>
                <a:gd name="T57" fmla="*/ 1137 h 2438"/>
                <a:gd name="T58" fmla="*/ 1217 w 2802"/>
                <a:gd name="T59" fmla="*/ 881 h 2438"/>
                <a:gd name="T60" fmla="*/ 1741 w 2802"/>
                <a:gd name="T61" fmla="*/ 947 h 2438"/>
                <a:gd name="T62" fmla="*/ 1674 w 2802"/>
                <a:gd name="T63" fmla="*/ 1204 h 2438"/>
                <a:gd name="T64" fmla="*/ 1151 w 2802"/>
                <a:gd name="T65" fmla="*/ 1137 h 2438"/>
                <a:gd name="T66" fmla="*/ 1209 w 2802"/>
                <a:gd name="T67" fmla="*/ 1316 h 2438"/>
                <a:gd name="T68" fmla="*/ 1741 w 2802"/>
                <a:gd name="T69" fmla="*/ 1383 h 2438"/>
                <a:gd name="T70" fmla="*/ 1209 w 2802"/>
                <a:gd name="T71" fmla="*/ 1449 h 2438"/>
                <a:gd name="T72" fmla="*/ 1143 w 2802"/>
                <a:gd name="T73" fmla="*/ 1624 h 2438"/>
                <a:gd name="T74" fmla="*/ 1401 w 2802"/>
                <a:gd name="T75" fmla="*/ 1558 h 2438"/>
                <a:gd name="T76" fmla="*/ 1401 w 2802"/>
                <a:gd name="T77" fmla="*/ 1691 h 2438"/>
                <a:gd name="T78" fmla="*/ 1143 w 2802"/>
                <a:gd name="T79" fmla="*/ 1624 h 2438"/>
                <a:gd name="T80" fmla="*/ 1209 w 2802"/>
                <a:gd name="T81" fmla="*/ 1799 h 2438"/>
                <a:gd name="T82" fmla="*/ 1618 w 2802"/>
                <a:gd name="T83" fmla="*/ 1866 h 2438"/>
                <a:gd name="T84" fmla="*/ 1209 w 2802"/>
                <a:gd name="T85" fmla="*/ 193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438">
                  <a:moveTo>
                    <a:pt x="2778" y="42"/>
                  </a:moveTo>
                  <a:cubicBezTo>
                    <a:pt x="2763" y="29"/>
                    <a:pt x="2743" y="24"/>
                    <a:pt x="2723" y="27"/>
                  </a:cubicBezTo>
                  <a:lnTo>
                    <a:pt x="2571" y="55"/>
                  </a:lnTo>
                  <a:cubicBezTo>
                    <a:pt x="2564" y="50"/>
                    <a:pt x="2555" y="46"/>
                    <a:pt x="2546" y="45"/>
                  </a:cubicBezTo>
                  <a:cubicBezTo>
                    <a:pt x="2534" y="43"/>
                    <a:pt x="2245" y="0"/>
                    <a:pt x="1993" y="0"/>
                  </a:cubicBezTo>
                  <a:cubicBezTo>
                    <a:pt x="1873" y="0"/>
                    <a:pt x="1782" y="10"/>
                    <a:pt x="1717" y="29"/>
                  </a:cubicBezTo>
                  <a:cubicBezTo>
                    <a:pt x="1562" y="75"/>
                    <a:pt x="1459" y="162"/>
                    <a:pt x="1401" y="224"/>
                  </a:cubicBezTo>
                  <a:cubicBezTo>
                    <a:pt x="1343" y="162"/>
                    <a:pt x="1239" y="75"/>
                    <a:pt x="1085" y="29"/>
                  </a:cubicBezTo>
                  <a:cubicBezTo>
                    <a:pt x="1019" y="10"/>
                    <a:pt x="929" y="0"/>
                    <a:pt x="809" y="0"/>
                  </a:cubicBezTo>
                  <a:cubicBezTo>
                    <a:pt x="556" y="0"/>
                    <a:pt x="268" y="43"/>
                    <a:pt x="256" y="45"/>
                  </a:cubicBezTo>
                  <a:cubicBezTo>
                    <a:pt x="246" y="46"/>
                    <a:pt x="238" y="50"/>
                    <a:pt x="230" y="55"/>
                  </a:cubicBezTo>
                  <a:lnTo>
                    <a:pt x="78" y="27"/>
                  </a:lnTo>
                  <a:cubicBezTo>
                    <a:pt x="59" y="24"/>
                    <a:pt x="39" y="29"/>
                    <a:pt x="24" y="42"/>
                  </a:cubicBezTo>
                  <a:cubicBezTo>
                    <a:pt x="9" y="55"/>
                    <a:pt x="0" y="73"/>
                    <a:pt x="0" y="93"/>
                  </a:cubicBezTo>
                  <a:lnTo>
                    <a:pt x="0" y="1754"/>
                  </a:lnTo>
                  <a:cubicBezTo>
                    <a:pt x="0" y="1786"/>
                    <a:pt x="23" y="1814"/>
                    <a:pt x="55" y="1819"/>
                  </a:cubicBezTo>
                  <a:lnTo>
                    <a:pt x="870" y="1964"/>
                  </a:lnTo>
                  <a:lnTo>
                    <a:pt x="870" y="2183"/>
                  </a:lnTo>
                  <a:cubicBezTo>
                    <a:pt x="870" y="2323"/>
                    <a:pt x="984" y="2438"/>
                    <a:pt x="1125" y="2438"/>
                  </a:cubicBezTo>
                  <a:lnTo>
                    <a:pt x="1767" y="2438"/>
                  </a:lnTo>
                  <a:cubicBezTo>
                    <a:pt x="1907" y="2438"/>
                    <a:pt x="2022" y="2323"/>
                    <a:pt x="2022" y="2183"/>
                  </a:cubicBezTo>
                  <a:lnTo>
                    <a:pt x="2022" y="1948"/>
                  </a:lnTo>
                  <a:lnTo>
                    <a:pt x="2747" y="1819"/>
                  </a:lnTo>
                  <a:cubicBezTo>
                    <a:pt x="2779" y="1814"/>
                    <a:pt x="2802" y="1786"/>
                    <a:pt x="2802" y="1754"/>
                  </a:cubicBezTo>
                  <a:lnTo>
                    <a:pt x="2802" y="93"/>
                  </a:lnTo>
                  <a:cubicBezTo>
                    <a:pt x="2802" y="73"/>
                    <a:pt x="2793" y="55"/>
                    <a:pt x="2778" y="42"/>
                  </a:cubicBezTo>
                  <a:close/>
                  <a:moveTo>
                    <a:pt x="870" y="797"/>
                  </a:moveTo>
                  <a:lnTo>
                    <a:pt x="870" y="1656"/>
                  </a:lnTo>
                  <a:cubicBezTo>
                    <a:pt x="853" y="1655"/>
                    <a:pt x="836" y="1655"/>
                    <a:pt x="819" y="1655"/>
                  </a:cubicBezTo>
                  <a:cubicBezTo>
                    <a:pt x="634" y="1655"/>
                    <a:pt x="438" y="1679"/>
                    <a:pt x="332" y="1694"/>
                  </a:cubicBezTo>
                  <a:lnTo>
                    <a:pt x="332" y="169"/>
                  </a:lnTo>
                  <a:cubicBezTo>
                    <a:pt x="429" y="157"/>
                    <a:pt x="631" y="134"/>
                    <a:pt x="809" y="134"/>
                  </a:cubicBezTo>
                  <a:cubicBezTo>
                    <a:pt x="915" y="134"/>
                    <a:pt x="995" y="141"/>
                    <a:pt x="1047" y="157"/>
                  </a:cubicBezTo>
                  <a:cubicBezTo>
                    <a:pt x="1211" y="206"/>
                    <a:pt x="1305" y="313"/>
                    <a:pt x="1334" y="352"/>
                  </a:cubicBezTo>
                  <a:lnTo>
                    <a:pt x="1334" y="542"/>
                  </a:lnTo>
                  <a:lnTo>
                    <a:pt x="1125" y="542"/>
                  </a:lnTo>
                  <a:cubicBezTo>
                    <a:pt x="984" y="542"/>
                    <a:pt x="870" y="657"/>
                    <a:pt x="870" y="797"/>
                  </a:cubicBezTo>
                  <a:close/>
                  <a:moveTo>
                    <a:pt x="1446" y="2324"/>
                  </a:moveTo>
                  <a:cubicBezTo>
                    <a:pt x="1402" y="2324"/>
                    <a:pt x="1367" y="2288"/>
                    <a:pt x="1367" y="2245"/>
                  </a:cubicBezTo>
                  <a:cubicBezTo>
                    <a:pt x="1367" y="2202"/>
                    <a:pt x="1402" y="2167"/>
                    <a:pt x="1446" y="2167"/>
                  </a:cubicBezTo>
                  <a:cubicBezTo>
                    <a:pt x="1489" y="2167"/>
                    <a:pt x="1524" y="2202"/>
                    <a:pt x="1524" y="2245"/>
                  </a:cubicBezTo>
                  <a:cubicBezTo>
                    <a:pt x="1524" y="2288"/>
                    <a:pt x="1489" y="2324"/>
                    <a:pt x="1446" y="2324"/>
                  </a:cubicBezTo>
                  <a:close/>
                  <a:moveTo>
                    <a:pt x="1860" y="2068"/>
                  </a:moveTo>
                  <a:lnTo>
                    <a:pt x="1032" y="2068"/>
                  </a:lnTo>
                  <a:lnTo>
                    <a:pt x="1032" y="785"/>
                  </a:lnTo>
                  <a:lnTo>
                    <a:pt x="1860" y="785"/>
                  </a:lnTo>
                  <a:lnTo>
                    <a:pt x="1860" y="2068"/>
                  </a:lnTo>
                  <a:close/>
                  <a:moveTo>
                    <a:pt x="2470" y="1694"/>
                  </a:moveTo>
                  <a:cubicBezTo>
                    <a:pt x="2371" y="1680"/>
                    <a:pt x="2195" y="1658"/>
                    <a:pt x="2022" y="1655"/>
                  </a:cubicBezTo>
                  <a:lnTo>
                    <a:pt x="2022" y="797"/>
                  </a:lnTo>
                  <a:cubicBezTo>
                    <a:pt x="2022" y="657"/>
                    <a:pt x="1907" y="542"/>
                    <a:pt x="1767" y="542"/>
                  </a:cubicBezTo>
                  <a:lnTo>
                    <a:pt x="1468" y="542"/>
                  </a:lnTo>
                  <a:lnTo>
                    <a:pt x="1468" y="351"/>
                  </a:lnTo>
                  <a:cubicBezTo>
                    <a:pt x="1497" y="313"/>
                    <a:pt x="1590" y="206"/>
                    <a:pt x="1755" y="157"/>
                  </a:cubicBezTo>
                  <a:cubicBezTo>
                    <a:pt x="1807" y="141"/>
                    <a:pt x="1887" y="134"/>
                    <a:pt x="1993" y="134"/>
                  </a:cubicBezTo>
                  <a:cubicBezTo>
                    <a:pt x="2171" y="134"/>
                    <a:pt x="2373" y="157"/>
                    <a:pt x="2470" y="169"/>
                  </a:cubicBezTo>
                  <a:lnTo>
                    <a:pt x="2470" y="1694"/>
                  </a:lnTo>
                  <a:close/>
                  <a:moveTo>
                    <a:pt x="1151" y="1137"/>
                  </a:moveTo>
                  <a:lnTo>
                    <a:pt x="1151" y="947"/>
                  </a:lnTo>
                  <a:cubicBezTo>
                    <a:pt x="1151" y="911"/>
                    <a:pt x="1181" y="881"/>
                    <a:pt x="1217" y="881"/>
                  </a:cubicBezTo>
                  <a:lnTo>
                    <a:pt x="1674" y="881"/>
                  </a:lnTo>
                  <a:cubicBezTo>
                    <a:pt x="1711" y="881"/>
                    <a:pt x="1741" y="911"/>
                    <a:pt x="1741" y="947"/>
                  </a:cubicBezTo>
                  <a:lnTo>
                    <a:pt x="1741" y="1137"/>
                  </a:lnTo>
                  <a:cubicBezTo>
                    <a:pt x="1741" y="1174"/>
                    <a:pt x="1711" y="1204"/>
                    <a:pt x="1674" y="1204"/>
                  </a:cubicBezTo>
                  <a:lnTo>
                    <a:pt x="1217" y="1204"/>
                  </a:lnTo>
                  <a:cubicBezTo>
                    <a:pt x="1181" y="1204"/>
                    <a:pt x="1151" y="1174"/>
                    <a:pt x="1151" y="1137"/>
                  </a:cubicBezTo>
                  <a:close/>
                  <a:moveTo>
                    <a:pt x="1143" y="1383"/>
                  </a:moveTo>
                  <a:cubicBezTo>
                    <a:pt x="1143" y="1346"/>
                    <a:pt x="1172" y="1316"/>
                    <a:pt x="1209" y="1316"/>
                  </a:cubicBezTo>
                  <a:lnTo>
                    <a:pt x="1674" y="1316"/>
                  </a:lnTo>
                  <a:cubicBezTo>
                    <a:pt x="1711" y="1316"/>
                    <a:pt x="1741" y="1346"/>
                    <a:pt x="1741" y="1383"/>
                  </a:cubicBezTo>
                  <a:cubicBezTo>
                    <a:pt x="1741" y="1419"/>
                    <a:pt x="1711" y="1449"/>
                    <a:pt x="1674" y="1449"/>
                  </a:cubicBezTo>
                  <a:lnTo>
                    <a:pt x="1209" y="1449"/>
                  </a:lnTo>
                  <a:cubicBezTo>
                    <a:pt x="1172" y="1449"/>
                    <a:pt x="1143" y="1419"/>
                    <a:pt x="1143" y="1383"/>
                  </a:cubicBezTo>
                  <a:close/>
                  <a:moveTo>
                    <a:pt x="1143" y="1624"/>
                  </a:moveTo>
                  <a:cubicBezTo>
                    <a:pt x="1143" y="1587"/>
                    <a:pt x="1172" y="1558"/>
                    <a:pt x="1209" y="1558"/>
                  </a:cubicBezTo>
                  <a:lnTo>
                    <a:pt x="1401" y="1558"/>
                  </a:lnTo>
                  <a:cubicBezTo>
                    <a:pt x="1438" y="1558"/>
                    <a:pt x="1468" y="1587"/>
                    <a:pt x="1468" y="1624"/>
                  </a:cubicBezTo>
                  <a:cubicBezTo>
                    <a:pt x="1468" y="1661"/>
                    <a:pt x="1438" y="1691"/>
                    <a:pt x="1401" y="1691"/>
                  </a:cubicBezTo>
                  <a:lnTo>
                    <a:pt x="1209" y="1691"/>
                  </a:lnTo>
                  <a:cubicBezTo>
                    <a:pt x="1172" y="1691"/>
                    <a:pt x="1143" y="1661"/>
                    <a:pt x="1143" y="1624"/>
                  </a:cubicBezTo>
                  <a:close/>
                  <a:moveTo>
                    <a:pt x="1143" y="1866"/>
                  </a:moveTo>
                  <a:cubicBezTo>
                    <a:pt x="1143" y="1829"/>
                    <a:pt x="1172" y="1799"/>
                    <a:pt x="1209" y="1799"/>
                  </a:cubicBezTo>
                  <a:lnTo>
                    <a:pt x="1552" y="1799"/>
                  </a:lnTo>
                  <a:cubicBezTo>
                    <a:pt x="1589" y="1799"/>
                    <a:pt x="1618" y="1829"/>
                    <a:pt x="1618" y="1866"/>
                  </a:cubicBezTo>
                  <a:cubicBezTo>
                    <a:pt x="1618" y="1903"/>
                    <a:pt x="1589" y="1933"/>
                    <a:pt x="1552" y="1933"/>
                  </a:cubicBezTo>
                  <a:lnTo>
                    <a:pt x="1209" y="1933"/>
                  </a:lnTo>
                  <a:cubicBezTo>
                    <a:pt x="1172" y="1933"/>
                    <a:pt x="1143" y="1903"/>
                    <a:pt x="1143" y="1866"/>
                  </a:cubicBezTo>
                  <a:close/>
                </a:path>
              </a:pathLst>
            </a:custGeom>
            <a:solidFill>
              <a:schemeClr val="bg1"/>
            </a:solidFill>
            <a:ln>
              <a:solidFill>
                <a:schemeClr val="bg1"/>
              </a:solidFill>
            </a:ln>
          </p:spPr>
          <p:txBody>
            <a:bodyPr/>
            <a:p>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2" name="city-buildings_36233"/>
            <p:cNvSpPr>
              <a:spLocks noChangeAspect="1"/>
            </p:cNvSpPr>
            <p:nvPr/>
          </p:nvSpPr>
          <p:spPr bwMode="auto">
            <a:xfrm>
              <a:off x="4000368" y="2209886"/>
              <a:ext cx="388066" cy="323124"/>
            </a:xfrm>
            <a:custGeom>
              <a:avLst/>
              <a:gdLst>
                <a:gd name="connsiteX0" fmla="*/ 100855 w 559361"/>
                <a:gd name="connsiteY0" fmla="*/ 201296 h 465755"/>
                <a:gd name="connsiteX1" fmla="*/ 100855 w 559361"/>
                <a:gd name="connsiteY1" fmla="*/ 465755 h 465755"/>
                <a:gd name="connsiteX2" fmla="*/ 0 w 559361"/>
                <a:gd name="connsiteY2" fmla="*/ 465755 h 465755"/>
                <a:gd name="connsiteX3" fmla="*/ 0 w 559361"/>
                <a:gd name="connsiteY3" fmla="*/ 278699 h 465755"/>
                <a:gd name="connsiteX4" fmla="*/ 397828 w 559361"/>
                <a:gd name="connsiteY4" fmla="*/ 184521 h 465755"/>
                <a:gd name="connsiteX5" fmla="*/ 559361 w 559361"/>
                <a:gd name="connsiteY5" fmla="*/ 223223 h 465755"/>
                <a:gd name="connsiteX6" fmla="*/ 559361 w 559361"/>
                <a:gd name="connsiteY6" fmla="*/ 465755 h 465755"/>
                <a:gd name="connsiteX7" fmla="*/ 397828 w 559361"/>
                <a:gd name="connsiteY7" fmla="*/ 465755 h 465755"/>
                <a:gd name="connsiteX8" fmla="*/ 67098 w 559361"/>
                <a:gd name="connsiteY8" fmla="*/ 83873 h 465755"/>
                <a:gd name="connsiteX9" fmla="*/ 202745 w 559361"/>
                <a:gd name="connsiteY9" fmla="*/ 162572 h 465755"/>
                <a:gd name="connsiteX10" fmla="*/ 202745 w 559361"/>
                <a:gd name="connsiteY10" fmla="*/ 465755 h 465755"/>
                <a:gd name="connsiteX11" fmla="*/ 120065 w 559361"/>
                <a:gd name="connsiteY11" fmla="*/ 465755 h 465755"/>
                <a:gd name="connsiteX12" fmla="*/ 120065 w 559361"/>
                <a:gd name="connsiteY12" fmla="*/ 161282 h 465755"/>
                <a:gd name="connsiteX13" fmla="*/ 67098 w 559361"/>
                <a:gd name="connsiteY13" fmla="*/ 202566 h 465755"/>
                <a:gd name="connsiteX14" fmla="*/ 322927 w 559361"/>
                <a:gd name="connsiteY14" fmla="*/ 51607 h 465755"/>
                <a:gd name="connsiteX15" fmla="*/ 322927 w 559361"/>
                <a:gd name="connsiteY15" fmla="*/ 379313 h 465755"/>
                <a:gd name="connsiteX16" fmla="*/ 346158 w 559361"/>
                <a:gd name="connsiteY16" fmla="*/ 379313 h 465755"/>
                <a:gd name="connsiteX17" fmla="*/ 346158 w 559361"/>
                <a:gd name="connsiteY17" fmla="*/ 51607 h 465755"/>
                <a:gd name="connsiteX18" fmla="*/ 257106 w 559361"/>
                <a:gd name="connsiteY18" fmla="*/ 51607 h 465755"/>
                <a:gd name="connsiteX19" fmla="*/ 257106 w 559361"/>
                <a:gd name="connsiteY19" fmla="*/ 379313 h 465755"/>
                <a:gd name="connsiteX20" fmla="*/ 280337 w 559361"/>
                <a:gd name="connsiteY20" fmla="*/ 379313 h 465755"/>
                <a:gd name="connsiteX21" fmla="*/ 280337 w 559361"/>
                <a:gd name="connsiteY21" fmla="*/ 51607 h 465755"/>
                <a:gd name="connsiteX22" fmla="*/ 220969 w 559361"/>
                <a:gd name="connsiteY22" fmla="*/ 0 h 465755"/>
                <a:gd name="connsiteX23" fmla="*/ 382295 w 559361"/>
                <a:gd name="connsiteY23" fmla="*/ 0 h 465755"/>
                <a:gd name="connsiteX24" fmla="*/ 382295 w 559361"/>
                <a:gd name="connsiteY24" fmla="*/ 465755 h 465755"/>
                <a:gd name="connsiteX25" fmla="*/ 220969 w 559361"/>
                <a:gd name="connsiteY25" fmla="*/ 465755 h 46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9361" h="465755">
                  <a:moveTo>
                    <a:pt x="100855" y="201296"/>
                  </a:moveTo>
                  <a:lnTo>
                    <a:pt x="100855" y="465755"/>
                  </a:lnTo>
                  <a:lnTo>
                    <a:pt x="0" y="465755"/>
                  </a:lnTo>
                  <a:lnTo>
                    <a:pt x="0" y="278699"/>
                  </a:lnTo>
                  <a:close/>
                  <a:moveTo>
                    <a:pt x="397828" y="184521"/>
                  </a:moveTo>
                  <a:lnTo>
                    <a:pt x="559361" y="223223"/>
                  </a:lnTo>
                  <a:lnTo>
                    <a:pt x="559361" y="465755"/>
                  </a:lnTo>
                  <a:lnTo>
                    <a:pt x="397828" y="465755"/>
                  </a:lnTo>
                  <a:close/>
                  <a:moveTo>
                    <a:pt x="67098" y="83873"/>
                  </a:moveTo>
                  <a:lnTo>
                    <a:pt x="202745" y="162572"/>
                  </a:lnTo>
                  <a:lnTo>
                    <a:pt x="202745" y="465755"/>
                  </a:lnTo>
                  <a:lnTo>
                    <a:pt x="120065" y="465755"/>
                  </a:lnTo>
                  <a:lnTo>
                    <a:pt x="120065" y="161282"/>
                  </a:lnTo>
                  <a:lnTo>
                    <a:pt x="67098" y="202566"/>
                  </a:lnTo>
                  <a:close/>
                  <a:moveTo>
                    <a:pt x="322927" y="51607"/>
                  </a:moveTo>
                  <a:lnTo>
                    <a:pt x="322927" y="379313"/>
                  </a:lnTo>
                  <a:lnTo>
                    <a:pt x="346158" y="379313"/>
                  </a:lnTo>
                  <a:lnTo>
                    <a:pt x="346158" y="51607"/>
                  </a:lnTo>
                  <a:close/>
                  <a:moveTo>
                    <a:pt x="257106" y="51607"/>
                  </a:moveTo>
                  <a:lnTo>
                    <a:pt x="257106" y="379313"/>
                  </a:lnTo>
                  <a:lnTo>
                    <a:pt x="280337" y="379313"/>
                  </a:lnTo>
                  <a:lnTo>
                    <a:pt x="280337" y="51607"/>
                  </a:lnTo>
                  <a:close/>
                  <a:moveTo>
                    <a:pt x="220969" y="0"/>
                  </a:moveTo>
                  <a:lnTo>
                    <a:pt x="382295" y="0"/>
                  </a:lnTo>
                  <a:lnTo>
                    <a:pt x="382295" y="465755"/>
                  </a:lnTo>
                  <a:lnTo>
                    <a:pt x="220969" y="465755"/>
                  </a:lnTo>
                  <a:close/>
                </a:path>
              </a:pathLst>
            </a:custGeom>
            <a:solidFill>
              <a:schemeClr val="bg1"/>
            </a:solidFill>
            <a:ln>
              <a:solidFill>
                <a:schemeClr val="bg1"/>
              </a:solidFill>
            </a:ln>
          </p:spPr>
          <p:txBody>
            <a:bodyPr/>
            <a:p>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54" name="Rectangle 6"/>
          <p:cNvSpPr>
            <a:spLocks noChangeArrowheads="1"/>
          </p:cNvSpPr>
          <p:nvPr/>
        </p:nvSpPr>
        <p:spPr bwMode="auto">
          <a:xfrm>
            <a:off x="5454650" y="1397000"/>
            <a:ext cx="6259195" cy="4464050"/>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55" name="TextBox 28"/>
          <p:cNvSpPr txBox="1"/>
          <p:nvPr/>
        </p:nvSpPr>
        <p:spPr>
          <a:xfrm>
            <a:off x="5608320" y="1882140"/>
            <a:ext cx="5967095" cy="360680"/>
          </a:xfrm>
          <a:prstGeom prst="rect">
            <a:avLst/>
          </a:prstGeom>
          <a:noFill/>
        </p:spPr>
        <p:txBody>
          <a:bodyPr wrap="square" rtlCol="0">
            <a:spAutoFit/>
          </a:bodyPr>
          <a:p>
            <a:pPr marL="342900" lvl="0" indent="-342900" algn="l">
              <a:buClrTx/>
              <a:buSzTx/>
              <a:buFont typeface="Wingdings" panose="05000000000000000000" pitchFamily="2" charset="2"/>
              <a:buChar char="ü"/>
            </a:pPr>
            <a:r>
              <a:rPr lang="zh-CN" altLang="en-US" sz="1750" spc="100" dirty="0">
                <a:uFillTx/>
                <a:latin typeface="思源黑体 Normal" panose="020B0400000000000000" charset="-122"/>
                <a:ea typeface="思源黑体 Normal" panose="020B0400000000000000" charset="-122"/>
                <a:sym typeface="inpin heiti" panose="00000500000000000000" pitchFamily="2" charset="-122"/>
              </a:rPr>
              <a:t>发展历程、财务状况、固定设施、无形资产</a:t>
            </a:r>
            <a:endParaRPr lang="zh-CN" altLang="en-US" sz="1750" spc="100" dirty="0">
              <a:uFillTx/>
              <a:latin typeface="思源黑体 Normal" panose="020B0400000000000000" charset="-122"/>
              <a:ea typeface="思源黑体 Normal" panose="020B0400000000000000" charset="-122"/>
              <a:sym typeface="inpin heiti" panose="00000500000000000000" pitchFamily="2" charset="-122"/>
            </a:endParaRPr>
          </a:p>
        </p:txBody>
      </p:sp>
      <p:sp>
        <p:nvSpPr>
          <p:cNvPr id="56" name="矩形 55"/>
          <p:cNvSpPr/>
          <p:nvPr/>
        </p:nvSpPr>
        <p:spPr>
          <a:xfrm>
            <a:off x="5965825" y="2175510"/>
            <a:ext cx="5677535" cy="460375"/>
          </a:xfrm>
          <a:prstGeom prst="rect">
            <a:avLst/>
          </a:prstGeom>
          <a:noFill/>
        </p:spPr>
        <p:txBody>
          <a:bodyPr wrap="square" rtlCol="0">
            <a:spAutoFit/>
          </a:bodyPr>
          <a:p>
            <a:pPr>
              <a:lnSpc>
                <a:spcPct val="150000"/>
              </a:lnSpc>
            </a:pP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渠道：</a:t>
            </a:r>
            <a:r>
              <a:rPr lang="zh-CN" altLang="en-US" sz="1600" spc="100" dirty="0">
                <a:solidFill>
                  <a:schemeClr val="tx1">
                    <a:lumMod val="85000"/>
                    <a:lumOff val="1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招聘简章、公司简介、互联网、面谈</a:t>
            </a: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a:t>
            </a:r>
            <a:endPar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endParaRPr>
          </a:p>
        </p:txBody>
      </p:sp>
      <p:sp>
        <p:nvSpPr>
          <p:cNvPr id="59" name="Freeform 13"/>
          <p:cNvSpPr/>
          <p:nvPr/>
        </p:nvSpPr>
        <p:spPr>
          <a:xfrm>
            <a:off x="7561357" y="1322659"/>
            <a:ext cx="215959" cy="215959"/>
          </a:xfrm>
          <a:prstGeom prst="ellipse">
            <a:avLst/>
          </a:prstGeom>
          <a:solidFill>
            <a:srgbClr val="8C9D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id-ID" sz="28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60" name="Freeform 13"/>
          <p:cNvSpPr/>
          <p:nvPr/>
        </p:nvSpPr>
        <p:spPr>
          <a:xfrm>
            <a:off x="9395133" y="5581836"/>
            <a:ext cx="761649" cy="761649"/>
          </a:xfrm>
          <a:prstGeom prst="ellipse">
            <a:avLst/>
          </a:prstGeom>
          <a:solidFill>
            <a:srgbClr val="8C9D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id-ID" sz="28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TextBox 28"/>
          <p:cNvSpPr txBox="1"/>
          <p:nvPr/>
        </p:nvSpPr>
        <p:spPr>
          <a:xfrm>
            <a:off x="5608531" y="3077438"/>
            <a:ext cx="5967095" cy="360680"/>
          </a:xfrm>
          <a:prstGeom prst="rect">
            <a:avLst/>
          </a:prstGeom>
          <a:noFill/>
        </p:spPr>
        <p:txBody>
          <a:bodyPr wrap="square" rtlCol="0">
            <a:spAutoFit/>
          </a:bodyPr>
          <a:p>
            <a:pPr marL="342900" lvl="0" indent="-342900" algn="l">
              <a:buClrTx/>
              <a:buSzTx/>
              <a:buFont typeface="Wingdings" panose="05000000000000000000" pitchFamily="2" charset="2"/>
              <a:buChar char="ü"/>
            </a:pPr>
            <a:r>
              <a:rPr lang="zh-CN" altLang="en-US" sz="1750" spc="100" dirty="0">
                <a:uFillTx/>
                <a:latin typeface="思源黑体 Normal" panose="020B0400000000000000" charset="-122"/>
                <a:ea typeface="思源黑体 Normal" panose="020B0400000000000000" charset="-122"/>
                <a:sym typeface="inpin heiti" panose="00000500000000000000" pitchFamily="2" charset="-122"/>
              </a:rPr>
              <a:t>企业发展远景</a:t>
            </a:r>
            <a:endParaRPr lang="zh-CN" altLang="en-US" sz="1750" spc="100" dirty="0">
              <a:uFillTx/>
              <a:latin typeface="思源黑体 Normal" panose="020B0400000000000000" charset="-122"/>
              <a:ea typeface="思源黑体 Normal" panose="020B0400000000000000" charset="-122"/>
              <a:sym typeface="inpin heiti" panose="00000500000000000000" pitchFamily="2" charset="-122"/>
            </a:endParaRPr>
          </a:p>
        </p:txBody>
      </p:sp>
      <p:sp>
        <p:nvSpPr>
          <p:cNvPr id="6" name="矩形 5"/>
          <p:cNvSpPr/>
          <p:nvPr/>
        </p:nvSpPr>
        <p:spPr>
          <a:xfrm>
            <a:off x="5955876" y="3382238"/>
            <a:ext cx="5677535" cy="460375"/>
          </a:xfrm>
          <a:prstGeom prst="rect">
            <a:avLst/>
          </a:prstGeom>
          <a:noFill/>
        </p:spPr>
        <p:txBody>
          <a:bodyPr wrap="square" rtlCol="0">
            <a:spAutoFit/>
          </a:bodyPr>
          <a:p>
            <a:pPr lvl="0" algn="l">
              <a:lnSpc>
                <a:spcPct val="150000"/>
              </a:lnSpc>
              <a:buClrTx/>
              <a:buSzTx/>
              <a:buFontTx/>
            </a:pP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渠道：</a:t>
            </a: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招聘简章、公司简介、互联网、面谈</a:t>
            </a: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a:t>
            </a:r>
            <a:endPar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endParaRPr>
          </a:p>
        </p:txBody>
      </p:sp>
      <p:sp>
        <p:nvSpPr>
          <p:cNvPr id="7" name="TextBox 28"/>
          <p:cNvSpPr txBox="1"/>
          <p:nvPr/>
        </p:nvSpPr>
        <p:spPr>
          <a:xfrm>
            <a:off x="5608531" y="4327753"/>
            <a:ext cx="5967095" cy="360680"/>
          </a:xfrm>
          <a:prstGeom prst="rect">
            <a:avLst/>
          </a:prstGeom>
          <a:noFill/>
        </p:spPr>
        <p:txBody>
          <a:bodyPr wrap="square" rtlCol="0">
            <a:spAutoFit/>
          </a:bodyPr>
          <a:p>
            <a:pPr marL="342900" lvl="0" indent="-342900" algn="l">
              <a:buClrTx/>
              <a:buSzTx/>
              <a:buFont typeface="Wingdings" panose="05000000000000000000" pitchFamily="2" charset="2"/>
              <a:buChar char="ü"/>
            </a:pPr>
            <a:r>
              <a:rPr lang="zh-CN" altLang="en-US" sz="1750" spc="100" dirty="0">
                <a:uFillTx/>
                <a:latin typeface="思源黑体 Normal" panose="020B0400000000000000" charset="-122"/>
                <a:ea typeface="思源黑体 Normal" panose="020B0400000000000000" charset="-122"/>
                <a:sym typeface="inpin heiti" panose="00000500000000000000" pitchFamily="2" charset="-122"/>
              </a:rPr>
              <a:t>企业文化</a:t>
            </a:r>
            <a:endParaRPr lang="zh-CN" altLang="en-US" sz="1750" spc="100" dirty="0">
              <a:uFillTx/>
              <a:latin typeface="思源黑体 Normal" panose="020B0400000000000000" charset="-122"/>
              <a:ea typeface="思源黑体 Normal" panose="020B0400000000000000" charset="-122"/>
              <a:sym typeface="inpin heiti" panose="00000500000000000000" pitchFamily="2" charset="-122"/>
            </a:endParaRPr>
          </a:p>
        </p:txBody>
      </p:sp>
      <p:sp>
        <p:nvSpPr>
          <p:cNvPr id="8" name="矩形 7"/>
          <p:cNvSpPr/>
          <p:nvPr/>
        </p:nvSpPr>
        <p:spPr>
          <a:xfrm>
            <a:off x="5966036" y="4658588"/>
            <a:ext cx="5677535" cy="829945"/>
          </a:xfrm>
          <a:prstGeom prst="rect">
            <a:avLst/>
          </a:prstGeom>
          <a:noFill/>
        </p:spPr>
        <p:txBody>
          <a:bodyPr wrap="square" rtlCol="0">
            <a:spAutoFit/>
          </a:bodyPr>
          <a:p>
            <a:pPr lvl="0" algn="l">
              <a:lnSpc>
                <a:spcPct val="150000"/>
              </a:lnSpc>
              <a:buClrTx/>
              <a:buSzTx/>
              <a:buFontTx/>
            </a:pP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渠道：</a:t>
            </a: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招聘简章、公司简介、员工手册、互联网、面谈、观察</a:t>
            </a:r>
            <a:r>
              <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rPr>
              <a:t>。</a:t>
            </a:r>
            <a:endParaRPr lang="zh-CN" altLang="en-US" sz="1600" spc="100" dirty="0">
              <a:solidFill>
                <a:schemeClr val="tx1">
                  <a:lumMod val="75000"/>
                  <a:lumOff val="25000"/>
                </a:schemeClr>
              </a:solidFill>
              <a:uFillTx/>
              <a:latin typeface="思源黑体 Normal" panose="020B0400000000000000" charset="-122"/>
              <a:ea typeface="思源黑体 Normal" panose="020B0400000000000000" charset="-122"/>
              <a:cs typeface="思源黑体 Normal" panose="020B0400000000000000" charset="-122"/>
              <a:sym typeface="inpin heiti" panose="00000500000000000000" pitchFamily="2" charset="-122"/>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3"/>
          <p:cNvSpPr/>
          <p:nvPr/>
        </p:nvSpPr>
        <p:spPr>
          <a:xfrm>
            <a:off x="949325" y="1724660"/>
            <a:ext cx="4671060" cy="4276725"/>
          </a:xfrm>
          <a:prstGeom prst="roundRect">
            <a:avLst>
              <a:gd name="adj" fmla="val 4016"/>
            </a:avLst>
          </a:prstGeom>
          <a:solidFill>
            <a:schemeClr val="bg1"/>
          </a:solidFill>
          <a:ln w="3175">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Rectangle 11"/>
          <p:cNvSpPr/>
          <p:nvPr/>
        </p:nvSpPr>
        <p:spPr>
          <a:xfrm>
            <a:off x="949325" y="4947285"/>
            <a:ext cx="4670425" cy="596900"/>
          </a:xfrm>
          <a:prstGeom prst="rect">
            <a:avLst/>
          </a:prstGeom>
          <a:gradFill>
            <a:gsLst>
              <a:gs pos="100000">
                <a:schemeClr val="accent1"/>
              </a:gs>
              <a:gs pos="23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9" name="TextBox 4"/>
          <p:cNvSpPr txBox="1"/>
          <p:nvPr/>
        </p:nvSpPr>
        <p:spPr>
          <a:xfrm>
            <a:off x="2001520" y="2011680"/>
            <a:ext cx="2528570" cy="378460"/>
          </a:xfrm>
          <a:prstGeom prst="rect">
            <a:avLst/>
          </a:prstGeom>
          <a:noFill/>
        </p:spPr>
        <p:txBody>
          <a:bodyPr wrap="square" rtlCol="0">
            <a:spAutoFit/>
          </a:bodyPr>
          <a:lstStyle/>
          <a:p>
            <a:pPr algn="ctr"/>
            <a:r>
              <a:rPr lang="zh-CN" altLang="en-US" sz="1865" b="1">
                <a:solidFill>
                  <a:schemeClr val="accent1"/>
                </a:solidFill>
                <a:latin typeface="思源黑体 Normal" panose="020B0400000000000000" charset="-122"/>
                <a:ea typeface="思源黑体 Normal" panose="020B0400000000000000" charset="-122"/>
                <a:sym typeface="字魂105号-简雅黑" panose="00000500000000000000" pitchFamily="2" charset="-122"/>
              </a:rPr>
              <a:t>公司选人的两大标准</a:t>
            </a:r>
            <a:endParaRPr lang="zh-CN" altLang="en-US" sz="1865" b="1">
              <a:solidFill>
                <a:schemeClr val="accent1"/>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20" name="TextBox 7"/>
          <p:cNvSpPr txBox="1"/>
          <p:nvPr/>
        </p:nvSpPr>
        <p:spPr>
          <a:xfrm>
            <a:off x="1000760" y="4952365"/>
            <a:ext cx="4514215" cy="521970"/>
          </a:xfrm>
          <a:prstGeom prst="rect">
            <a:avLst/>
          </a:prstGeom>
          <a:noFill/>
        </p:spPr>
        <p:txBody>
          <a:bodyPr wrap="square" rtlCol="0">
            <a:spAutoFit/>
          </a:bodyPr>
          <a:lstStyle/>
          <a:p>
            <a:pPr algn="ctr">
              <a:lnSpc>
                <a:spcPct val="100000"/>
              </a:lnSpc>
            </a:pPr>
            <a:r>
              <a:rPr lang="zh-CN" altLang="en-US" sz="1400" i="1" spc="150">
                <a:solidFill>
                  <a:schemeClr val="bg1"/>
                </a:solidFill>
                <a:uFillTx/>
                <a:latin typeface="思源黑体 Normal" panose="020B0400000000000000" charset="-122"/>
                <a:ea typeface="思源黑体 Normal" panose="020B0400000000000000" charset="-122"/>
                <a:sym typeface="+mn-ea"/>
              </a:rPr>
              <a:t>最适合一个岗位的员工，不一定是最优秀的，但一定是最合适的！</a:t>
            </a:r>
            <a:endParaRPr lang="zh-CN" altLang="en-US" sz="1400" i="1" spc="150">
              <a:solidFill>
                <a:schemeClr val="bg1"/>
              </a:solidFill>
              <a:uFillTx/>
              <a:latin typeface="思源黑体 Normal" panose="020B0400000000000000" charset="-122"/>
              <a:ea typeface="思源黑体 Normal" panose="020B0400000000000000" charset="-122"/>
              <a:sym typeface="+mn-ea"/>
            </a:endParaRPr>
          </a:p>
        </p:txBody>
      </p:sp>
      <p:sp>
        <p:nvSpPr>
          <p:cNvPr id="21" name="Freeform 44"/>
          <p:cNvSpPr/>
          <p:nvPr/>
        </p:nvSpPr>
        <p:spPr>
          <a:xfrm>
            <a:off x="2843530" y="2750820"/>
            <a:ext cx="864235" cy="791845"/>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chemeClr val="bg1">
              <a:lumMod val="50000"/>
            </a:schemeClr>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en-US" sz="240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2" name="PA-文本框 42"/>
          <p:cNvSpPr txBox="1"/>
          <p:nvPr>
            <p:custDataLst>
              <p:tags r:id="rId1"/>
            </p:custDataLst>
          </p:nvPr>
        </p:nvSpPr>
        <p:spPr>
          <a:xfrm>
            <a:off x="1565275" y="3768090"/>
            <a:ext cx="3431540" cy="81026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marL="342900" indent="-342900" algn="ctr">
              <a:buFont typeface="+mj-lt"/>
              <a:buAutoNum type="arabicPeriod"/>
            </a:pPr>
            <a:r>
              <a:rPr lang="zh-CN" altLang="en-US" sz="1800" spc="100" dirty="0">
                <a:solidFill>
                  <a:schemeClr val="tx1"/>
                </a:solidFill>
                <a:uFillTx/>
                <a:latin typeface="思源黑体 Normal" panose="020B0400000000000000" charset="-122"/>
                <a:ea typeface="思源黑体 Normal" panose="020B0400000000000000" charset="-122"/>
                <a:sym typeface="字魂105号-简雅黑" panose="00000500000000000000" pitchFamily="2" charset="-122"/>
              </a:rPr>
              <a:t>认同公司的核心价值观</a:t>
            </a:r>
            <a:endParaRPr lang="zh-CN" altLang="en-US" sz="1800" spc="100" dirty="0">
              <a:solidFill>
                <a:schemeClr val="tx1"/>
              </a:solidFill>
              <a:uFillTx/>
              <a:latin typeface="思源黑体 Normal" panose="020B0400000000000000" charset="-122"/>
              <a:ea typeface="思源黑体 Normal" panose="020B0400000000000000" charset="-122"/>
              <a:sym typeface="字魂105号-简雅黑" panose="00000500000000000000" pitchFamily="2" charset="-122"/>
            </a:endParaRPr>
          </a:p>
          <a:p>
            <a:pPr marL="342900" indent="-342900" algn="ctr">
              <a:buFont typeface="+mj-lt"/>
              <a:buAutoNum type="arabicPeriod"/>
            </a:pPr>
            <a:r>
              <a:rPr lang="zh-CN" altLang="en-US" sz="1800" spc="100" dirty="0">
                <a:solidFill>
                  <a:schemeClr val="tx1"/>
                </a:solidFill>
                <a:uFillTx/>
                <a:latin typeface="思源黑体 Normal" panose="020B0400000000000000" charset="-122"/>
                <a:ea typeface="思源黑体 Normal" panose="020B0400000000000000" charset="-122"/>
                <a:sym typeface="字魂105号-简雅黑" panose="00000500000000000000" pitchFamily="2" charset="-122"/>
              </a:rPr>
              <a:t>人职匹配</a:t>
            </a:r>
            <a:endParaRPr lang="zh-CN" altLang="en-US" sz="1800" spc="100" dirty="0">
              <a:solidFill>
                <a:schemeClr val="tx1"/>
              </a:solidFill>
              <a:uFillTx/>
              <a:latin typeface="思源黑体 Normal" panose="020B0400000000000000" charset="-122"/>
              <a:ea typeface="思源黑体 Normal" panose="020B0400000000000000" charset="-122"/>
              <a:sym typeface="字魂105号-简雅黑" panose="00000500000000000000" pitchFamily="2" charset="-122"/>
            </a:endParaRPr>
          </a:p>
        </p:txBody>
      </p:sp>
      <p:sp>
        <p:nvSpPr>
          <p:cNvPr id="9" name="PA-文本框 8"/>
          <p:cNvSpPr txBox="1"/>
          <p:nvPr>
            <p:custDataLst>
              <p:tags r:id="rId2"/>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适应企业发展需求</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12" name="图片 11" descr="千库网_矢量招人招聘放大镜_元素编号11846496"/>
          <p:cNvPicPr>
            <a:picLocks noChangeAspect="1"/>
          </p:cNvPicPr>
          <p:nvPr/>
        </p:nvPicPr>
        <p:blipFill>
          <a:blip r:embed="rId3"/>
          <a:srcRect t="8670" b="8311"/>
          <a:stretch>
            <a:fillRect/>
          </a:stretch>
        </p:blipFill>
        <p:spPr>
          <a:xfrm>
            <a:off x="6322060" y="1724660"/>
            <a:ext cx="5151755" cy="4276725"/>
          </a:xfrm>
          <a:prstGeom prst="rect">
            <a:avLst/>
          </a:prstGeom>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descr="千库网_提升办公人物_元素编号12814320"/>
          <p:cNvPicPr>
            <a:picLocks noChangeAspect="1"/>
          </p:cNvPicPr>
          <p:nvPr/>
        </p:nvPicPr>
        <p:blipFill>
          <a:blip r:embed="rId1"/>
          <a:stretch>
            <a:fillRect/>
          </a:stretch>
        </p:blipFill>
        <p:spPr>
          <a:xfrm rot="900000" flipH="1">
            <a:off x="9049385" y="1801495"/>
            <a:ext cx="2818130" cy="3244215"/>
          </a:xfrm>
          <a:prstGeom prst="rect">
            <a:avLst/>
          </a:prstGeom>
        </p:spPr>
      </p:pic>
      <p:sp>
        <p:nvSpPr>
          <p:cNvPr id="9" name="PA-文本框 8"/>
          <p:cNvSpPr txBox="1"/>
          <p:nvPr>
            <p:custDataLst>
              <p:tags r:id="rId2"/>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适应企业发展需求</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ïsḻïḋê"/>
          <p:cNvSpPr/>
          <p:nvPr/>
        </p:nvSpPr>
        <p:spPr bwMode="auto">
          <a:xfrm>
            <a:off x="514985" y="5281930"/>
            <a:ext cx="8662670" cy="73660"/>
          </a:xfrm>
          <a:prstGeom prst="rect">
            <a:avLst/>
          </a:prstGeom>
          <a:solidFill>
            <a:schemeClr val="accent1"/>
          </a:solidFill>
          <a:ln>
            <a:noFill/>
          </a:ln>
        </p:spPr>
        <p:txBody>
          <a:bodyPr wrap="square" lIns="91440" tIns="45720" rIns="91440" bIns="45720" anchor="ctr">
            <a:normAutofit fontScale="25000" lnSpcReduction="20000"/>
          </a:bodyPr>
          <a:p>
            <a:pPr algn="ctr"/>
          </a:p>
        </p:txBody>
      </p:sp>
      <p:sp>
        <p:nvSpPr>
          <p:cNvPr id="5" name="ïSlíḋè"/>
          <p:cNvSpPr/>
          <p:nvPr/>
        </p:nvSpPr>
        <p:spPr bwMode="auto">
          <a:xfrm>
            <a:off x="1236345" y="5281930"/>
            <a:ext cx="1256030" cy="73660"/>
          </a:xfrm>
          <a:prstGeom prst="rect">
            <a:avLst/>
          </a:prstGeom>
          <a:solidFill>
            <a:schemeClr val="tx1">
              <a:lumMod val="50000"/>
              <a:lumOff val="50000"/>
            </a:schemeClr>
          </a:solidFill>
          <a:ln>
            <a:noFill/>
          </a:ln>
        </p:spPr>
        <p:txBody>
          <a:bodyPr wrap="square" lIns="91440" tIns="45720" rIns="91440" bIns="45720" anchor="ctr">
            <a:normAutofit fontScale="25000" lnSpcReduction="20000"/>
          </a:bodyPr>
          <a:p>
            <a:pPr algn="ctr"/>
          </a:p>
        </p:txBody>
      </p:sp>
      <p:sp>
        <p:nvSpPr>
          <p:cNvPr id="6" name="íṥľîḑe"/>
          <p:cNvSpPr/>
          <p:nvPr/>
        </p:nvSpPr>
        <p:spPr bwMode="auto">
          <a:xfrm>
            <a:off x="2297430" y="5281930"/>
            <a:ext cx="1134110" cy="73660"/>
          </a:xfrm>
          <a:prstGeom prst="rect">
            <a:avLst/>
          </a:prstGeom>
          <a:solidFill>
            <a:schemeClr val="accent1"/>
          </a:solidFill>
          <a:ln>
            <a:noFill/>
          </a:ln>
        </p:spPr>
        <p:txBody>
          <a:bodyPr wrap="square" lIns="91440" tIns="45720" rIns="91440" bIns="45720" anchor="ctr">
            <a:normAutofit fontScale="25000" lnSpcReduction="20000"/>
          </a:bodyPr>
          <a:p>
            <a:pPr algn="ctr"/>
          </a:p>
        </p:txBody>
      </p:sp>
      <p:sp>
        <p:nvSpPr>
          <p:cNvPr id="7" name="ïšľiḑe"/>
          <p:cNvSpPr/>
          <p:nvPr/>
        </p:nvSpPr>
        <p:spPr bwMode="auto">
          <a:xfrm>
            <a:off x="3514090" y="5281930"/>
            <a:ext cx="1503680" cy="73660"/>
          </a:xfrm>
          <a:prstGeom prst="rect">
            <a:avLst/>
          </a:prstGeom>
          <a:solidFill>
            <a:schemeClr val="tx1">
              <a:lumMod val="50000"/>
              <a:lumOff val="50000"/>
            </a:schemeClr>
          </a:solidFill>
          <a:ln>
            <a:noFill/>
          </a:ln>
        </p:spPr>
        <p:txBody>
          <a:bodyPr wrap="square" lIns="91440" tIns="45720" rIns="91440" bIns="45720" anchor="ctr">
            <a:normAutofit fontScale="25000" lnSpcReduction="20000"/>
          </a:bodyPr>
          <a:p>
            <a:pPr algn="ctr"/>
          </a:p>
        </p:txBody>
      </p:sp>
      <p:sp>
        <p:nvSpPr>
          <p:cNvPr id="8" name="ïŝ1ïḋe"/>
          <p:cNvSpPr/>
          <p:nvPr/>
        </p:nvSpPr>
        <p:spPr bwMode="auto">
          <a:xfrm>
            <a:off x="5059680" y="5281930"/>
            <a:ext cx="3457575" cy="73660"/>
          </a:xfrm>
          <a:prstGeom prst="rect">
            <a:avLst/>
          </a:prstGeom>
          <a:solidFill>
            <a:srgbClr val="372F3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p>
            <a:pPr algn="ctr"/>
          </a:p>
        </p:txBody>
      </p:sp>
      <p:sp>
        <p:nvSpPr>
          <p:cNvPr id="11" name="îśḷîḍe"/>
          <p:cNvSpPr/>
          <p:nvPr/>
        </p:nvSpPr>
        <p:spPr bwMode="auto">
          <a:xfrm>
            <a:off x="7071995" y="5281930"/>
            <a:ext cx="1690370" cy="73660"/>
          </a:xfrm>
          <a:prstGeom prst="rect">
            <a:avLst/>
          </a:prstGeom>
          <a:solidFill>
            <a:schemeClr val="accent1"/>
          </a:solidFill>
          <a:ln>
            <a:noFill/>
          </a:ln>
        </p:spPr>
        <p:txBody>
          <a:bodyPr wrap="square" lIns="91440" tIns="45720" rIns="91440" bIns="45720" anchor="ctr">
            <a:normAutofit fontScale="25000" lnSpcReduction="20000"/>
          </a:bodyPr>
          <a:p>
            <a:pPr algn="ctr"/>
          </a:p>
        </p:txBody>
      </p:sp>
      <p:sp>
        <p:nvSpPr>
          <p:cNvPr id="12" name="íṣḻiḋè"/>
          <p:cNvSpPr/>
          <p:nvPr/>
        </p:nvSpPr>
        <p:spPr bwMode="auto">
          <a:xfrm>
            <a:off x="5619115" y="5281930"/>
            <a:ext cx="1503680" cy="73660"/>
          </a:xfrm>
          <a:prstGeom prst="rect">
            <a:avLst/>
          </a:prstGeom>
          <a:solidFill>
            <a:schemeClr val="tx1">
              <a:lumMod val="50000"/>
              <a:lumOff val="50000"/>
            </a:schemeClr>
          </a:solidFill>
          <a:ln>
            <a:noFill/>
          </a:ln>
        </p:spPr>
        <p:txBody>
          <a:bodyPr wrap="square" lIns="91440" tIns="45720" rIns="91440" bIns="45720" anchor="ctr">
            <a:normAutofit fontScale="25000" lnSpcReduction="20000"/>
          </a:bodyPr>
          <a:p>
            <a:pPr algn="ctr"/>
          </a:p>
        </p:txBody>
      </p:sp>
      <p:sp>
        <p:nvSpPr>
          <p:cNvPr id="14" name="ïšľïḑe"/>
          <p:cNvSpPr/>
          <p:nvPr/>
        </p:nvSpPr>
        <p:spPr bwMode="auto">
          <a:xfrm>
            <a:off x="4944745" y="5281930"/>
            <a:ext cx="1152000" cy="73660"/>
          </a:xfrm>
          <a:prstGeom prst="rect">
            <a:avLst/>
          </a:prstGeom>
          <a:solidFill>
            <a:schemeClr val="accent1"/>
          </a:solidFill>
          <a:ln>
            <a:noFill/>
          </a:ln>
        </p:spPr>
        <p:txBody>
          <a:bodyPr wrap="square" lIns="91440" tIns="45720" rIns="91440" bIns="45720" anchor="ctr">
            <a:normAutofit fontScale="25000" lnSpcReduction="20000"/>
          </a:bodyPr>
          <a:p>
            <a:pPr algn="ctr"/>
          </a:p>
        </p:txBody>
      </p:sp>
      <p:sp>
        <p:nvSpPr>
          <p:cNvPr id="15" name="íṧļîdè"/>
          <p:cNvSpPr/>
          <p:nvPr/>
        </p:nvSpPr>
        <p:spPr bwMode="auto">
          <a:xfrm>
            <a:off x="1162685" y="5185410"/>
            <a:ext cx="222885" cy="238760"/>
          </a:xfrm>
          <a:prstGeom prst="ellipse">
            <a:avLst/>
          </a:prstGeom>
          <a:solidFill>
            <a:schemeClr val="accent1"/>
          </a:solidFill>
          <a:ln>
            <a:noFill/>
          </a:ln>
        </p:spPr>
        <p:txBody>
          <a:bodyPr wrap="square" lIns="91440" tIns="45720" rIns="91440" bIns="45720" anchor="ctr">
            <a:normAutofit fontScale="32500" lnSpcReduction="20000"/>
          </a:bodyPr>
          <a:p>
            <a:pPr algn="ctr"/>
          </a:p>
        </p:txBody>
      </p:sp>
      <p:sp>
        <p:nvSpPr>
          <p:cNvPr id="16" name="îşḷiḑê"/>
          <p:cNvSpPr/>
          <p:nvPr/>
        </p:nvSpPr>
        <p:spPr bwMode="auto">
          <a:xfrm>
            <a:off x="2241550" y="5185410"/>
            <a:ext cx="226060" cy="238760"/>
          </a:xfrm>
          <a:prstGeom prst="ellipse">
            <a:avLst/>
          </a:prstGeom>
          <a:solidFill>
            <a:schemeClr val="tx1">
              <a:lumMod val="50000"/>
              <a:lumOff val="50000"/>
            </a:schemeClr>
          </a:solidFill>
          <a:ln>
            <a:noFill/>
          </a:ln>
        </p:spPr>
        <p:txBody>
          <a:bodyPr wrap="square" lIns="91440" tIns="45720" rIns="91440" bIns="45720" anchor="ctr">
            <a:normAutofit fontScale="32500" lnSpcReduction="20000"/>
          </a:bodyPr>
          <a:p>
            <a:pPr algn="ctr"/>
          </a:p>
        </p:txBody>
      </p:sp>
      <p:sp>
        <p:nvSpPr>
          <p:cNvPr id="17" name="iṥľïďè"/>
          <p:cNvSpPr/>
          <p:nvPr/>
        </p:nvSpPr>
        <p:spPr bwMode="auto">
          <a:xfrm>
            <a:off x="3279775" y="5185410"/>
            <a:ext cx="222885" cy="238760"/>
          </a:xfrm>
          <a:prstGeom prst="ellipse">
            <a:avLst/>
          </a:prstGeom>
          <a:solidFill>
            <a:schemeClr val="accent1"/>
          </a:solidFill>
          <a:ln>
            <a:noFill/>
          </a:ln>
        </p:spPr>
        <p:txBody>
          <a:bodyPr wrap="square" lIns="91440" tIns="45720" rIns="91440" bIns="45720" anchor="ctr">
            <a:normAutofit fontScale="32500" lnSpcReduction="20000"/>
          </a:bodyPr>
          <a:p>
            <a:pPr algn="ctr"/>
          </a:p>
        </p:txBody>
      </p:sp>
      <p:sp>
        <p:nvSpPr>
          <p:cNvPr id="18" name="iSľiḑê"/>
          <p:cNvSpPr/>
          <p:nvPr/>
        </p:nvSpPr>
        <p:spPr bwMode="auto">
          <a:xfrm>
            <a:off x="8454390" y="5185410"/>
            <a:ext cx="222885" cy="238760"/>
          </a:xfrm>
          <a:prstGeom prst="ellipse">
            <a:avLst/>
          </a:prstGeom>
          <a:solidFill>
            <a:schemeClr val="accent1"/>
          </a:solidFill>
          <a:ln>
            <a:noFill/>
          </a:ln>
        </p:spPr>
        <p:txBody>
          <a:bodyPr wrap="square" lIns="91440" tIns="45720" rIns="91440" bIns="45720" anchor="ctr">
            <a:normAutofit fontScale="32500" lnSpcReduction="20000"/>
          </a:bodyPr>
          <a:p>
            <a:pPr algn="ctr"/>
          </a:p>
        </p:txBody>
      </p:sp>
      <p:sp>
        <p:nvSpPr>
          <p:cNvPr id="19" name="iŝļïdè"/>
          <p:cNvSpPr/>
          <p:nvPr/>
        </p:nvSpPr>
        <p:spPr bwMode="auto">
          <a:xfrm>
            <a:off x="6926580" y="5185410"/>
            <a:ext cx="224155" cy="238760"/>
          </a:xfrm>
          <a:prstGeom prst="ellipse">
            <a:avLst/>
          </a:prstGeom>
          <a:solidFill>
            <a:schemeClr val="tx1">
              <a:lumMod val="50000"/>
              <a:lumOff val="50000"/>
            </a:schemeClr>
          </a:solidFill>
          <a:ln>
            <a:noFill/>
          </a:ln>
        </p:spPr>
        <p:txBody>
          <a:bodyPr wrap="square" lIns="91440" tIns="45720" rIns="91440" bIns="45720" anchor="ctr">
            <a:normAutofit fontScale="32500" lnSpcReduction="20000"/>
          </a:bodyPr>
          <a:p>
            <a:pPr algn="ctr"/>
          </a:p>
        </p:txBody>
      </p:sp>
      <p:sp>
        <p:nvSpPr>
          <p:cNvPr id="20" name="ïşḻiḍè"/>
          <p:cNvSpPr/>
          <p:nvPr/>
        </p:nvSpPr>
        <p:spPr bwMode="auto">
          <a:xfrm>
            <a:off x="6029325" y="5185410"/>
            <a:ext cx="223520" cy="238760"/>
          </a:xfrm>
          <a:prstGeom prst="ellipse">
            <a:avLst/>
          </a:prstGeom>
          <a:solidFill>
            <a:schemeClr val="accent1"/>
          </a:solidFill>
          <a:ln>
            <a:noFill/>
          </a:ln>
        </p:spPr>
        <p:txBody>
          <a:bodyPr wrap="square" lIns="91440" tIns="45720" rIns="91440" bIns="45720" anchor="ctr">
            <a:normAutofit fontScale="32500" lnSpcReduction="20000"/>
          </a:bodyPr>
          <a:p>
            <a:pPr algn="ctr"/>
          </a:p>
        </p:txBody>
      </p:sp>
      <p:sp>
        <p:nvSpPr>
          <p:cNvPr id="21" name="işlídé"/>
          <p:cNvSpPr/>
          <p:nvPr/>
        </p:nvSpPr>
        <p:spPr bwMode="auto">
          <a:xfrm>
            <a:off x="4717415" y="5185410"/>
            <a:ext cx="224790" cy="238760"/>
          </a:xfrm>
          <a:prstGeom prst="ellipse">
            <a:avLst/>
          </a:prstGeom>
          <a:solidFill>
            <a:schemeClr val="tx1">
              <a:lumMod val="50000"/>
              <a:lumOff val="50000"/>
            </a:schemeClr>
          </a:solidFill>
          <a:ln>
            <a:noFill/>
          </a:ln>
        </p:spPr>
        <p:txBody>
          <a:bodyPr wrap="square" lIns="91440" tIns="45720" rIns="91440" bIns="45720" anchor="ctr">
            <a:normAutofit fontScale="32500" lnSpcReduction="20000"/>
          </a:bodyPr>
          <a:p>
            <a:pPr algn="ctr"/>
          </a:p>
        </p:txBody>
      </p:sp>
      <p:sp>
        <p:nvSpPr>
          <p:cNvPr id="99" name="íṡ1idé"/>
          <p:cNvSpPr/>
          <p:nvPr/>
        </p:nvSpPr>
        <p:spPr bwMode="auto">
          <a:xfrm>
            <a:off x="2322195" y="352742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0" name="iSḻiḓè"/>
          <p:cNvSpPr/>
          <p:nvPr/>
        </p:nvSpPr>
        <p:spPr bwMode="auto">
          <a:xfrm>
            <a:off x="2322195" y="3646170"/>
            <a:ext cx="39370" cy="4127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1" name="î$1îḑè"/>
          <p:cNvSpPr/>
          <p:nvPr/>
        </p:nvSpPr>
        <p:spPr bwMode="auto">
          <a:xfrm>
            <a:off x="2322195" y="3766185"/>
            <a:ext cx="39370" cy="4000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2" name="ïşḷíḋé"/>
          <p:cNvSpPr/>
          <p:nvPr/>
        </p:nvSpPr>
        <p:spPr bwMode="auto">
          <a:xfrm>
            <a:off x="2322195" y="388556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3" name="ïšlïḓê"/>
          <p:cNvSpPr/>
          <p:nvPr/>
        </p:nvSpPr>
        <p:spPr bwMode="auto">
          <a:xfrm>
            <a:off x="2322195" y="4006850"/>
            <a:ext cx="39370" cy="3873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4" name="iş1ïḓè"/>
          <p:cNvSpPr/>
          <p:nvPr/>
        </p:nvSpPr>
        <p:spPr bwMode="auto">
          <a:xfrm>
            <a:off x="2322195" y="412432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5" name="ïsļïḓe"/>
          <p:cNvSpPr/>
          <p:nvPr/>
        </p:nvSpPr>
        <p:spPr bwMode="auto">
          <a:xfrm>
            <a:off x="2322195" y="4243705"/>
            <a:ext cx="39370" cy="4127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6" name="íŝlîḍe"/>
          <p:cNvSpPr/>
          <p:nvPr/>
        </p:nvSpPr>
        <p:spPr bwMode="auto">
          <a:xfrm>
            <a:off x="2322195" y="4363720"/>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7" name="íṡľïḋe"/>
          <p:cNvSpPr/>
          <p:nvPr/>
        </p:nvSpPr>
        <p:spPr bwMode="auto">
          <a:xfrm>
            <a:off x="2322195" y="448246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8" name="îS1íḋe"/>
          <p:cNvSpPr/>
          <p:nvPr/>
        </p:nvSpPr>
        <p:spPr bwMode="auto">
          <a:xfrm>
            <a:off x="2322195" y="4603750"/>
            <a:ext cx="39370" cy="3873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09" name="íslidê"/>
          <p:cNvSpPr/>
          <p:nvPr/>
        </p:nvSpPr>
        <p:spPr bwMode="auto">
          <a:xfrm>
            <a:off x="2322195" y="4721860"/>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10" name="íṧļïďè"/>
          <p:cNvSpPr/>
          <p:nvPr/>
        </p:nvSpPr>
        <p:spPr bwMode="auto">
          <a:xfrm>
            <a:off x="2322195" y="484060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11" name="ïslîdè"/>
          <p:cNvSpPr/>
          <p:nvPr/>
        </p:nvSpPr>
        <p:spPr bwMode="auto">
          <a:xfrm>
            <a:off x="2322195" y="4960620"/>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112" name="íṡľiḑè"/>
          <p:cNvSpPr/>
          <p:nvPr/>
        </p:nvSpPr>
        <p:spPr bwMode="auto">
          <a:xfrm>
            <a:off x="2322195" y="507936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93" name="í$ḷïḋé"/>
          <p:cNvSpPr/>
          <p:nvPr/>
        </p:nvSpPr>
        <p:spPr bwMode="auto">
          <a:xfrm>
            <a:off x="4820285" y="4511040"/>
            <a:ext cx="36195" cy="42545"/>
          </a:xfrm>
          <a:prstGeom prst="ellipse">
            <a:avLst/>
          </a:prstGeom>
          <a:solidFill>
            <a:schemeClr val="accent4"/>
          </a:solidFill>
          <a:ln>
            <a:noFill/>
          </a:ln>
        </p:spPr>
        <p:txBody>
          <a:bodyPr wrap="square" lIns="91440" tIns="45720" rIns="91440" bIns="45720" anchor="ctr">
            <a:normAutofit fontScale="25000" lnSpcReduction="20000"/>
          </a:bodyPr>
          <a:p>
            <a:pPr algn="ctr"/>
          </a:p>
        </p:txBody>
      </p:sp>
      <p:sp>
        <p:nvSpPr>
          <p:cNvPr id="94" name="iṩḻíḍé"/>
          <p:cNvSpPr/>
          <p:nvPr/>
        </p:nvSpPr>
        <p:spPr bwMode="auto">
          <a:xfrm>
            <a:off x="4820285" y="4629150"/>
            <a:ext cx="36195" cy="42545"/>
          </a:xfrm>
          <a:prstGeom prst="ellipse">
            <a:avLst/>
          </a:prstGeom>
          <a:solidFill>
            <a:schemeClr val="accent4"/>
          </a:solidFill>
          <a:ln>
            <a:noFill/>
          </a:ln>
        </p:spPr>
        <p:txBody>
          <a:bodyPr wrap="square" lIns="91440" tIns="45720" rIns="91440" bIns="45720" anchor="ctr">
            <a:normAutofit fontScale="25000" lnSpcReduction="20000"/>
          </a:bodyPr>
          <a:p>
            <a:pPr algn="ctr"/>
          </a:p>
        </p:txBody>
      </p:sp>
      <p:sp>
        <p:nvSpPr>
          <p:cNvPr id="95" name="ïśḷídé"/>
          <p:cNvSpPr/>
          <p:nvPr/>
        </p:nvSpPr>
        <p:spPr bwMode="auto">
          <a:xfrm>
            <a:off x="4820285" y="4750435"/>
            <a:ext cx="36195" cy="40005"/>
          </a:xfrm>
          <a:prstGeom prst="ellipse">
            <a:avLst/>
          </a:prstGeom>
          <a:solidFill>
            <a:schemeClr val="accent4"/>
          </a:solidFill>
          <a:ln>
            <a:noFill/>
          </a:ln>
        </p:spPr>
        <p:txBody>
          <a:bodyPr wrap="square" lIns="91440" tIns="45720" rIns="91440" bIns="45720" anchor="ctr">
            <a:normAutofit fontScale="25000" lnSpcReduction="20000"/>
          </a:bodyPr>
          <a:p>
            <a:pPr algn="ctr"/>
          </a:p>
        </p:txBody>
      </p:sp>
      <p:sp>
        <p:nvSpPr>
          <p:cNvPr id="96" name="îṩľide"/>
          <p:cNvSpPr/>
          <p:nvPr/>
        </p:nvSpPr>
        <p:spPr bwMode="auto">
          <a:xfrm>
            <a:off x="4820285" y="4869180"/>
            <a:ext cx="36195" cy="42545"/>
          </a:xfrm>
          <a:prstGeom prst="ellipse">
            <a:avLst/>
          </a:prstGeom>
          <a:solidFill>
            <a:schemeClr val="accent4"/>
          </a:solidFill>
          <a:ln>
            <a:noFill/>
          </a:ln>
        </p:spPr>
        <p:txBody>
          <a:bodyPr wrap="square" lIns="91440" tIns="45720" rIns="91440" bIns="45720" anchor="ctr">
            <a:normAutofit fontScale="25000" lnSpcReduction="20000"/>
          </a:bodyPr>
          <a:p>
            <a:pPr algn="ctr"/>
          </a:p>
        </p:txBody>
      </p:sp>
      <p:sp>
        <p:nvSpPr>
          <p:cNvPr id="97" name="ïS1îďê"/>
          <p:cNvSpPr/>
          <p:nvPr/>
        </p:nvSpPr>
        <p:spPr bwMode="auto">
          <a:xfrm>
            <a:off x="4820285" y="4987290"/>
            <a:ext cx="36195" cy="42545"/>
          </a:xfrm>
          <a:prstGeom prst="ellipse">
            <a:avLst/>
          </a:prstGeom>
          <a:solidFill>
            <a:schemeClr val="accent4"/>
          </a:solidFill>
          <a:ln>
            <a:noFill/>
          </a:ln>
        </p:spPr>
        <p:txBody>
          <a:bodyPr wrap="square" lIns="91440" tIns="45720" rIns="91440" bIns="45720" anchor="ctr">
            <a:normAutofit fontScale="25000" lnSpcReduction="20000"/>
          </a:bodyPr>
          <a:p>
            <a:pPr algn="ctr"/>
          </a:p>
        </p:txBody>
      </p:sp>
      <p:sp>
        <p:nvSpPr>
          <p:cNvPr id="98" name="ïśľïḑê"/>
          <p:cNvSpPr/>
          <p:nvPr/>
        </p:nvSpPr>
        <p:spPr bwMode="auto">
          <a:xfrm>
            <a:off x="4820285" y="5107940"/>
            <a:ext cx="36195" cy="42545"/>
          </a:xfrm>
          <a:prstGeom prst="ellipse">
            <a:avLst/>
          </a:prstGeom>
          <a:solidFill>
            <a:schemeClr val="accent4"/>
          </a:solidFill>
          <a:ln>
            <a:noFill/>
          </a:ln>
        </p:spPr>
        <p:txBody>
          <a:bodyPr wrap="square" lIns="91440" tIns="45720" rIns="91440" bIns="45720" anchor="ctr">
            <a:normAutofit fontScale="25000" lnSpcReduction="20000"/>
          </a:bodyPr>
          <a:p>
            <a:pPr algn="ctr"/>
          </a:p>
        </p:txBody>
      </p:sp>
      <p:sp>
        <p:nvSpPr>
          <p:cNvPr id="88" name="iṩļïḓè"/>
          <p:cNvSpPr/>
          <p:nvPr/>
        </p:nvSpPr>
        <p:spPr bwMode="auto">
          <a:xfrm>
            <a:off x="8533130" y="460819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89" name="îṡḷîďé"/>
          <p:cNvSpPr/>
          <p:nvPr/>
        </p:nvSpPr>
        <p:spPr bwMode="auto">
          <a:xfrm>
            <a:off x="8533130" y="4729480"/>
            <a:ext cx="39370" cy="4000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90" name="ïSlîḑe"/>
          <p:cNvSpPr/>
          <p:nvPr/>
        </p:nvSpPr>
        <p:spPr bwMode="auto">
          <a:xfrm>
            <a:off x="8533130" y="484822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91" name="ïṩ1íde"/>
          <p:cNvSpPr/>
          <p:nvPr/>
        </p:nvSpPr>
        <p:spPr bwMode="auto">
          <a:xfrm>
            <a:off x="8533130" y="496633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92" name="îṩļiḑe"/>
          <p:cNvSpPr/>
          <p:nvPr/>
        </p:nvSpPr>
        <p:spPr bwMode="auto">
          <a:xfrm>
            <a:off x="8533130" y="5086985"/>
            <a:ext cx="39370" cy="42545"/>
          </a:xfrm>
          <a:prstGeom prst="ellipse">
            <a:avLst/>
          </a:prstGeom>
          <a:solidFill>
            <a:schemeClr val="accent2"/>
          </a:solidFill>
          <a:ln>
            <a:noFill/>
          </a:ln>
        </p:spPr>
        <p:txBody>
          <a:bodyPr wrap="square" lIns="91440" tIns="45720" rIns="91440" bIns="45720" anchor="ctr">
            <a:normAutofit fontScale="25000" lnSpcReduction="20000"/>
          </a:bodyPr>
          <a:p>
            <a:pPr algn="ctr"/>
          </a:p>
        </p:txBody>
      </p:sp>
      <p:sp>
        <p:nvSpPr>
          <p:cNvPr id="74" name="işḷïḍé"/>
          <p:cNvSpPr/>
          <p:nvPr/>
        </p:nvSpPr>
        <p:spPr bwMode="auto">
          <a:xfrm>
            <a:off x="6118225" y="3527425"/>
            <a:ext cx="38100" cy="4254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75" name="iŝḷiḍé"/>
          <p:cNvSpPr/>
          <p:nvPr/>
        </p:nvSpPr>
        <p:spPr bwMode="auto">
          <a:xfrm>
            <a:off x="6118225" y="3646170"/>
            <a:ext cx="38100" cy="4127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76" name="îṡlíďê"/>
          <p:cNvSpPr/>
          <p:nvPr/>
        </p:nvSpPr>
        <p:spPr bwMode="auto">
          <a:xfrm>
            <a:off x="6118225" y="3766185"/>
            <a:ext cx="38100" cy="4000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77" name="îsḷíďe"/>
          <p:cNvSpPr/>
          <p:nvPr/>
        </p:nvSpPr>
        <p:spPr bwMode="auto">
          <a:xfrm>
            <a:off x="6118225" y="3885565"/>
            <a:ext cx="38100" cy="4254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78" name="îṣlíḋè"/>
          <p:cNvSpPr/>
          <p:nvPr/>
        </p:nvSpPr>
        <p:spPr bwMode="auto">
          <a:xfrm>
            <a:off x="6118225" y="4006850"/>
            <a:ext cx="38100" cy="3873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79" name="ïṥḷîḋê"/>
          <p:cNvSpPr/>
          <p:nvPr/>
        </p:nvSpPr>
        <p:spPr bwMode="auto">
          <a:xfrm>
            <a:off x="6118225" y="4124325"/>
            <a:ext cx="38100" cy="4254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80" name="ïṧļîḑê"/>
          <p:cNvSpPr/>
          <p:nvPr/>
        </p:nvSpPr>
        <p:spPr bwMode="auto">
          <a:xfrm>
            <a:off x="6118225" y="4243705"/>
            <a:ext cx="38100" cy="4127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81" name="íṧḻíďê"/>
          <p:cNvSpPr/>
          <p:nvPr/>
        </p:nvSpPr>
        <p:spPr bwMode="auto">
          <a:xfrm>
            <a:off x="6118225" y="4363720"/>
            <a:ext cx="38100" cy="4254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82" name="ïṡļîḍè"/>
          <p:cNvSpPr/>
          <p:nvPr/>
        </p:nvSpPr>
        <p:spPr bwMode="auto">
          <a:xfrm>
            <a:off x="6118225" y="4482465"/>
            <a:ext cx="38100" cy="4254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83" name="íšḻîḋê"/>
          <p:cNvSpPr/>
          <p:nvPr/>
        </p:nvSpPr>
        <p:spPr bwMode="auto">
          <a:xfrm>
            <a:off x="6118225" y="4603750"/>
            <a:ext cx="38100" cy="3873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84" name="íṣľíḋê"/>
          <p:cNvSpPr/>
          <p:nvPr/>
        </p:nvSpPr>
        <p:spPr bwMode="auto">
          <a:xfrm>
            <a:off x="6118225" y="4721860"/>
            <a:ext cx="38100" cy="4254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85" name="ïş1íḍe"/>
          <p:cNvSpPr/>
          <p:nvPr/>
        </p:nvSpPr>
        <p:spPr bwMode="auto">
          <a:xfrm>
            <a:off x="6118225" y="4840605"/>
            <a:ext cx="38100" cy="4254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86" name="íšļïďe"/>
          <p:cNvSpPr/>
          <p:nvPr/>
        </p:nvSpPr>
        <p:spPr bwMode="auto">
          <a:xfrm>
            <a:off x="6118225" y="4960620"/>
            <a:ext cx="38100" cy="4254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87" name="iśļîḍê"/>
          <p:cNvSpPr/>
          <p:nvPr/>
        </p:nvSpPr>
        <p:spPr bwMode="auto">
          <a:xfrm>
            <a:off x="6118225" y="5079365"/>
            <a:ext cx="38100" cy="42545"/>
          </a:xfrm>
          <a:prstGeom prst="ellipse">
            <a:avLst/>
          </a:prstGeom>
          <a:solidFill>
            <a:schemeClr val="accent5"/>
          </a:solidFill>
          <a:ln>
            <a:noFill/>
          </a:ln>
        </p:spPr>
        <p:txBody>
          <a:bodyPr wrap="square" lIns="91440" tIns="45720" rIns="91440" bIns="45720" anchor="ctr">
            <a:normAutofit fontScale="25000" lnSpcReduction="20000"/>
          </a:bodyPr>
          <a:p>
            <a:pPr algn="ctr"/>
          </a:p>
        </p:txBody>
      </p:sp>
      <p:sp>
        <p:nvSpPr>
          <p:cNvPr id="70" name="ïś1ídè"/>
          <p:cNvSpPr/>
          <p:nvPr/>
        </p:nvSpPr>
        <p:spPr bwMode="auto">
          <a:xfrm>
            <a:off x="7871460" y="2791460"/>
            <a:ext cx="1339850" cy="1770380"/>
          </a:xfrm>
          <a:custGeom>
            <a:avLst/>
            <a:gdLst>
              <a:gd name="T0" fmla="*/ 332 w 547"/>
              <a:gd name="T1" fmla="*/ 0 h 673"/>
              <a:gd name="T2" fmla="*/ 216 w 547"/>
              <a:gd name="T3" fmla="*/ 0 h 673"/>
              <a:gd name="T4" fmla="*/ 0 w 547"/>
              <a:gd name="T5" fmla="*/ 216 h 673"/>
              <a:gd name="T6" fmla="*/ 0 w 547"/>
              <a:gd name="T7" fmla="*/ 302 h 673"/>
              <a:gd name="T8" fmla="*/ 216 w 547"/>
              <a:gd name="T9" fmla="*/ 517 h 673"/>
              <a:gd name="T10" fmla="*/ 253 w 547"/>
              <a:gd name="T11" fmla="*/ 517 h 673"/>
              <a:gd name="T12" fmla="*/ 275 w 547"/>
              <a:gd name="T13" fmla="*/ 673 h 673"/>
              <a:gd name="T14" fmla="*/ 295 w 547"/>
              <a:gd name="T15" fmla="*/ 517 h 673"/>
              <a:gd name="T16" fmla="*/ 332 w 547"/>
              <a:gd name="T17" fmla="*/ 517 h 673"/>
              <a:gd name="T18" fmla="*/ 547 w 547"/>
              <a:gd name="T19" fmla="*/ 302 h 673"/>
              <a:gd name="T20" fmla="*/ 547 w 547"/>
              <a:gd name="T21" fmla="*/ 216 h 673"/>
              <a:gd name="T22" fmla="*/ 332 w 547"/>
              <a:gd name="T2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3">
                <a:moveTo>
                  <a:pt x="332" y="0"/>
                </a:moveTo>
                <a:cubicBezTo>
                  <a:pt x="216" y="0"/>
                  <a:pt x="216" y="0"/>
                  <a:pt x="216" y="0"/>
                </a:cubicBezTo>
                <a:cubicBezTo>
                  <a:pt x="97" y="0"/>
                  <a:pt x="0" y="97"/>
                  <a:pt x="0" y="216"/>
                </a:cubicBezTo>
                <a:cubicBezTo>
                  <a:pt x="0" y="302"/>
                  <a:pt x="0" y="302"/>
                  <a:pt x="0" y="302"/>
                </a:cubicBezTo>
                <a:cubicBezTo>
                  <a:pt x="0" y="421"/>
                  <a:pt x="97" y="517"/>
                  <a:pt x="216" y="517"/>
                </a:cubicBezTo>
                <a:cubicBezTo>
                  <a:pt x="253" y="517"/>
                  <a:pt x="253" y="517"/>
                  <a:pt x="253" y="517"/>
                </a:cubicBezTo>
                <a:cubicBezTo>
                  <a:pt x="275" y="673"/>
                  <a:pt x="275" y="673"/>
                  <a:pt x="275" y="673"/>
                </a:cubicBezTo>
                <a:cubicBezTo>
                  <a:pt x="295" y="517"/>
                  <a:pt x="295" y="517"/>
                  <a:pt x="295" y="517"/>
                </a:cubicBezTo>
                <a:cubicBezTo>
                  <a:pt x="332" y="517"/>
                  <a:pt x="332" y="517"/>
                  <a:pt x="332" y="517"/>
                </a:cubicBezTo>
                <a:cubicBezTo>
                  <a:pt x="451" y="517"/>
                  <a:pt x="547" y="421"/>
                  <a:pt x="547" y="302"/>
                </a:cubicBezTo>
                <a:cubicBezTo>
                  <a:pt x="547" y="216"/>
                  <a:pt x="547" y="216"/>
                  <a:pt x="547" y="216"/>
                </a:cubicBezTo>
                <a:cubicBezTo>
                  <a:pt x="547" y="97"/>
                  <a:pt x="451" y="0"/>
                  <a:pt x="332" y="0"/>
                </a:cubicBezTo>
                <a:close/>
              </a:path>
            </a:pathLst>
          </a:custGeom>
          <a:solidFill>
            <a:schemeClr val="accent1"/>
          </a:solidFill>
          <a:ln>
            <a:noFill/>
          </a:ln>
        </p:spPr>
        <p:txBody>
          <a:bodyPr wrap="square" lIns="91440" tIns="45720" rIns="91440" bIns="45720" anchor="ctr">
            <a:normAutofit/>
          </a:bodyPr>
          <a:p>
            <a:pPr algn="ctr"/>
          </a:p>
        </p:txBody>
      </p:sp>
      <p:sp>
        <p:nvSpPr>
          <p:cNvPr id="59" name="ïṣḻíḋé"/>
          <p:cNvSpPr/>
          <p:nvPr/>
        </p:nvSpPr>
        <p:spPr bwMode="auto">
          <a:xfrm>
            <a:off x="6370955" y="3246120"/>
            <a:ext cx="1339850" cy="1770380"/>
          </a:xfrm>
          <a:custGeom>
            <a:avLst/>
            <a:gdLst>
              <a:gd name="T0" fmla="*/ 332 w 547"/>
              <a:gd name="T1" fmla="*/ 0 h 673"/>
              <a:gd name="T2" fmla="*/ 215 w 547"/>
              <a:gd name="T3" fmla="*/ 0 h 673"/>
              <a:gd name="T4" fmla="*/ 0 w 547"/>
              <a:gd name="T5" fmla="*/ 215 h 673"/>
              <a:gd name="T6" fmla="*/ 0 w 547"/>
              <a:gd name="T7" fmla="*/ 301 h 673"/>
              <a:gd name="T8" fmla="*/ 215 w 547"/>
              <a:gd name="T9" fmla="*/ 516 h 673"/>
              <a:gd name="T10" fmla="*/ 253 w 547"/>
              <a:gd name="T11" fmla="*/ 516 h 673"/>
              <a:gd name="T12" fmla="*/ 274 w 547"/>
              <a:gd name="T13" fmla="*/ 673 h 673"/>
              <a:gd name="T14" fmla="*/ 295 w 547"/>
              <a:gd name="T15" fmla="*/ 516 h 673"/>
              <a:gd name="T16" fmla="*/ 332 w 547"/>
              <a:gd name="T17" fmla="*/ 516 h 673"/>
              <a:gd name="T18" fmla="*/ 547 w 547"/>
              <a:gd name="T19" fmla="*/ 301 h 673"/>
              <a:gd name="T20" fmla="*/ 547 w 547"/>
              <a:gd name="T21" fmla="*/ 215 h 673"/>
              <a:gd name="T22" fmla="*/ 332 w 547"/>
              <a:gd name="T2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3">
                <a:moveTo>
                  <a:pt x="332" y="0"/>
                </a:moveTo>
                <a:cubicBezTo>
                  <a:pt x="215" y="0"/>
                  <a:pt x="215" y="0"/>
                  <a:pt x="215" y="0"/>
                </a:cubicBezTo>
                <a:cubicBezTo>
                  <a:pt x="96" y="0"/>
                  <a:pt x="0" y="96"/>
                  <a:pt x="0" y="215"/>
                </a:cubicBezTo>
                <a:cubicBezTo>
                  <a:pt x="0" y="301"/>
                  <a:pt x="0" y="301"/>
                  <a:pt x="0" y="301"/>
                </a:cubicBezTo>
                <a:cubicBezTo>
                  <a:pt x="0" y="420"/>
                  <a:pt x="96" y="516"/>
                  <a:pt x="215" y="516"/>
                </a:cubicBezTo>
                <a:cubicBezTo>
                  <a:pt x="253" y="516"/>
                  <a:pt x="253" y="516"/>
                  <a:pt x="253" y="516"/>
                </a:cubicBezTo>
                <a:cubicBezTo>
                  <a:pt x="274" y="673"/>
                  <a:pt x="274" y="673"/>
                  <a:pt x="274" y="673"/>
                </a:cubicBezTo>
                <a:cubicBezTo>
                  <a:pt x="295" y="516"/>
                  <a:pt x="295" y="516"/>
                  <a:pt x="295" y="516"/>
                </a:cubicBezTo>
                <a:cubicBezTo>
                  <a:pt x="332" y="516"/>
                  <a:pt x="332" y="516"/>
                  <a:pt x="332" y="516"/>
                </a:cubicBezTo>
                <a:cubicBezTo>
                  <a:pt x="451" y="516"/>
                  <a:pt x="547" y="420"/>
                  <a:pt x="547" y="301"/>
                </a:cubicBezTo>
                <a:cubicBezTo>
                  <a:pt x="547" y="215"/>
                  <a:pt x="547" y="215"/>
                  <a:pt x="547" y="215"/>
                </a:cubicBezTo>
                <a:cubicBezTo>
                  <a:pt x="547" y="96"/>
                  <a:pt x="451" y="0"/>
                  <a:pt x="332" y="0"/>
                </a:cubicBezTo>
                <a:close/>
              </a:path>
            </a:pathLst>
          </a:custGeom>
          <a:solidFill>
            <a:schemeClr val="tx1">
              <a:lumMod val="50000"/>
              <a:lumOff val="50000"/>
            </a:schemeClr>
          </a:solidFill>
          <a:ln>
            <a:noFill/>
          </a:ln>
        </p:spPr>
        <p:txBody>
          <a:bodyPr wrap="square" lIns="91440" tIns="45720" rIns="91440" bIns="45720" anchor="ctr">
            <a:normAutofit/>
          </a:bodyPr>
          <a:p>
            <a:pPr algn="ctr"/>
          </a:p>
        </p:txBody>
      </p:sp>
      <p:sp>
        <p:nvSpPr>
          <p:cNvPr id="51" name="ïślïdè"/>
          <p:cNvSpPr/>
          <p:nvPr/>
        </p:nvSpPr>
        <p:spPr bwMode="auto">
          <a:xfrm>
            <a:off x="4163695" y="2712085"/>
            <a:ext cx="1339215" cy="1770380"/>
          </a:xfrm>
          <a:custGeom>
            <a:avLst/>
            <a:gdLst>
              <a:gd name="T0" fmla="*/ 332 w 547"/>
              <a:gd name="T1" fmla="*/ 0 h 673"/>
              <a:gd name="T2" fmla="*/ 216 w 547"/>
              <a:gd name="T3" fmla="*/ 0 h 673"/>
              <a:gd name="T4" fmla="*/ 0 w 547"/>
              <a:gd name="T5" fmla="*/ 216 h 673"/>
              <a:gd name="T6" fmla="*/ 0 w 547"/>
              <a:gd name="T7" fmla="*/ 302 h 673"/>
              <a:gd name="T8" fmla="*/ 216 w 547"/>
              <a:gd name="T9" fmla="*/ 517 h 673"/>
              <a:gd name="T10" fmla="*/ 254 w 547"/>
              <a:gd name="T11" fmla="*/ 517 h 673"/>
              <a:gd name="T12" fmla="*/ 275 w 547"/>
              <a:gd name="T13" fmla="*/ 673 h 673"/>
              <a:gd name="T14" fmla="*/ 295 w 547"/>
              <a:gd name="T15" fmla="*/ 517 h 673"/>
              <a:gd name="T16" fmla="*/ 332 w 547"/>
              <a:gd name="T17" fmla="*/ 517 h 673"/>
              <a:gd name="T18" fmla="*/ 547 w 547"/>
              <a:gd name="T19" fmla="*/ 302 h 673"/>
              <a:gd name="T20" fmla="*/ 547 w 547"/>
              <a:gd name="T21" fmla="*/ 216 h 673"/>
              <a:gd name="T22" fmla="*/ 332 w 547"/>
              <a:gd name="T2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3">
                <a:moveTo>
                  <a:pt x="332" y="0"/>
                </a:moveTo>
                <a:cubicBezTo>
                  <a:pt x="216" y="0"/>
                  <a:pt x="216" y="0"/>
                  <a:pt x="216" y="0"/>
                </a:cubicBezTo>
                <a:cubicBezTo>
                  <a:pt x="97" y="0"/>
                  <a:pt x="0" y="97"/>
                  <a:pt x="0" y="216"/>
                </a:cubicBezTo>
                <a:cubicBezTo>
                  <a:pt x="0" y="302"/>
                  <a:pt x="0" y="302"/>
                  <a:pt x="0" y="302"/>
                </a:cubicBezTo>
                <a:cubicBezTo>
                  <a:pt x="0" y="421"/>
                  <a:pt x="97" y="517"/>
                  <a:pt x="216" y="517"/>
                </a:cubicBezTo>
                <a:cubicBezTo>
                  <a:pt x="254" y="517"/>
                  <a:pt x="254" y="517"/>
                  <a:pt x="254" y="517"/>
                </a:cubicBezTo>
                <a:cubicBezTo>
                  <a:pt x="275" y="673"/>
                  <a:pt x="275" y="673"/>
                  <a:pt x="275" y="673"/>
                </a:cubicBezTo>
                <a:cubicBezTo>
                  <a:pt x="295" y="517"/>
                  <a:pt x="295" y="517"/>
                  <a:pt x="295" y="517"/>
                </a:cubicBezTo>
                <a:cubicBezTo>
                  <a:pt x="332" y="517"/>
                  <a:pt x="332" y="517"/>
                  <a:pt x="332" y="517"/>
                </a:cubicBezTo>
                <a:cubicBezTo>
                  <a:pt x="451" y="517"/>
                  <a:pt x="547" y="421"/>
                  <a:pt x="547" y="302"/>
                </a:cubicBezTo>
                <a:cubicBezTo>
                  <a:pt x="547" y="216"/>
                  <a:pt x="547" y="216"/>
                  <a:pt x="547" y="216"/>
                </a:cubicBezTo>
                <a:cubicBezTo>
                  <a:pt x="547" y="97"/>
                  <a:pt x="451" y="0"/>
                  <a:pt x="332" y="0"/>
                </a:cubicBezTo>
                <a:close/>
              </a:path>
            </a:pathLst>
          </a:custGeom>
          <a:solidFill>
            <a:schemeClr val="tx1">
              <a:lumMod val="50000"/>
              <a:lumOff val="50000"/>
            </a:schemeClr>
          </a:solidFill>
          <a:ln>
            <a:noFill/>
          </a:ln>
        </p:spPr>
        <p:txBody>
          <a:bodyPr wrap="square" lIns="91440" tIns="45720" rIns="91440" bIns="45720" anchor="ctr">
            <a:normAutofit/>
          </a:bodyPr>
          <a:p>
            <a:pPr algn="ctr"/>
          </a:p>
        </p:txBody>
      </p:sp>
      <p:sp>
        <p:nvSpPr>
          <p:cNvPr id="45" name="íṩ1iḑé"/>
          <p:cNvSpPr/>
          <p:nvPr/>
        </p:nvSpPr>
        <p:spPr bwMode="auto">
          <a:xfrm>
            <a:off x="5461000" y="1672590"/>
            <a:ext cx="1339850" cy="1770380"/>
          </a:xfrm>
          <a:custGeom>
            <a:avLst/>
            <a:gdLst>
              <a:gd name="T0" fmla="*/ 332 w 547"/>
              <a:gd name="T1" fmla="*/ 0 h 673"/>
              <a:gd name="T2" fmla="*/ 216 w 547"/>
              <a:gd name="T3" fmla="*/ 0 h 673"/>
              <a:gd name="T4" fmla="*/ 0 w 547"/>
              <a:gd name="T5" fmla="*/ 216 h 673"/>
              <a:gd name="T6" fmla="*/ 0 w 547"/>
              <a:gd name="T7" fmla="*/ 302 h 673"/>
              <a:gd name="T8" fmla="*/ 216 w 547"/>
              <a:gd name="T9" fmla="*/ 517 h 673"/>
              <a:gd name="T10" fmla="*/ 253 w 547"/>
              <a:gd name="T11" fmla="*/ 517 h 673"/>
              <a:gd name="T12" fmla="*/ 275 w 547"/>
              <a:gd name="T13" fmla="*/ 673 h 673"/>
              <a:gd name="T14" fmla="*/ 295 w 547"/>
              <a:gd name="T15" fmla="*/ 517 h 673"/>
              <a:gd name="T16" fmla="*/ 332 w 547"/>
              <a:gd name="T17" fmla="*/ 517 h 673"/>
              <a:gd name="T18" fmla="*/ 547 w 547"/>
              <a:gd name="T19" fmla="*/ 302 h 673"/>
              <a:gd name="T20" fmla="*/ 547 w 547"/>
              <a:gd name="T21" fmla="*/ 216 h 673"/>
              <a:gd name="T22" fmla="*/ 332 w 547"/>
              <a:gd name="T2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3">
                <a:moveTo>
                  <a:pt x="332" y="0"/>
                </a:moveTo>
                <a:cubicBezTo>
                  <a:pt x="216" y="0"/>
                  <a:pt x="216" y="0"/>
                  <a:pt x="216" y="0"/>
                </a:cubicBezTo>
                <a:cubicBezTo>
                  <a:pt x="97" y="0"/>
                  <a:pt x="0" y="97"/>
                  <a:pt x="0" y="216"/>
                </a:cubicBezTo>
                <a:cubicBezTo>
                  <a:pt x="0" y="302"/>
                  <a:pt x="0" y="302"/>
                  <a:pt x="0" y="302"/>
                </a:cubicBezTo>
                <a:cubicBezTo>
                  <a:pt x="0" y="421"/>
                  <a:pt x="97" y="517"/>
                  <a:pt x="216" y="517"/>
                </a:cubicBezTo>
                <a:cubicBezTo>
                  <a:pt x="253" y="517"/>
                  <a:pt x="253" y="517"/>
                  <a:pt x="253" y="517"/>
                </a:cubicBezTo>
                <a:cubicBezTo>
                  <a:pt x="275" y="673"/>
                  <a:pt x="275" y="673"/>
                  <a:pt x="275" y="673"/>
                </a:cubicBezTo>
                <a:cubicBezTo>
                  <a:pt x="295" y="517"/>
                  <a:pt x="295" y="517"/>
                  <a:pt x="295" y="517"/>
                </a:cubicBezTo>
                <a:cubicBezTo>
                  <a:pt x="332" y="517"/>
                  <a:pt x="332" y="517"/>
                  <a:pt x="332" y="517"/>
                </a:cubicBezTo>
                <a:cubicBezTo>
                  <a:pt x="451" y="517"/>
                  <a:pt x="547" y="421"/>
                  <a:pt x="547" y="302"/>
                </a:cubicBezTo>
                <a:cubicBezTo>
                  <a:pt x="547" y="216"/>
                  <a:pt x="547" y="216"/>
                  <a:pt x="547" y="216"/>
                </a:cubicBezTo>
                <a:cubicBezTo>
                  <a:pt x="547" y="97"/>
                  <a:pt x="451" y="0"/>
                  <a:pt x="332" y="0"/>
                </a:cubicBezTo>
                <a:close/>
              </a:path>
            </a:pathLst>
          </a:custGeom>
          <a:solidFill>
            <a:schemeClr val="accent1"/>
          </a:solidFill>
          <a:ln>
            <a:noFill/>
          </a:ln>
        </p:spPr>
        <p:txBody>
          <a:bodyPr wrap="square" lIns="91440" tIns="45720" rIns="91440" bIns="45720" anchor="ctr">
            <a:normAutofit/>
          </a:bodyPr>
          <a:p>
            <a:pPr algn="ctr"/>
          </a:p>
        </p:txBody>
      </p:sp>
      <p:sp>
        <p:nvSpPr>
          <p:cNvPr id="40" name="ïşḷîḓè"/>
          <p:cNvSpPr/>
          <p:nvPr/>
        </p:nvSpPr>
        <p:spPr bwMode="auto">
          <a:xfrm>
            <a:off x="623570" y="3248025"/>
            <a:ext cx="1339850" cy="1771015"/>
          </a:xfrm>
          <a:custGeom>
            <a:avLst/>
            <a:gdLst>
              <a:gd name="T0" fmla="*/ 332 w 547"/>
              <a:gd name="T1" fmla="*/ 0 h 673"/>
              <a:gd name="T2" fmla="*/ 215 w 547"/>
              <a:gd name="T3" fmla="*/ 0 h 673"/>
              <a:gd name="T4" fmla="*/ 0 w 547"/>
              <a:gd name="T5" fmla="*/ 216 h 673"/>
              <a:gd name="T6" fmla="*/ 0 w 547"/>
              <a:gd name="T7" fmla="*/ 302 h 673"/>
              <a:gd name="T8" fmla="*/ 215 w 547"/>
              <a:gd name="T9" fmla="*/ 517 h 673"/>
              <a:gd name="T10" fmla="*/ 253 w 547"/>
              <a:gd name="T11" fmla="*/ 517 h 673"/>
              <a:gd name="T12" fmla="*/ 274 w 547"/>
              <a:gd name="T13" fmla="*/ 673 h 673"/>
              <a:gd name="T14" fmla="*/ 294 w 547"/>
              <a:gd name="T15" fmla="*/ 517 h 673"/>
              <a:gd name="T16" fmla="*/ 332 w 547"/>
              <a:gd name="T17" fmla="*/ 517 h 673"/>
              <a:gd name="T18" fmla="*/ 547 w 547"/>
              <a:gd name="T19" fmla="*/ 302 h 673"/>
              <a:gd name="T20" fmla="*/ 547 w 547"/>
              <a:gd name="T21" fmla="*/ 216 h 673"/>
              <a:gd name="T22" fmla="*/ 332 w 547"/>
              <a:gd name="T2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3">
                <a:moveTo>
                  <a:pt x="332" y="0"/>
                </a:moveTo>
                <a:cubicBezTo>
                  <a:pt x="215" y="0"/>
                  <a:pt x="215" y="0"/>
                  <a:pt x="215" y="0"/>
                </a:cubicBezTo>
                <a:cubicBezTo>
                  <a:pt x="96" y="0"/>
                  <a:pt x="0" y="97"/>
                  <a:pt x="0" y="216"/>
                </a:cubicBezTo>
                <a:cubicBezTo>
                  <a:pt x="0" y="302"/>
                  <a:pt x="0" y="302"/>
                  <a:pt x="0" y="302"/>
                </a:cubicBezTo>
                <a:cubicBezTo>
                  <a:pt x="0" y="421"/>
                  <a:pt x="96" y="517"/>
                  <a:pt x="215" y="517"/>
                </a:cubicBezTo>
                <a:cubicBezTo>
                  <a:pt x="253" y="517"/>
                  <a:pt x="253" y="517"/>
                  <a:pt x="253" y="517"/>
                </a:cubicBezTo>
                <a:cubicBezTo>
                  <a:pt x="274" y="673"/>
                  <a:pt x="274" y="673"/>
                  <a:pt x="274" y="673"/>
                </a:cubicBezTo>
                <a:cubicBezTo>
                  <a:pt x="294" y="517"/>
                  <a:pt x="294" y="517"/>
                  <a:pt x="294" y="517"/>
                </a:cubicBezTo>
                <a:cubicBezTo>
                  <a:pt x="332" y="517"/>
                  <a:pt x="332" y="517"/>
                  <a:pt x="332" y="517"/>
                </a:cubicBezTo>
                <a:cubicBezTo>
                  <a:pt x="450" y="517"/>
                  <a:pt x="547" y="421"/>
                  <a:pt x="547" y="302"/>
                </a:cubicBezTo>
                <a:cubicBezTo>
                  <a:pt x="547" y="216"/>
                  <a:pt x="547" y="216"/>
                  <a:pt x="547" y="216"/>
                </a:cubicBezTo>
                <a:cubicBezTo>
                  <a:pt x="547" y="97"/>
                  <a:pt x="450" y="0"/>
                  <a:pt x="332" y="0"/>
                </a:cubicBezTo>
                <a:close/>
              </a:path>
            </a:pathLst>
          </a:custGeom>
          <a:solidFill>
            <a:schemeClr val="accent1"/>
          </a:solidFill>
          <a:ln>
            <a:noFill/>
          </a:ln>
        </p:spPr>
        <p:txBody>
          <a:bodyPr wrap="square" lIns="91440" tIns="45720" rIns="91440" bIns="45720" anchor="ctr">
            <a:normAutofit/>
          </a:bodyPr>
          <a:p>
            <a:pPr algn="ctr"/>
          </a:p>
        </p:txBody>
      </p:sp>
      <p:sp>
        <p:nvSpPr>
          <p:cNvPr id="36" name="iṧļíḑé"/>
          <p:cNvSpPr/>
          <p:nvPr/>
        </p:nvSpPr>
        <p:spPr bwMode="auto">
          <a:xfrm>
            <a:off x="2713355" y="3248025"/>
            <a:ext cx="1339850" cy="1771015"/>
          </a:xfrm>
          <a:custGeom>
            <a:avLst/>
            <a:gdLst>
              <a:gd name="T0" fmla="*/ 332 w 547"/>
              <a:gd name="T1" fmla="*/ 0 h 673"/>
              <a:gd name="T2" fmla="*/ 216 w 547"/>
              <a:gd name="T3" fmla="*/ 0 h 673"/>
              <a:gd name="T4" fmla="*/ 0 w 547"/>
              <a:gd name="T5" fmla="*/ 216 h 673"/>
              <a:gd name="T6" fmla="*/ 0 w 547"/>
              <a:gd name="T7" fmla="*/ 302 h 673"/>
              <a:gd name="T8" fmla="*/ 216 w 547"/>
              <a:gd name="T9" fmla="*/ 517 h 673"/>
              <a:gd name="T10" fmla="*/ 254 w 547"/>
              <a:gd name="T11" fmla="*/ 517 h 673"/>
              <a:gd name="T12" fmla="*/ 275 w 547"/>
              <a:gd name="T13" fmla="*/ 673 h 673"/>
              <a:gd name="T14" fmla="*/ 295 w 547"/>
              <a:gd name="T15" fmla="*/ 517 h 673"/>
              <a:gd name="T16" fmla="*/ 332 w 547"/>
              <a:gd name="T17" fmla="*/ 517 h 673"/>
              <a:gd name="T18" fmla="*/ 547 w 547"/>
              <a:gd name="T19" fmla="*/ 302 h 673"/>
              <a:gd name="T20" fmla="*/ 547 w 547"/>
              <a:gd name="T21" fmla="*/ 216 h 673"/>
              <a:gd name="T22" fmla="*/ 332 w 547"/>
              <a:gd name="T2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3">
                <a:moveTo>
                  <a:pt x="332" y="0"/>
                </a:moveTo>
                <a:cubicBezTo>
                  <a:pt x="216" y="0"/>
                  <a:pt x="216" y="0"/>
                  <a:pt x="216" y="0"/>
                </a:cubicBezTo>
                <a:cubicBezTo>
                  <a:pt x="97" y="0"/>
                  <a:pt x="0" y="97"/>
                  <a:pt x="0" y="216"/>
                </a:cubicBezTo>
                <a:cubicBezTo>
                  <a:pt x="0" y="302"/>
                  <a:pt x="0" y="302"/>
                  <a:pt x="0" y="302"/>
                </a:cubicBezTo>
                <a:cubicBezTo>
                  <a:pt x="0" y="421"/>
                  <a:pt x="97" y="517"/>
                  <a:pt x="216" y="517"/>
                </a:cubicBezTo>
                <a:cubicBezTo>
                  <a:pt x="254" y="517"/>
                  <a:pt x="254" y="517"/>
                  <a:pt x="254" y="517"/>
                </a:cubicBezTo>
                <a:cubicBezTo>
                  <a:pt x="275" y="673"/>
                  <a:pt x="275" y="673"/>
                  <a:pt x="275" y="673"/>
                </a:cubicBezTo>
                <a:cubicBezTo>
                  <a:pt x="295" y="517"/>
                  <a:pt x="295" y="517"/>
                  <a:pt x="295" y="517"/>
                </a:cubicBezTo>
                <a:cubicBezTo>
                  <a:pt x="332" y="517"/>
                  <a:pt x="332" y="517"/>
                  <a:pt x="332" y="517"/>
                </a:cubicBezTo>
                <a:cubicBezTo>
                  <a:pt x="451" y="517"/>
                  <a:pt x="547" y="421"/>
                  <a:pt x="547" y="302"/>
                </a:cubicBezTo>
                <a:cubicBezTo>
                  <a:pt x="547" y="216"/>
                  <a:pt x="547" y="216"/>
                  <a:pt x="547" y="216"/>
                </a:cubicBezTo>
                <a:cubicBezTo>
                  <a:pt x="547" y="97"/>
                  <a:pt x="451" y="0"/>
                  <a:pt x="332" y="0"/>
                </a:cubicBezTo>
                <a:close/>
              </a:path>
            </a:pathLst>
          </a:custGeom>
          <a:solidFill>
            <a:schemeClr val="accent1"/>
          </a:solidFill>
          <a:ln>
            <a:noFill/>
          </a:ln>
        </p:spPr>
        <p:txBody>
          <a:bodyPr wrap="square" lIns="91440" tIns="45720" rIns="91440" bIns="45720" anchor="ctr">
            <a:normAutofit/>
          </a:bodyPr>
          <a:p>
            <a:pPr algn="ctr"/>
          </a:p>
        </p:txBody>
      </p:sp>
      <p:sp>
        <p:nvSpPr>
          <p:cNvPr id="34" name="íS1îḑé"/>
          <p:cNvSpPr/>
          <p:nvPr/>
        </p:nvSpPr>
        <p:spPr bwMode="auto">
          <a:xfrm>
            <a:off x="1668145" y="1701800"/>
            <a:ext cx="1339850" cy="1767840"/>
          </a:xfrm>
          <a:custGeom>
            <a:avLst/>
            <a:gdLst>
              <a:gd name="T0" fmla="*/ 332 w 547"/>
              <a:gd name="T1" fmla="*/ 0 h 672"/>
              <a:gd name="T2" fmla="*/ 215 w 547"/>
              <a:gd name="T3" fmla="*/ 0 h 672"/>
              <a:gd name="T4" fmla="*/ 0 w 547"/>
              <a:gd name="T5" fmla="*/ 215 h 672"/>
              <a:gd name="T6" fmla="*/ 0 w 547"/>
              <a:gd name="T7" fmla="*/ 301 h 672"/>
              <a:gd name="T8" fmla="*/ 215 w 547"/>
              <a:gd name="T9" fmla="*/ 516 h 672"/>
              <a:gd name="T10" fmla="*/ 253 w 547"/>
              <a:gd name="T11" fmla="*/ 516 h 672"/>
              <a:gd name="T12" fmla="*/ 274 w 547"/>
              <a:gd name="T13" fmla="*/ 672 h 672"/>
              <a:gd name="T14" fmla="*/ 295 w 547"/>
              <a:gd name="T15" fmla="*/ 516 h 672"/>
              <a:gd name="T16" fmla="*/ 332 w 547"/>
              <a:gd name="T17" fmla="*/ 516 h 672"/>
              <a:gd name="T18" fmla="*/ 547 w 547"/>
              <a:gd name="T19" fmla="*/ 301 h 672"/>
              <a:gd name="T20" fmla="*/ 547 w 547"/>
              <a:gd name="T21" fmla="*/ 215 h 672"/>
              <a:gd name="T22" fmla="*/ 332 w 547"/>
              <a:gd name="T2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2">
                <a:moveTo>
                  <a:pt x="332" y="0"/>
                </a:moveTo>
                <a:cubicBezTo>
                  <a:pt x="215" y="0"/>
                  <a:pt x="215" y="0"/>
                  <a:pt x="215" y="0"/>
                </a:cubicBezTo>
                <a:cubicBezTo>
                  <a:pt x="97" y="0"/>
                  <a:pt x="0" y="96"/>
                  <a:pt x="0" y="215"/>
                </a:cubicBezTo>
                <a:cubicBezTo>
                  <a:pt x="0" y="301"/>
                  <a:pt x="0" y="301"/>
                  <a:pt x="0" y="301"/>
                </a:cubicBezTo>
                <a:cubicBezTo>
                  <a:pt x="0" y="420"/>
                  <a:pt x="97" y="516"/>
                  <a:pt x="215" y="516"/>
                </a:cubicBezTo>
                <a:cubicBezTo>
                  <a:pt x="253" y="516"/>
                  <a:pt x="253" y="516"/>
                  <a:pt x="253" y="516"/>
                </a:cubicBezTo>
                <a:cubicBezTo>
                  <a:pt x="274" y="672"/>
                  <a:pt x="274" y="672"/>
                  <a:pt x="274" y="672"/>
                </a:cubicBezTo>
                <a:cubicBezTo>
                  <a:pt x="295" y="516"/>
                  <a:pt x="295" y="516"/>
                  <a:pt x="295" y="516"/>
                </a:cubicBezTo>
                <a:cubicBezTo>
                  <a:pt x="332" y="516"/>
                  <a:pt x="332" y="516"/>
                  <a:pt x="332" y="516"/>
                </a:cubicBezTo>
                <a:cubicBezTo>
                  <a:pt x="451" y="516"/>
                  <a:pt x="547" y="420"/>
                  <a:pt x="547" y="301"/>
                </a:cubicBezTo>
                <a:cubicBezTo>
                  <a:pt x="547" y="215"/>
                  <a:pt x="547" y="215"/>
                  <a:pt x="547" y="215"/>
                </a:cubicBezTo>
                <a:cubicBezTo>
                  <a:pt x="547" y="96"/>
                  <a:pt x="451" y="0"/>
                  <a:pt x="332" y="0"/>
                </a:cubicBezTo>
                <a:close/>
              </a:path>
            </a:pathLst>
          </a:custGeom>
          <a:solidFill>
            <a:schemeClr val="tx1">
              <a:lumMod val="50000"/>
              <a:lumOff val="50000"/>
            </a:schemeClr>
          </a:solidFill>
          <a:ln>
            <a:noFill/>
          </a:ln>
        </p:spPr>
        <p:txBody>
          <a:bodyPr wrap="square" lIns="91440" tIns="45720" rIns="91440" bIns="45720" anchor="ctr">
            <a:normAutofit/>
          </a:bodyPr>
          <a:p>
            <a:pPr algn="ctr"/>
          </a:p>
        </p:txBody>
      </p:sp>
      <p:sp>
        <p:nvSpPr>
          <p:cNvPr id="117" name="îšḷiďè"/>
          <p:cNvSpPr txBox="1"/>
          <p:nvPr/>
        </p:nvSpPr>
        <p:spPr>
          <a:xfrm>
            <a:off x="832485" y="5643880"/>
            <a:ext cx="8115935" cy="594360"/>
          </a:xfrm>
          <a:prstGeom prst="rect">
            <a:avLst/>
          </a:prstGeom>
          <a:noFill/>
          <a:ln>
            <a:noFill/>
          </a:ln>
        </p:spPr>
        <p:txBody>
          <a:bodyPr wrap="square" lIns="91440" tIns="45720" rIns="91440" bIns="45720" anchor="t" anchorCtr="0">
            <a:normAutofit/>
          </a:bodyPr>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zh-CN" altLang="en-US" sz="1900" b="0" i="0" spc="100" baseline="0" noProof="0" dirty="0">
                <a:ln>
                  <a:noFill/>
                </a:ln>
                <a:solidFill>
                  <a:schemeClr val="tx1"/>
                </a:solidFill>
                <a:effectLst/>
                <a:uLnTx/>
                <a:uFillTx/>
                <a:latin typeface="思源黑体 Normal" panose="020B0400000000000000" charset="-122"/>
                <a:ea typeface="思源黑体 Normal" panose="020B0400000000000000" charset="-122"/>
              </a:rPr>
              <a:t>为</a:t>
            </a:r>
            <a:r>
              <a:rPr kumimoji="0" lang="en-US" sz="1900" b="0" i="0" spc="100" baseline="0" noProof="0" dirty="0">
                <a:ln>
                  <a:noFill/>
                </a:ln>
                <a:solidFill>
                  <a:schemeClr val="tx1"/>
                </a:solidFill>
                <a:effectLst/>
                <a:uLnTx/>
                <a:uFillTx/>
                <a:latin typeface="思源黑体 Normal" panose="020B0400000000000000" charset="-122"/>
                <a:ea typeface="思源黑体 Normal" panose="020B0400000000000000" charset="-122"/>
              </a:rPr>
              <a:t>适应企业发展需求</a:t>
            </a:r>
            <a:r>
              <a:rPr kumimoji="0" lang="zh-CN" altLang="en-US" sz="1900" b="0" i="0" spc="100" baseline="0" noProof="0" dirty="0">
                <a:ln>
                  <a:noFill/>
                </a:ln>
                <a:solidFill>
                  <a:schemeClr val="tx1"/>
                </a:solidFill>
                <a:effectLst/>
                <a:uLnTx/>
                <a:uFillTx/>
                <a:latin typeface="思源黑体 Normal" panose="020B0400000000000000" charset="-122"/>
                <a:ea typeface="思源黑体 Normal" panose="020B0400000000000000" charset="-122"/>
              </a:rPr>
              <a:t>，大学生应具备的素质要求☝☝☝</a:t>
            </a:r>
            <a:endParaRPr kumimoji="0" lang="zh-CN" altLang="en-US" sz="1900" b="0" i="0" spc="100" baseline="0" noProof="0" dirty="0">
              <a:ln>
                <a:noFill/>
              </a:ln>
              <a:solidFill>
                <a:schemeClr val="tx1"/>
              </a:solidFill>
              <a:effectLst/>
              <a:uLnTx/>
              <a:uFillTx/>
              <a:latin typeface="思源黑体 Normal" panose="020B0400000000000000" charset="-122"/>
              <a:ea typeface="思源黑体 Normal" panose="020B0400000000000000" charset="-122"/>
            </a:endParaRPr>
          </a:p>
        </p:txBody>
      </p:sp>
      <p:sp>
        <p:nvSpPr>
          <p:cNvPr id="119" name="文本框 118"/>
          <p:cNvSpPr txBox="1"/>
          <p:nvPr/>
        </p:nvSpPr>
        <p:spPr>
          <a:xfrm>
            <a:off x="760095" y="3700145"/>
            <a:ext cx="1067435" cy="368300"/>
          </a:xfrm>
          <a:prstGeom prst="rect">
            <a:avLst/>
          </a:prstGeom>
          <a:noFill/>
        </p:spPr>
        <p:txBody>
          <a:bodyPr wrap="square" rtlCol="0">
            <a:spAutoFit/>
          </a:bodyPr>
          <a:p>
            <a:pPr algn="ct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要自信</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20" name="文本框 119"/>
          <p:cNvSpPr txBox="1"/>
          <p:nvPr/>
        </p:nvSpPr>
        <p:spPr>
          <a:xfrm>
            <a:off x="1750060" y="1934845"/>
            <a:ext cx="1155700" cy="922020"/>
          </a:xfrm>
          <a:prstGeom prst="rect">
            <a:avLst/>
          </a:prstGeom>
          <a:noFill/>
        </p:spPr>
        <p:txBody>
          <a:bodyPr wrap="square" rtlCol="0">
            <a:spAutoFit/>
          </a:bodyPr>
          <a:p>
            <a:pPr lvl="0" algn="ctr">
              <a:buClrTx/>
              <a:buSzTx/>
              <a:buFontTx/>
            </a:pP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认同企业文化及理念</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21" name="文本框 120"/>
          <p:cNvSpPr txBox="1"/>
          <p:nvPr/>
        </p:nvSpPr>
        <p:spPr>
          <a:xfrm>
            <a:off x="2756535" y="3469005"/>
            <a:ext cx="1251585" cy="922020"/>
          </a:xfrm>
          <a:prstGeom prst="rect">
            <a:avLst/>
          </a:prstGeom>
          <a:noFill/>
        </p:spPr>
        <p:txBody>
          <a:bodyPr wrap="square" rtlCol="0">
            <a:spAutoFit/>
          </a:bodyPr>
          <a:p>
            <a:pPr lvl="0" algn="ctr">
              <a:buClrTx/>
              <a:buSzTx/>
              <a:buFontTx/>
            </a:pP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在企业找准自己的位置</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22" name="文本框 121"/>
          <p:cNvSpPr txBox="1"/>
          <p:nvPr/>
        </p:nvSpPr>
        <p:spPr>
          <a:xfrm>
            <a:off x="7938135" y="3270250"/>
            <a:ext cx="1263650" cy="368300"/>
          </a:xfrm>
          <a:prstGeom prst="rect">
            <a:avLst/>
          </a:prstGeom>
          <a:noFill/>
        </p:spPr>
        <p:txBody>
          <a:bodyPr wrap="square" rtlCol="0">
            <a:spAutoFit/>
          </a:bodyPr>
          <a:p>
            <a:pPr lvl="0" algn="ctr">
              <a:buClrTx/>
              <a:buSzTx/>
              <a:buFontTx/>
            </a:pP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学习能力</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23" name="文本框 122"/>
          <p:cNvSpPr txBox="1"/>
          <p:nvPr/>
        </p:nvSpPr>
        <p:spPr>
          <a:xfrm>
            <a:off x="5558155" y="1886585"/>
            <a:ext cx="1170940" cy="922020"/>
          </a:xfrm>
          <a:prstGeom prst="rect">
            <a:avLst/>
          </a:prstGeom>
          <a:noFill/>
        </p:spPr>
        <p:txBody>
          <a:bodyPr wrap="square" rtlCol="0">
            <a:spAutoFit/>
          </a:bodyPr>
          <a:p>
            <a:pPr lvl="0" algn="ctr">
              <a:buClrTx/>
              <a:buSzTx/>
              <a:buFontTx/>
            </a:pP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团队精神</a:t>
            </a: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和有效</a:t>
            </a: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沟通</a:t>
            </a: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的</a:t>
            </a: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能力</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24" name="文本框 123"/>
          <p:cNvSpPr txBox="1"/>
          <p:nvPr/>
        </p:nvSpPr>
        <p:spPr>
          <a:xfrm>
            <a:off x="4241800" y="2963545"/>
            <a:ext cx="1200150" cy="922020"/>
          </a:xfrm>
          <a:prstGeom prst="rect">
            <a:avLst/>
          </a:prstGeom>
          <a:noFill/>
        </p:spPr>
        <p:txBody>
          <a:bodyPr wrap="square" rtlCol="0">
            <a:spAutoFit/>
          </a:bodyPr>
          <a:p>
            <a:pPr lvl="0" algn="ctr">
              <a:buClrTx/>
              <a:buSzTx/>
              <a:buFontTx/>
            </a:pP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对事业追求的内在动力</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125" name="文本框 124"/>
          <p:cNvSpPr txBox="1"/>
          <p:nvPr/>
        </p:nvSpPr>
        <p:spPr>
          <a:xfrm>
            <a:off x="6463030" y="3448685"/>
            <a:ext cx="1171575" cy="922020"/>
          </a:xfrm>
          <a:prstGeom prst="rect">
            <a:avLst/>
          </a:prstGeom>
          <a:noFill/>
        </p:spPr>
        <p:txBody>
          <a:bodyPr wrap="square" rtlCol="0">
            <a:spAutoFit/>
          </a:bodyPr>
          <a:p>
            <a:pPr lvl="0" algn="ctr">
              <a:buClrTx/>
              <a:buSzTx/>
              <a:buFontTx/>
            </a:pP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创新能力和善于思考的能力</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 name="矩形 6"/>
          <p:cNvSpPr/>
          <p:nvPr/>
        </p:nvSpPr>
        <p:spPr>
          <a:xfrm>
            <a:off x="1033043" y="1609213"/>
            <a:ext cx="10127225" cy="4306529"/>
          </a:xfrm>
          <a:prstGeom prst="rect">
            <a:avLst/>
          </a:prstGeom>
          <a:solidFill>
            <a:srgbClr val="3D6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Rectangle 4"/>
          <p:cNvSpPr/>
          <p:nvPr/>
        </p:nvSpPr>
        <p:spPr>
          <a:xfrm>
            <a:off x="1232246" y="1824405"/>
            <a:ext cx="9720000" cy="3852000"/>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TextBox 28"/>
          <p:cNvSpPr txBox="1"/>
          <p:nvPr/>
        </p:nvSpPr>
        <p:spPr>
          <a:xfrm>
            <a:off x="3888330" y="2251277"/>
            <a:ext cx="1150620" cy="368300"/>
          </a:xfrm>
          <a:prstGeom prst="rect">
            <a:avLst/>
          </a:prstGeom>
          <a:noFill/>
        </p:spPr>
        <p:txBody>
          <a:bodyPr wrap="none" rtlCol="0">
            <a:spAutoFit/>
          </a:bodyPr>
          <a:p>
            <a:r>
              <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rPr>
              <a:t>职业解读</a:t>
            </a:r>
            <a:endPar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12" name="矩形 11"/>
          <p:cNvSpPr/>
          <p:nvPr/>
        </p:nvSpPr>
        <p:spPr>
          <a:xfrm>
            <a:off x="3890496" y="2524653"/>
            <a:ext cx="5510130" cy="483235"/>
          </a:xfrm>
          <a:prstGeom prst="rect">
            <a:avLst/>
          </a:prstGeom>
          <a:noFill/>
        </p:spPr>
        <p:txBody>
          <a:bodyPr wrap="square" rtlCol="0">
            <a:spAutoFit/>
          </a:bodyPr>
          <a:p>
            <a:pPr>
              <a:lnSpc>
                <a:spcPct val="150000"/>
              </a:lnSpc>
            </a:pPr>
            <a:r>
              <a:rPr lang="zh-CN" altLang="en-US" sz="1700" spc="150" dirty="0">
                <a:solidFill>
                  <a:schemeClr val="tx1"/>
                </a:solidFill>
                <a:uFillTx/>
                <a:latin typeface="思源黑体 Normal" panose="020B0400000000000000" charset="-122"/>
                <a:ea typeface="思源黑体 Normal" panose="020B0400000000000000" charset="-122"/>
                <a:sym typeface="inpin heiti" panose="00000500000000000000" pitchFamily="2" charset="-122"/>
              </a:rPr>
              <a:t>从事专业技术工作的人员。</a:t>
            </a:r>
            <a:endParaRPr lang="zh-CN" altLang="en-US" sz="1700" spc="150" dirty="0">
              <a:solidFill>
                <a:schemeClr val="tx1"/>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14" name="TextBox 28"/>
          <p:cNvSpPr txBox="1"/>
          <p:nvPr/>
        </p:nvSpPr>
        <p:spPr>
          <a:xfrm>
            <a:off x="3888330" y="3303322"/>
            <a:ext cx="1150620" cy="368300"/>
          </a:xfrm>
          <a:prstGeom prst="rect">
            <a:avLst/>
          </a:prstGeom>
          <a:noFill/>
        </p:spPr>
        <p:txBody>
          <a:bodyPr wrap="none" rtlCol="0">
            <a:spAutoFit/>
          </a:bodyPr>
          <a:p>
            <a:pPr lvl="0" algn="l">
              <a:buClrTx/>
              <a:buSzTx/>
              <a:buFontTx/>
            </a:pPr>
            <a:r>
              <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rPr>
              <a:t>对应岗位</a:t>
            </a:r>
            <a:endPar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15" name="矩形 14"/>
          <p:cNvSpPr/>
          <p:nvPr/>
        </p:nvSpPr>
        <p:spPr>
          <a:xfrm>
            <a:off x="3890645" y="3607435"/>
            <a:ext cx="6574155" cy="1660525"/>
          </a:xfrm>
          <a:prstGeom prst="rect">
            <a:avLst/>
          </a:prstGeom>
          <a:noFill/>
        </p:spPr>
        <p:txBody>
          <a:bodyPr wrap="square" rtlCol="0">
            <a:spAutoFit/>
          </a:bodyPr>
          <a:p>
            <a:pPr lvl="0" algn="l">
              <a:lnSpc>
                <a:spcPct val="150000"/>
              </a:lnSpc>
              <a:buClrTx/>
              <a:buSzTx/>
              <a:buFontTx/>
            </a:pPr>
            <a:r>
              <a:rPr lang="zh-CN" altLang="en-US" sz="1700" spc="150" dirty="0">
                <a:uFillTx/>
                <a:latin typeface="思源黑体 Normal" panose="020B0400000000000000" charset="-122"/>
                <a:ea typeface="思源黑体 Normal" panose="020B0400000000000000" charset="-122"/>
                <a:sym typeface="inpin heiti" panose="00000500000000000000" pitchFamily="2" charset="-122"/>
              </a:rPr>
              <a:t>工程技术人员、农业技术人员、飞机和船舶技术人员、卫生专业技术人员、经济和金融业务人员、法律专业人员、教学人员、文学艺术工作人员、体育工作人员、新闻出版和文化工作人员等。</a:t>
            </a:r>
            <a:endParaRPr lang="zh-CN" altLang="en-US" sz="1700" spc="150" dirty="0">
              <a:uFillTx/>
              <a:latin typeface="思源黑体 Normal" panose="020B0400000000000000" charset="-122"/>
              <a:ea typeface="思源黑体 Normal" panose="020B0400000000000000" charset="-122"/>
              <a:sym typeface="inpin heiti" panose="00000500000000000000" pitchFamily="2" charset="-122"/>
            </a:endParaRPr>
          </a:p>
        </p:txBody>
      </p:sp>
      <p:sp>
        <p:nvSpPr>
          <p:cNvPr id="16" name="TextBox 28"/>
          <p:cNvSpPr txBox="1"/>
          <p:nvPr/>
        </p:nvSpPr>
        <p:spPr>
          <a:xfrm>
            <a:off x="1742691" y="4846853"/>
            <a:ext cx="1630680" cy="383540"/>
          </a:xfrm>
          <a:prstGeom prst="rect">
            <a:avLst/>
          </a:prstGeom>
          <a:noFill/>
        </p:spPr>
        <p:txBody>
          <a:bodyPr wrap="none" rtlCol="0">
            <a:spAutoFit/>
          </a:bodyPr>
          <a:p>
            <a:pPr algn="ctr"/>
            <a:r>
              <a:rPr lang="zh-CN" altLang="en-US" sz="1900">
                <a:latin typeface="思源黑体 Normal" panose="020B0400000000000000" charset="-122"/>
                <a:ea typeface="思源黑体 Normal" panose="020B0400000000000000" charset="-122"/>
                <a:sym typeface="+mn-ea"/>
              </a:rPr>
              <a:t>专业技术人员</a:t>
            </a:r>
            <a:endParaRPr lang="zh-CN" altLang="en-US" sz="1900" b="1" dirty="0">
              <a:solidFill>
                <a:srgbClr val="4150CD"/>
              </a:solidFill>
              <a:latin typeface="思源黑体 Normal" panose="020B0400000000000000" charset="-122"/>
              <a:ea typeface="思源黑体 Normal" panose="020B0400000000000000" charset="-122"/>
              <a:sym typeface="+mn-ea"/>
            </a:endParaRPr>
          </a:p>
        </p:txBody>
      </p:sp>
      <p:pic>
        <p:nvPicPr>
          <p:cNvPr id="17" name="图片 16" descr="千库网_手绘技术员人物插画_元素编号11191852"/>
          <p:cNvPicPr>
            <a:picLocks noChangeAspect="1"/>
          </p:cNvPicPr>
          <p:nvPr/>
        </p:nvPicPr>
        <p:blipFill>
          <a:blip r:embed="rId2"/>
          <a:srcRect r="60819"/>
          <a:stretch>
            <a:fillRect/>
          </a:stretch>
        </p:blipFill>
        <p:spPr>
          <a:xfrm flipH="1">
            <a:off x="2125980" y="2188845"/>
            <a:ext cx="1118235" cy="2855595"/>
          </a:xfrm>
          <a:prstGeom prst="rect">
            <a:avLst/>
          </a:prstGeom>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918210" y="1720215"/>
          <a:ext cx="10454640" cy="4150360"/>
        </p:xfrm>
        <a:graphic>
          <a:graphicData uri="http://schemas.openxmlformats.org/drawingml/2006/table">
            <a:tbl>
              <a:tblPr firstRow="1" bandRow="1">
                <a:tableStyleId>{5C22544A-7EE6-4342-B048-85BDC9FD1C3A}</a:tableStyleId>
              </a:tblPr>
              <a:tblGrid>
                <a:gridCol w="5227320"/>
                <a:gridCol w="5227320"/>
              </a:tblGrid>
              <a:tr h="487680">
                <a:tc gridSpan="2">
                  <a:txBody>
                    <a:bodyPr/>
                    <a:p>
                      <a:pPr algn="ctr">
                        <a:buNone/>
                      </a:pPr>
                      <a:r>
                        <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例：电子信息工程技术人员任职要求</a:t>
                      </a:r>
                      <a:endPar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a:txBody>
                  <a:tcPr anchor="ctr" anchorCtr="0"/>
                </a:tc>
                <a:tc hMerge="1">
                  <a:tcPr/>
                </a:tc>
              </a:tr>
              <a:tr h="467360">
                <a:tc>
                  <a:txBody>
                    <a:bodyPr/>
                    <a:p>
                      <a:pPr algn="ctr">
                        <a:buNone/>
                      </a:pPr>
                      <a:r>
                        <a:rPr lang="zh-CN" altLang="en-US" sz="1450" spc="100">
                          <a:latin typeface="思源黑体 Normal" panose="020B0400000000000000" charset="-122"/>
                          <a:ea typeface="思源黑体 Normal" panose="020B0400000000000000" charset="-122"/>
                          <a:sym typeface="+mn-ea"/>
                        </a:rPr>
                        <a:t>专业知识要求</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algn="ctr">
                        <a:buNone/>
                      </a:pPr>
                      <a:r>
                        <a:rPr lang="zh-CN" altLang="en-US" sz="1450" spc="100">
                          <a:latin typeface="思源黑体 Normal" panose="020B0400000000000000" charset="-122"/>
                          <a:ea typeface="思源黑体 Normal" panose="020B0400000000000000" charset="-122"/>
                          <a:sym typeface="+mn-ea"/>
                        </a:rPr>
                        <a:t>职业素质要求</a:t>
                      </a:r>
                      <a:endParaRPr lang="zh-CN" altLang="en-US" sz="1450" spc="100">
                        <a:latin typeface="思源黑体 Normal" panose="020B0400000000000000" charset="-122"/>
                        <a:ea typeface="思源黑体 Normal" panose="020B0400000000000000" charset="-122"/>
                        <a:sym typeface="+mn-ea"/>
                      </a:endParaRPr>
                    </a:p>
                  </a:txBody>
                  <a:tcPr anchor="ctr" anchorCtr="0"/>
                </a:tc>
              </a:tr>
              <a:tr h="3195320">
                <a:tc>
                  <a:txBody>
                    <a:bodyPr/>
                    <a:p>
                      <a:pPr>
                        <a:lnSpc>
                          <a:spcPct val="150000"/>
                        </a:lnSpc>
                        <a:buNone/>
                      </a:pPr>
                      <a:r>
                        <a:rPr lang="zh-CN" altLang="en-US" sz="1450" spc="100">
                          <a:latin typeface="思源黑体 Normal" panose="020B0400000000000000" charset="-122"/>
                          <a:ea typeface="思源黑体 Normal" panose="020B0400000000000000" charset="-122"/>
                          <a:sym typeface="+mn-ea"/>
                        </a:rPr>
                        <a:t>具备电路分析基础、高频电路、信号与系统、模拟电子技术、数字电子技术、通信原理、电视传输原理、电磁场与电磁波、数字信号处理、数字图像处理、数字语音处理、信息论基础、电子测量原理、自动控制原理、单片机原理、计算机原理与应用、微机原理与接口技术、电子电路的计算机辅助、数据通信与计算机网络等专业知识和数学、英语、物理、政治、管理、法律等公共基础知识。</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能从事各类电子与信息技术和系统的研究、设计、制造、技术管理及其在国民经济各部门中的应用与开发；</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实践、动手、适应能力强；</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肯钻研、善于学习；</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能够阅读英文技术资料，计算机软硬件在本专业领域中的应用能力强；</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认真踏实，头脑敏捷，具有合作精神；</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综合素质高，可持续发展。</a:t>
                      </a:r>
                      <a:endParaRPr lang="zh-CN" altLang="en-US" sz="1450" spc="100">
                        <a:latin typeface="思源黑体 Normal" panose="020B0400000000000000" charset="-122"/>
                        <a:ea typeface="思源黑体 Normal" panose="020B0400000000000000" charset="-122"/>
                        <a:sym typeface="+mn-ea"/>
                      </a:endParaRPr>
                    </a:p>
                  </a:txBody>
                  <a:tcPr anchor="ctr" anchorCtr="0"/>
                </a:tc>
              </a:tr>
            </a:tbl>
          </a:graphicData>
        </a:graphic>
      </p:graphicFrame>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 name="矩形 6"/>
          <p:cNvSpPr/>
          <p:nvPr/>
        </p:nvSpPr>
        <p:spPr>
          <a:xfrm>
            <a:off x="1033043" y="1609213"/>
            <a:ext cx="10127225" cy="4306529"/>
          </a:xfrm>
          <a:prstGeom prst="rect">
            <a:avLst/>
          </a:prstGeom>
          <a:solidFill>
            <a:srgbClr val="3D6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Rectangle 4"/>
          <p:cNvSpPr/>
          <p:nvPr/>
        </p:nvSpPr>
        <p:spPr>
          <a:xfrm>
            <a:off x="1232246" y="1824405"/>
            <a:ext cx="9720000" cy="3852000"/>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TextBox 28"/>
          <p:cNvSpPr txBox="1"/>
          <p:nvPr/>
        </p:nvSpPr>
        <p:spPr>
          <a:xfrm>
            <a:off x="3888330" y="2251277"/>
            <a:ext cx="1150620" cy="368300"/>
          </a:xfrm>
          <a:prstGeom prst="rect">
            <a:avLst/>
          </a:prstGeom>
          <a:noFill/>
        </p:spPr>
        <p:txBody>
          <a:bodyPr wrap="none" rtlCol="0">
            <a:spAutoFit/>
          </a:bodyPr>
          <a:p>
            <a:r>
              <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rPr>
              <a:t>职业解读</a:t>
            </a:r>
            <a:endPar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12" name="矩形 11"/>
          <p:cNvSpPr/>
          <p:nvPr/>
        </p:nvSpPr>
        <p:spPr>
          <a:xfrm>
            <a:off x="3890645" y="2524760"/>
            <a:ext cx="6574155" cy="875665"/>
          </a:xfrm>
          <a:prstGeom prst="rect">
            <a:avLst/>
          </a:prstGeom>
          <a:noFill/>
        </p:spPr>
        <p:txBody>
          <a:bodyPr wrap="square" rtlCol="0">
            <a:spAutoFit/>
          </a:bodyPr>
          <a:p>
            <a:pPr>
              <a:lnSpc>
                <a:spcPct val="150000"/>
              </a:lnSpc>
            </a:pPr>
            <a:r>
              <a:rPr lang="zh-CN" altLang="en-US" sz="1700" spc="150" dirty="0">
                <a:solidFill>
                  <a:schemeClr val="tx1"/>
                </a:solidFill>
                <a:uFillTx/>
                <a:latin typeface="思源黑体 Normal" panose="020B0400000000000000" charset="-122"/>
                <a:ea typeface="思源黑体 Normal" panose="020B0400000000000000" charset="-122"/>
                <a:sym typeface="inpin heiti" panose="00000500000000000000" pitchFamily="2" charset="-122"/>
              </a:rPr>
              <a:t>从事商业、餐饮、旅游娱乐、运输、医疗辅助及社会和居民生活等服务工作的人员。</a:t>
            </a:r>
            <a:endParaRPr lang="zh-CN" altLang="en-US" sz="1700" spc="150" dirty="0">
              <a:solidFill>
                <a:schemeClr val="tx1"/>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14" name="TextBox 28"/>
          <p:cNvSpPr txBox="1"/>
          <p:nvPr/>
        </p:nvSpPr>
        <p:spPr>
          <a:xfrm>
            <a:off x="3888330" y="3679242"/>
            <a:ext cx="1150620" cy="368300"/>
          </a:xfrm>
          <a:prstGeom prst="rect">
            <a:avLst/>
          </a:prstGeom>
          <a:noFill/>
        </p:spPr>
        <p:txBody>
          <a:bodyPr wrap="none" rtlCol="0">
            <a:spAutoFit/>
          </a:bodyPr>
          <a:p>
            <a:pPr lvl="0" algn="l">
              <a:buClrTx/>
              <a:buSzTx/>
              <a:buFontTx/>
            </a:pPr>
            <a:r>
              <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rPr>
              <a:t>对应岗位</a:t>
            </a:r>
            <a:endPar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15" name="矩形 14"/>
          <p:cNvSpPr/>
          <p:nvPr/>
        </p:nvSpPr>
        <p:spPr>
          <a:xfrm>
            <a:off x="3890645" y="3983355"/>
            <a:ext cx="6574155" cy="1268095"/>
          </a:xfrm>
          <a:prstGeom prst="rect">
            <a:avLst/>
          </a:prstGeom>
          <a:noFill/>
        </p:spPr>
        <p:txBody>
          <a:bodyPr wrap="square" rtlCol="0">
            <a:spAutoFit/>
          </a:bodyPr>
          <a:p>
            <a:pPr lvl="0" algn="l">
              <a:lnSpc>
                <a:spcPct val="150000"/>
              </a:lnSpc>
              <a:buClrTx/>
              <a:buSzTx/>
              <a:buFontTx/>
            </a:pPr>
            <a:r>
              <a:rPr lang="zh-CN" altLang="en-US" sz="1700" spc="150" dirty="0">
                <a:uFillTx/>
                <a:latin typeface="思源黑体 Normal" panose="020B0400000000000000" charset="-122"/>
                <a:ea typeface="思源黑体 Normal" panose="020B0400000000000000" charset="-122"/>
                <a:sym typeface="inpin heiti" panose="00000500000000000000" pitchFamily="2" charset="-122"/>
              </a:rPr>
              <a:t>购销人员，仓储物流人员，餐饮服务人员，旅游及健身娱乐场所服务人员，运输服务人员，医疗卫生辅助服务人员，社会服务和居民生活服务人员等。</a:t>
            </a:r>
            <a:endParaRPr lang="zh-CN" altLang="en-US" sz="1700" spc="150" dirty="0">
              <a:uFillTx/>
              <a:latin typeface="思源黑体 Normal" panose="020B0400000000000000" charset="-122"/>
              <a:ea typeface="思源黑体 Normal" panose="020B0400000000000000" charset="-122"/>
              <a:sym typeface="inpin heiti" panose="00000500000000000000" pitchFamily="2" charset="-122"/>
            </a:endParaRPr>
          </a:p>
        </p:txBody>
      </p:sp>
      <p:sp>
        <p:nvSpPr>
          <p:cNvPr id="16" name="TextBox 28"/>
          <p:cNvSpPr txBox="1"/>
          <p:nvPr/>
        </p:nvSpPr>
        <p:spPr>
          <a:xfrm>
            <a:off x="1501391" y="4846853"/>
            <a:ext cx="2113280" cy="383540"/>
          </a:xfrm>
          <a:prstGeom prst="rect">
            <a:avLst/>
          </a:prstGeom>
          <a:noFill/>
        </p:spPr>
        <p:txBody>
          <a:bodyPr wrap="none" rtlCol="0">
            <a:spAutoFit/>
          </a:bodyPr>
          <a:p>
            <a:pPr algn="ctr"/>
            <a:r>
              <a:rPr lang="zh-CN" altLang="en-US" sz="1900">
                <a:latin typeface="思源黑体 Normal" panose="020B0400000000000000" charset="-122"/>
                <a:ea typeface="思源黑体 Normal" panose="020B0400000000000000" charset="-122"/>
                <a:sym typeface="+mn-ea"/>
              </a:rPr>
              <a:t>商业、服务业人员</a:t>
            </a:r>
            <a:endParaRPr lang="zh-CN" altLang="en-US" sz="1900">
              <a:latin typeface="思源黑体 Normal" panose="020B0400000000000000" charset="-122"/>
              <a:ea typeface="思源黑体 Normal" panose="020B0400000000000000" charset="-122"/>
              <a:sym typeface="+mn-ea"/>
            </a:endParaRPr>
          </a:p>
        </p:txBody>
      </p:sp>
      <p:pic>
        <p:nvPicPr>
          <p:cNvPr id="4" name="图片 3" descr="C:/Users/Administrator/AppData/Local/Temp/picturecompress_20210428151442/output_1.pngoutput_1"/>
          <p:cNvPicPr>
            <a:picLocks noChangeAspect="1"/>
          </p:cNvPicPr>
          <p:nvPr/>
        </p:nvPicPr>
        <p:blipFill>
          <a:blip r:embed="rId2"/>
          <a:stretch>
            <a:fillRect/>
          </a:stretch>
        </p:blipFill>
        <p:spPr>
          <a:xfrm>
            <a:off x="1294130" y="2298700"/>
            <a:ext cx="2448000" cy="2509358"/>
          </a:xfrm>
          <a:prstGeom prst="rect">
            <a:avLst/>
          </a:prstGeom>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918210" y="1720215"/>
          <a:ext cx="10454640" cy="4150360"/>
        </p:xfrm>
        <a:graphic>
          <a:graphicData uri="http://schemas.openxmlformats.org/drawingml/2006/table">
            <a:tbl>
              <a:tblPr firstRow="1" bandRow="1">
                <a:tableStyleId>{5C22544A-7EE6-4342-B048-85BDC9FD1C3A}</a:tableStyleId>
              </a:tblPr>
              <a:tblGrid>
                <a:gridCol w="5227320"/>
                <a:gridCol w="5227320"/>
              </a:tblGrid>
              <a:tr h="487680">
                <a:tc gridSpan="2">
                  <a:txBody>
                    <a:bodyPr/>
                    <a:p>
                      <a:pPr algn="ctr">
                        <a:buNone/>
                      </a:pPr>
                      <a:r>
                        <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例：物流人员任职要求</a:t>
                      </a:r>
                      <a:endPar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a:txBody>
                  <a:tcPr anchor="ctr" anchorCtr="0"/>
                </a:tc>
                <a:tc hMerge="1">
                  <a:tcPr/>
                </a:tc>
              </a:tr>
              <a:tr h="467360">
                <a:tc>
                  <a:txBody>
                    <a:bodyPr/>
                    <a:p>
                      <a:pPr algn="ctr">
                        <a:buNone/>
                      </a:pPr>
                      <a:r>
                        <a:rPr lang="zh-CN" altLang="en-US" sz="1450" spc="100">
                          <a:latin typeface="思源黑体 Normal" panose="020B0400000000000000" charset="-122"/>
                          <a:ea typeface="思源黑体 Normal" panose="020B0400000000000000" charset="-122"/>
                          <a:sym typeface="+mn-ea"/>
                        </a:rPr>
                        <a:t>专业知识要求</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algn="ctr">
                        <a:buNone/>
                      </a:pPr>
                      <a:r>
                        <a:rPr lang="zh-CN" altLang="en-US" sz="1450" spc="100">
                          <a:latin typeface="思源黑体 Normal" panose="020B0400000000000000" charset="-122"/>
                          <a:ea typeface="思源黑体 Normal" panose="020B0400000000000000" charset="-122"/>
                          <a:sym typeface="+mn-ea"/>
                        </a:rPr>
                        <a:t>职业素质要求</a:t>
                      </a:r>
                      <a:endParaRPr lang="zh-CN" altLang="en-US" sz="1450" spc="100">
                        <a:latin typeface="思源黑体 Normal" panose="020B0400000000000000" charset="-122"/>
                        <a:ea typeface="思源黑体 Normal" panose="020B0400000000000000" charset="-122"/>
                        <a:sym typeface="+mn-ea"/>
                      </a:endParaRPr>
                    </a:p>
                  </a:txBody>
                  <a:tcPr anchor="ctr" anchorCtr="0"/>
                </a:tc>
              </a:tr>
              <a:tr h="3195320">
                <a:tc>
                  <a:txBody>
                    <a:bodyPr/>
                    <a:p>
                      <a:pPr>
                        <a:lnSpc>
                          <a:spcPct val="150000"/>
                        </a:lnSpc>
                        <a:buNone/>
                      </a:pPr>
                      <a:r>
                        <a:rPr lang="zh-CN" altLang="en-US" sz="1450" spc="100">
                          <a:latin typeface="思源黑体 Normal" panose="020B0400000000000000" charset="-122"/>
                          <a:ea typeface="思源黑体 Normal" panose="020B0400000000000000" charset="-122"/>
                          <a:sym typeface="+mn-ea"/>
                        </a:rPr>
                        <a:t>具备经济学、管理学、市场营销学、会计学、财务管理、经济法、统计学、运筹学、物流学、仓储学、运输学、生产运作管理、客户关系管理、物流战略与运作管理、物流企业管理、物流设施设备、物流信息系统分析与设计、物流系统论、供应链管理、国际物流学、电子商务与物流、跨国物流管理、物流实务、包装学、电子商务技术基础、计算机基础、数据库及其应用、高级语言程序设计、专业英语等学科基础知识。</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具有系统的经济、管理、法学基础理论，综合掌握先进的物流管理和现代物流技术；</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熟悉国内外生产、流通活动中的物流业务；</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掌握现代物流技术中的信息技术，具有在物流信息系统的应用、管理、维护及现代物流服务方面有较强的实际工作能力；</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在规划现代物流设施、物流系统优化设计、现代物流发展决策方面具有初步能力；</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有良好的职业道德、身体和心理素质。</a:t>
                      </a:r>
                      <a:endParaRPr lang="zh-CN" altLang="en-US" sz="1450" spc="100">
                        <a:latin typeface="思源黑体 Normal" panose="020B0400000000000000" charset="-122"/>
                        <a:ea typeface="思源黑体 Normal" panose="020B0400000000000000" charset="-122"/>
                        <a:sym typeface="+mn-ea"/>
                      </a:endParaRPr>
                    </a:p>
                  </a:txBody>
                  <a:tcPr anchor="ctr" anchorCtr="0"/>
                </a:tc>
              </a:tr>
            </a:tbl>
          </a:graphicData>
        </a:graphic>
      </p:graphicFrame>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976393" y="634261"/>
            <a:ext cx="4243743" cy="612000"/>
          </a:xfrm>
          <a:prstGeom prst="roundRect">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p:cNvSpPr txBox="1"/>
          <p:nvPr/>
        </p:nvSpPr>
        <p:spPr>
          <a:xfrm>
            <a:off x="4541169" y="614938"/>
            <a:ext cx="3103245" cy="583565"/>
          </a:xfrm>
          <a:prstGeom prst="rect">
            <a:avLst/>
          </a:prstGeom>
          <a:noFill/>
        </p:spPr>
        <p:txBody>
          <a:bodyPr wrap="none" rtlCol="0">
            <a:spAutoFit/>
          </a:bodyPr>
          <a:lstStyle/>
          <a:p>
            <a:pPr algn="ctr"/>
            <a:r>
              <a:rPr lang="zh-CN" altLang="en-US" sz="32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本章内容</a:t>
            </a:r>
            <a:r>
              <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CONTENTS</a:t>
            </a:r>
            <a:endPar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119" name="圆角矩形 118"/>
          <p:cNvSpPr/>
          <p:nvPr/>
        </p:nvSpPr>
        <p:spPr>
          <a:xfrm>
            <a:off x="1243746" y="2437101"/>
            <a:ext cx="2376000" cy="2988000"/>
          </a:xfrm>
          <a:prstGeom prst="roundRect">
            <a:avLst>
              <a:gd name="adj" fmla="val 49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24" name="Rectangle 10"/>
          <p:cNvSpPr>
            <a:spLocks noChangeArrowheads="1"/>
          </p:cNvSpPr>
          <p:nvPr/>
        </p:nvSpPr>
        <p:spPr bwMode="auto">
          <a:xfrm>
            <a:off x="1549473" y="4168485"/>
            <a:ext cx="1768586"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了解职业世界</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33" name="椭圆 132"/>
          <p:cNvSpPr/>
          <p:nvPr/>
        </p:nvSpPr>
        <p:spPr>
          <a:xfrm>
            <a:off x="2051629"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1</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51" name="圆角矩形 150"/>
          <p:cNvSpPr/>
          <p:nvPr/>
        </p:nvSpPr>
        <p:spPr>
          <a:xfrm>
            <a:off x="4903800" y="2437101"/>
            <a:ext cx="2376000" cy="2988000"/>
          </a:xfrm>
          <a:prstGeom prst="roundRect">
            <a:avLst>
              <a:gd name="adj" fmla="val 493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52" name="Rectangle 10"/>
          <p:cNvSpPr>
            <a:spLocks noChangeArrowheads="1"/>
          </p:cNvSpPr>
          <p:nvPr/>
        </p:nvSpPr>
        <p:spPr bwMode="auto">
          <a:xfrm>
            <a:off x="5209527" y="4168485"/>
            <a:ext cx="1768586"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认识行业</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54" name="椭圆 153"/>
          <p:cNvSpPr/>
          <p:nvPr/>
        </p:nvSpPr>
        <p:spPr>
          <a:xfrm>
            <a:off x="5711683"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2</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63" name="圆角矩形 162"/>
          <p:cNvSpPr/>
          <p:nvPr/>
        </p:nvSpPr>
        <p:spPr>
          <a:xfrm>
            <a:off x="8550519" y="2437101"/>
            <a:ext cx="2376000" cy="2988000"/>
          </a:xfrm>
          <a:prstGeom prst="roundRect">
            <a:avLst>
              <a:gd name="adj" fmla="val 4935"/>
            </a:avLst>
          </a:prstGeom>
          <a:solidFill>
            <a:srgbClr val="243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64" name="Rectangle 10"/>
          <p:cNvSpPr>
            <a:spLocks noChangeArrowheads="1"/>
          </p:cNvSpPr>
          <p:nvPr/>
        </p:nvSpPr>
        <p:spPr bwMode="auto">
          <a:xfrm>
            <a:off x="8714105" y="4168485"/>
            <a:ext cx="207010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认识企业</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66" name="椭圆 165"/>
          <p:cNvSpPr/>
          <p:nvPr/>
        </p:nvSpPr>
        <p:spPr>
          <a:xfrm>
            <a:off x="9358402"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3</a:t>
            </a:r>
            <a:endParaRPr lang="en-US" altLang="zh-CN" sz="2400" dirty="0" smtClean="0">
              <a:solidFill>
                <a:schemeClr val="tx1"/>
              </a:solidFill>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p:cTn id="11" dur="500" fill="hold"/>
                                        <p:tgtEl>
                                          <p:spTgt spid="133"/>
                                        </p:tgtEl>
                                        <p:attrNameLst>
                                          <p:attrName>ppt_w</p:attrName>
                                        </p:attrNameLst>
                                      </p:cBhvr>
                                      <p:tavLst>
                                        <p:tav tm="0">
                                          <p:val>
                                            <p:fltVal val="0"/>
                                          </p:val>
                                        </p:tav>
                                        <p:tav tm="100000">
                                          <p:val>
                                            <p:strVal val="#ppt_w"/>
                                          </p:val>
                                        </p:tav>
                                      </p:tavLst>
                                    </p:anim>
                                    <p:anim calcmode="lin" valueType="num">
                                      <p:cBhvr>
                                        <p:cTn id="12" dur="500" fill="hold"/>
                                        <p:tgtEl>
                                          <p:spTgt spid="133"/>
                                        </p:tgtEl>
                                        <p:attrNameLst>
                                          <p:attrName>ppt_h</p:attrName>
                                        </p:attrNameLst>
                                      </p:cBhvr>
                                      <p:tavLst>
                                        <p:tav tm="0">
                                          <p:val>
                                            <p:fltVal val="0"/>
                                          </p:val>
                                        </p:tav>
                                        <p:tav tm="100000">
                                          <p:val>
                                            <p:strVal val="#ppt_h"/>
                                          </p:val>
                                        </p:tav>
                                      </p:tavLst>
                                    </p:anim>
                                    <p:anim calcmode="lin" valueType="num">
                                      <p:cBhvr>
                                        <p:cTn id="13" dur="500" fill="hold"/>
                                        <p:tgtEl>
                                          <p:spTgt spid="133"/>
                                        </p:tgtEl>
                                        <p:attrNameLst>
                                          <p:attrName>style.rotation</p:attrName>
                                        </p:attrNameLst>
                                      </p:cBhvr>
                                      <p:tavLst>
                                        <p:tav tm="0">
                                          <p:val>
                                            <p:fltVal val="360"/>
                                          </p:val>
                                        </p:tav>
                                        <p:tav tm="100000">
                                          <p:val>
                                            <p:fltVal val="0"/>
                                          </p:val>
                                        </p:tav>
                                      </p:tavLst>
                                    </p:anim>
                                    <p:animEffect transition="in" filter="fade">
                                      <p:cBhvr>
                                        <p:cTn id="14" dur="500"/>
                                        <p:tgtEl>
                                          <p:spTgt spid="133"/>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24"/>
                                        </p:tgtEl>
                                        <p:attrNameLst>
                                          <p:attrName>style.visibility</p:attrName>
                                        </p:attrNameLst>
                                      </p:cBhvr>
                                      <p:to>
                                        <p:strVal val="visible"/>
                                      </p:to>
                                    </p:set>
                                    <p:anim calcmode="lin" valueType="num">
                                      <p:cBhvr>
                                        <p:cTn id="18" dur="500" fill="hold"/>
                                        <p:tgtEl>
                                          <p:spTgt spid="124"/>
                                        </p:tgtEl>
                                        <p:attrNameLst>
                                          <p:attrName>ppt_w</p:attrName>
                                        </p:attrNameLst>
                                      </p:cBhvr>
                                      <p:tavLst>
                                        <p:tav tm="0">
                                          <p:val>
                                            <p:fltVal val="0"/>
                                          </p:val>
                                        </p:tav>
                                        <p:tav tm="100000">
                                          <p:val>
                                            <p:strVal val="#ppt_w"/>
                                          </p:val>
                                        </p:tav>
                                      </p:tavLst>
                                    </p:anim>
                                    <p:anim calcmode="lin" valueType="num">
                                      <p:cBhvr>
                                        <p:cTn id="19" dur="500" fill="hold"/>
                                        <p:tgtEl>
                                          <p:spTgt spid="124"/>
                                        </p:tgtEl>
                                        <p:attrNameLst>
                                          <p:attrName>ppt_h</p:attrName>
                                        </p:attrNameLst>
                                      </p:cBhvr>
                                      <p:tavLst>
                                        <p:tav tm="0">
                                          <p:val>
                                            <p:fltVal val="0"/>
                                          </p:val>
                                        </p:tav>
                                        <p:tav tm="100000">
                                          <p:val>
                                            <p:strVal val="#ppt_h"/>
                                          </p:val>
                                        </p:tav>
                                      </p:tavLst>
                                    </p:anim>
                                    <p:animEffect transition="in" filter="fade">
                                      <p:cBhvr>
                                        <p:cTn id="20" dur="500"/>
                                        <p:tgtEl>
                                          <p:spTgt spid="124"/>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500"/>
                                        <p:tgtEl>
                                          <p:spTgt spid="151"/>
                                        </p:tgtEl>
                                      </p:cBhvr>
                                    </p:animEffect>
                                  </p:childTnLst>
                                </p:cTn>
                              </p:par>
                            </p:childTnLst>
                          </p:cTn>
                        </p:par>
                        <p:par>
                          <p:cTn id="25" fill="hold">
                            <p:stCondLst>
                              <p:cond delay="2250"/>
                            </p:stCondLst>
                            <p:childTnLst>
                              <p:par>
                                <p:cTn id="26" presetID="49" presetClass="entr" presetSubtype="0" decel="100000" fill="hold" grpId="0" nodeType="afterEffect">
                                  <p:stCondLst>
                                    <p:cond delay="0"/>
                                  </p:stCondLst>
                                  <p:childTnLst>
                                    <p:set>
                                      <p:cBhvr>
                                        <p:cTn id="27" dur="1" fill="hold">
                                          <p:stCondLst>
                                            <p:cond delay="0"/>
                                          </p:stCondLst>
                                        </p:cTn>
                                        <p:tgtEl>
                                          <p:spTgt spid="154"/>
                                        </p:tgtEl>
                                        <p:attrNameLst>
                                          <p:attrName>style.visibility</p:attrName>
                                        </p:attrNameLst>
                                      </p:cBhvr>
                                      <p:to>
                                        <p:strVal val="visible"/>
                                      </p:to>
                                    </p:set>
                                    <p:anim calcmode="lin" valueType="num">
                                      <p:cBhvr>
                                        <p:cTn id="28" dur="500" fill="hold"/>
                                        <p:tgtEl>
                                          <p:spTgt spid="154"/>
                                        </p:tgtEl>
                                        <p:attrNameLst>
                                          <p:attrName>ppt_w</p:attrName>
                                        </p:attrNameLst>
                                      </p:cBhvr>
                                      <p:tavLst>
                                        <p:tav tm="0">
                                          <p:val>
                                            <p:fltVal val="0"/>
                                          </p:val>
                                        </p:tav>
                                        <p:tav tm="100000">
                                          <p:val>
                                            <p:strVal val="#ppt_w"/>
                                          </p:val>
                                        </p:tav>
                                      </p:tavLst>
                                    </p:anim>
                                    <p:anim calcmode="lin" valueType="num">
                                      <p:cBhvr>
                                        <p:cTn id="29" dur="500" fill="hold"/>
                                        <p:tgtEl>
                                          <p:spTgt spid="154"/>
                                        </p:tgtEl>
                                        <p:attrNameLst>
                                          <p:attrName>ppt_h</p:attrName>
                                        </p:attrNameLst>
                                      </p:cBhvr>
                                      <p:tavLst>
                                        <p:tav tm="0">
                                          <p:val>
                                            <p:fltVal val="0"/>
                                          </p:val>
                                        </p:tav>
                                        <p:tav tm="100000">
                                          <p:val>
                                            <p:strVal val="#ppt_h"/>
                                          </p:val>
                                        </p:tav>
                                      </p:tavLst>
                                    </p:anim>
                                    <p:anim calcmode="lin" valueType="num">
                                      <p:cBhvr>
                                        <p:cTn id="30" dur="500" fill="hold"/>
                                        <p:tgtEl>
                                          <p:spTgt spid="154"/>
                                        </p:tgtEl>
                                        <p:attrNameLst>
                                          <p:attrName>style.rotation</p:attrName>
                                        </p:attrNameLst>
                                      </p:cBhvr>
                                      <p:tavLst>
                                        <p:tav tm="0">
                                          <p:val>
                                            <p:fltVal val="360"/>
                                          </p:val>
                                        </p:tav>
                                        <p:tav tm="100000">
                                          <p:val>
                                            <p:fltVal val="0"/>
                                          </p:val>
                                        </p:tav>
                                      </p:tavLst>
                                    </p:anim>
                                    <p:animEffect transition="in" filter="fade">
                                      <p:cBhvr>
                                        <p:cTn id="31" dur="500"/>
                                        <p:tgtEl>
                                          <p:spTgt spid="154"/>
                                        </p:tgtEl>
                                      </p:cBhvr>
                                    </p:animEffect>
                                  </p:childTnLst>
                                </p:cTn>
                              </p:par>
                            </p:childTnLst>
                          </p:cTn>
                        </p:par>
                        <p:par>
                          <p:cTn id="32" fill="hold">
                            <p:stCondLst>
                              <p:cond delay="275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52"/>
                                        </p:tgtEl>
                                        <p:attrNameLst>
                                          <p:attrName>style.visibility</p:attrName>
                                        </p:attrNameLst>
                                      </p:cBhvr>
                                      <p:to>
                                        <p:strVal val="visible"/>
                                      </p:to>
                                    </p:set>
                                    <p:anim calcmode="lin" valueType="num">
                                      <p:cBhvr>
                                        <p:cTn id="35" dur="500" fill="hold"/>
                                        <p:tgtEl>
                                          <p:spTgt spid="152"/>
                                        </p:tgtEl>
                                        <p:attrNameLst>
                                          <p:attrName>ppt_w</p:attrName>
                                        </p:attrNameLst>
                                      </p:cBhvr>
                                      <p:tavLst>
                                        <p:tav tm="0">
                                          <p:val>
                                            <p:fltVal val="0"/>
                                          </p:val>
                                        </p:tav>
                                        <p:tav tm="100000">
                                          <p:val>
                                            <p:strVal val="#ppt_w"/>
                                          </p:val>
                                        </p:tav>
                                      </p:tavLst>
                                    </p:anim>
                                    <p:anim calcmode="lin" valueType="num">
                                      <p:cBhvr>
                                        <p:cTn id="36" dur="500" fill="hold"/>
                                        <p:tgtEl>
                                          <p:spTgt spid="152"/>
                                        </p:tgtEl>
                                        <p:attrNameLst>
                                          <p:attrName>ppt_h</p:attrName>
                                        </p:attrNameLst>
                                      </p:cBhvr>
                                      <p:tavLst>
                                        <p:tav tm="0">
                                          <p:val>
                                            <p:fltVal val="0"/>
                                          </p:val>
                                        </p:tav>
                                        <p:tav tm="100000">
                                          <p:val>
                                            <p:strVal val="#ppt_h"/>
                                          </p:val>
                                        </p:tav>
                                      </p:tavLst>
                                    </p:anim>
                                    <p:animEffect transition="in" filter="fade">
                                      <p:cBhvr>
                                        <p:cTn id="37" dur="500"/>
                                        <p:tgtEl>
                                          <p:spTgt spid="152"/>
                                        </p:tgtEl>
                                      </p:cBhvr>
                                    </p:animEffect>
                                  </p:childTnLst>
                                </p:cTn>
                              </p:par>
                            </p:childTnLst>
                          </p:cTn>
                        </p:par>
                        <p:par>
                          <p:cTn id="38" fill="hold">
                            <p:stCondLst>
                              <p:cond delay="3400"/>
                            </p:stCondLst>
                            <p:childTnLst>
                              <p:par>
                                <p:cTn id="39" presetID="10" presetClass="entr" presetSubtype="0" fill="hold" grpId="0" nodeType="after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fade">
                                      <p:cBhvr>
                                        <p:cTn id="41" dur="500"/>
                                        <p:tgtEl>
                                          <p:spTgt spid="163"/>
                                        </p:tgtEl>
                                      </p:cBhvr>
                                    </p:animEffect>
                                  </p:childTnLst>
                                </p:cTn>
                              </p:par>
                            </p:childTnLst>
                          </p:cTn>
                        </p:par>
                        <p:par>
                          <p:cTn id="42" fill="hold">
                            <p:stCondLst>
                              <p:cond delay="3900"/>
                            </p:stCondLst>
                            <p:childTnLst>
                              <p:par>
                                <p:cTn id="43" presetID="49" presetClass="entr" presetSubtype="0" decel="100000" fill="hold" grpId="0" nodeType="afterEffect">
                                  <p:stCondLst>
                                    <p:cond delay="0"/>
                                  </p:stCondLst>
                                  <p:childTnLst>
                                    <p:set>
                                      <p:cBhvr>
                                        <p:cTn id="44" dur="1" fill="hold">
                                          <p:stCondLst>
                                            <p:cond delay="0"/>
                                          </p:stCondLst>
                                        </p:cTn>
                                        <p:tgtEl>
                                          <p:spTgt spid="166"/>
                                        </p:tgtEl>
                                        <p:attrNameLst>
                                          <p:attrName>style.visibility</p:attrName>
                                        </p:attrNameLst>
                                      </p:cBhvr>
                                      <p:to>
                                        <p:strVal val="visible"/>
                                      </p:to>
                                    </p:set>
                                    <p:anim calcmode="lin" valueType="num">
                                      <p:cBhvr>
                                        <p:cTn id="45" dur="500" fill="hold"/>
                                        <p:tgtEl>
                                          <p:spTgt spid="166"/>
                                        </p:tgtEl>
                                        <p:attrNameLst>
                                          <p:attrName>ppt_w</p:attrName>
                                        </p:attrNameLst>
                                      </p:cBhvr>
                                      <p:tavLst>
                                        <p:tav tm="0">
                                          <p:val>
                                            <p:fltVal val="0"/>
                                          </p:val>
                                        </p:tav>
                                        <p:tav tm="100000">
                                          <p:val>
                                            <p:strVal val="#ppt_w"/>
                                          </p:val>
                                        </p:tav>
                                      </p:tavLst>
                                    </p:anim>
                                    <p:anim calcmode="lin" valueType="num">
                                      <p:cBhvr>
                                        <p:cTn id="46" dur="500" fill="hold"/>
                                        <p:tgtEl>
                                          <p:spTgt spid="166"/>
                                        </p:tgtEl>
                                        <p:attrNameLst>
                                          <p:attrName>ppt_h</p:attrName>
                                        </p:attrNameLst>
                                      </p:cBhvr>
                                      <p:tavLst>
                                        <p:tav tm="0">
                                          <p:val>
                                            <p:fltVal val="0"/>
                                          </p:val>
                                        </p:tav>
                                        <p:tav tm="100000">
                                          <p:val>
                                            <p:strVal val="#ppt_h"/>
                                          </p:val>
                                        </p:tav>
                                      </p:tavLst>
                                    </p:anim>
                                    <p:anim calcmode="lin" valueType="num">
                                      <p:cBhvr>
                                        <p:cTn id="47" dur="500" fill="hold"/>
                                        <p:tgtEl>
                                          <p:spTgt spid="166"/>
                                        </p:tgtEl>
                                        <p:attrNameLst>
                                          <p:attrName>style.rotation</p:attrName>
                                        </p:attrNameLst>
                                      </p:cBhvr>
                                      <p:tavLst>
                                        <p:tav tm="0">
                                          <p:val>
                                            <p:fltVal val="360"/>
                                          </p:val>
                                        </p:tav>
                                        <p:tav tm="100000">
                                          <p:val>
                                            <p:fltVal val="0"/>
                                          </p:val>
                                        </p:tav>
                                      </p:tavLst>
                                    </p:anim>
                                    <p:animEffect transition="in" filter="fade">
                                      <p:cBhvr>
                                        <p:cTn id="48" dur="500"/>
                                        <p:tgtEl>
                                          <p:spTgt spid="166"/>
                                        </p:tgtEl>
                                      </p:cBhvr>
                                    </p:animEffect>
                                  </p:childTnLst>
                                </p:cTn>
                              </p:par>
                            </p:childTnLst>
                          </p:cTn>
                        </p:par>
                        <p:par>
                          <p:cTn id="49" fill="hold">
                            <p:stCondLst>
                              <p:cond delay="4400"/>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164"/>
                                        </p:tgtEl>
                                        <p:attrNameLst>
                                          <p:attrName>style.visibility</p:attrName>
                                        </p:attrNameLst>
                                      </p:cBhvr>
                                      <p:to>
                                        <p:strVal val="visible"/>
                                      </p:to>
                                    </p:set>
                                    <p:anim calcmode="lin" valueType="num">
                                      <p:cBhvr>
                                        <p:cTn id="52" dur="500" fill="hold"/>
                                        <p:tgtEl>
                                          <p:spTgt spid="164"/>
                                        </p:tgtEl>
                                        <p:attrNameLst>
                                          <p:attrName>ppt_w</p:attrName>
                                        </p:attrNameLst>
                                      </p:cBhvr>
                                      <p:tavLst>
                                        <p:tav tm="0">
                                          <p:val>
                                            <p:fltVal val="0"/>
                                          </p:val>
                                        </p:tav>
                                        <p:tav tm="100000">
                                          <p:val>
                                            <p:strVal val="#ppt_w"/>
                                          </p:val>
                                        </p:tav>
                                      </p:tavLst>
                                    </p:anim>
                                    <p:anim calcmode="lin" valueType="num">
                                      <p:cBhvr>
                                        <p:cTn id="53" dur="500" fill="hold"/>
                                        <p:tgtEl>
                                          <p:spTgt spid="164"/>
                                        </p:tgtEl>
                                        <p:attrNameLst>
                                          <p:attrName>ppt_h</p:attrName>
                                        </p:attrNameLst>
                                      </p:cBhvr>
                                      <p:tavLst>
                                        <p:tav tm="0">
                                          <p:val>
                                            <p:fltVal val="0"/>
                                          </p:val>
                                        </p:tav>
                                        <p:tav tm="100000">
                                          <p:val>
                                            <p:strVal val="#ppt_h"/>
                                          </p:val>
                                        </p:tav>
                                      </p:tavLst>
                                    </p:anim>
                                    <p:animEffect transition="in" filter="fade">
                                      <p:cBhvr>
                                        <p:cTn id="54"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ldLvl="0" animBg="1"/>
      <p:bldP spid="124" grpId="0"/>
      <p:bldP spid="133" grpId="0" bldLvl="0" animBg="1"/>
      <p:bldP spid="151" grpId="0" bldLvl="0" animBg="1"/>
      <p:bldP spid="152" grpId="0"/>
      <p:bldP spid="154" grpId="0" bldLvl="0" animBg="1"/>
      <p:bldP spid="163" grpId="0" bldLvl="0" animBg="1"/>
      <p:bldP spid="164" grpId="0"/>
      <p:bldP spid="16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918210" y="1720215"/>
          <a:ext cx="10454640" cy="4150360"/>
        </p:xfrm>
        <a:graphic>
          <a:graphicData uri="http://schemas.openxmlformats.org/drawingml/2006/table">
            <a:tbl>
              <a:tblPr firstRow="1" bandRow="1">
                <a:tableStyleId>{5C22544A-7EE6-4342-B048-85BDC9FD1C3A}</a:tableStyleId>
              </a:tblPr>
              <a:tblGrid>
                <a:gridCol w="5227320"/>
                <a:gridCol w="5227320"/>
              </a:tblGrid>
              <a:tr h="487680">
                <a:tc gridSpan="2">
                  <a:txBody>
                    <a:bodyPr/>
                    <a:p>
                      <a:pPr algn="ctr">
                        <a:buNone/>
                      </a:pPr>
                      <a:r>
                        <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例：旅游管理人员任职要求</a:t>
                      </a:r>
                      <a:endPar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a:txBody>
                  <a:tcPr anchor="ctr" anchorCtr="0"/>
                </a:tc>
                <a:tc hMerge="1">
                  <a:tcPr/>
                </a:tc>
              </a:tr>
              <a:tr h="467360">
                <a:tc>
                  <a:txBody>
                    <a:bodyPr/>
                    <a:p>
                      <a:pPr algn="ctr">
                        <a:buNone/>
                      </a:pPr>
                      <a:r>
                        <a:rPr lang="zh-CN" altLang="en-US" sz="1450" spc="100">
                          <a:latin typeface="思源黑体 Normal" panose="020B0400000000000000" charset="-122"/>
                          <a:ea typeface="思源黑体 Normal" panose="020B0400000000000000" charset="-122"/>
                          <a:sym typeface="+mn-ea"/>
                        </a:rPr>
                        <a:t>专业知识要求</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algn="ctr">
                        <a:buNone/>
                      </a:pPr>
                      <a:r>
                        <a:rPr lang="zh-CN" altLang="en-US" sz="1450" spc="100">
                          <a:latin typeface="思源黑体 Normal" panose="020B0400000000000000" charset="-122"/>
                          <a:ea typeface="思源黑体 Normal" panose="020B0400000000000000" charset="-122"/>
                          <a:sym typeface="+mn-ea"/>
                        </a:rPr>
                        <a:t>职业素质要求</a:t>
                      </a:r>
                      <a:endParaRPr lang="zh-CN" altLang="en-US" sz="1450" spc="100">
                        <a:latin typeface="思源黑体 Normal" panose="020B0400000000000000" charset="-122"/>
                        <a:ea typeface="思源黑体 Normal" panose="020B0400000000000000" charset="-122"/>
                        <a:sym typeface="+mn-ea"/>
                      </a:endParaRPr>
                    </a:p>
                  </a:txBody>
                  <a:tcPr anchor="ctr" anchorCtr="0"/>
                </a:tc>
              </a:tr>
              <a:tr h="3195320">
                <a:tc>
                  <a:txBody>
                    <a:bodyPr/>
                    <a:p>
                      <a:pPr>
                        <a:lnSpc>
                          <a:spcPct val="150000"/>
                        </a:lnSpc>
                        <a:buNone/>
                      </a:pPr>
                      <a:r>
                        <a:rPr lang="zh-CN" altLang="en-US" sz="1450" spc="100">
                          <a:latin typeface="思源黑体 Normal" panose="020B0400000000000000" charset="-122"/>
                          <a:ea typeface="思源黑体 Normal" panose="020B0400000000000000" charset="-122"/>
                          <a:sym typeface="+mn-ea"/>
                        </a:rPr>
                        <a:t>具备管理学、西方经济学、统计学、会计学、管理信息系统、旅游学导论、旅游法学、旅游美学、旅游教育学、旅游路线设计原理与方法、旅游英语、旅游资源学、旅游规划与开发、旅行社经营与管理、旅游心理学、饭店管理、财务管理、旅游电子商务、导游学、餐饮企业管理、礼仪学等学科基础知识。</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具有旅游管理专业知识，熟悉国家有关旅游方针、政策、法规；</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具有良好的政治素质和思想道德素质，能够适应21世纪国际旅游业发展，熟悉旅游业市场运行规则与机制；</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了解国内外旅游市场，掌握现代旅游企业经营管理基本技术；</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热爱旅游行业、具有较高的英语水平和沟通能力。</a:t>
                      </a:r>
                      <a:endParaRPr lang="zh-CN" altLang="en-US" sz="1450" spc="100">
                        <a:latin typeface="思源黑体 Normal" panose="020B0400000000000000" charset="-122"/>
                        <a:ea typeface="思源黑体 Normal" panose="020B0400000000000000" charset="-122"/>
                        <a:sym typeface="+mn-ea"/>
                      </a:endParaRPr>
                    </a:p>
                  </a:txBody>
                  <a:tcPr anchor="ctr" anchorCtr="0"/>
                </a:tc>
              </a:tr>
            </a:tbl>
          </a:graphicData>
        </a:graphic>
      </p:graphicFrame>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918210" y="1720215"/>
          <a:ext cx="10454640" cy="4150360"/>
        </p:xfrm>
        <a:graphic>
          <a:graphicData uri="http://schemas.openxmlformats.org/drawingml/2006/table">
            <a:tbl>
              <a:tblPr firstRow="1" bandRow="1">
                <a:tableStyleId>{5C22544A-7EE6-4342-B048-85BDC9FD1C3A}</a:tableStyleId>
              </a:tblPr>
              <a:tblGrid>
                <a:gridCol w="5227320"/>
                <a:gridCol w="5227320"/>
              </a:tblGrid>
              <a:tr h="487680">
                <a:tc gridSpan="2">
                  <a:txBody>
                    <a:bodyPr/>
                    <a:p>
                      <a:pPr algn="ctr">
                        <a:buNone/>
                      </a:pPr>
                      <a:r>
                        <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例：市场营销人员任职要求</a:t>
                      </a:r>
                      <a:endPar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a:txBody>
                  <a:tcPr anchor="ctr" anchorCtr="0"/>
                </a:tc>
                <a:tc hMerge="1">
                  <a:tcPr/>
                </a:tc>
              </a:tr>
              <a:tr h="467360">
                <a:tc>
                  <a:txBody>
                    <a:bodyPr/>
                    <a:p>
                      <a:pPr algn="ctr">
                        <a:buNone/>
                      </a:pPr>
                      <a:r>
                        <a:rPr lang="zh-CN" altLang="en-US" sz="1450" spc="100">
                          <a:latin typeface="思源黑体 Normal" panose="020B0400000000000000" charset="-122"/>
                          <a:ea typeface="思源黑体 Normal" panose="020B0400000000000000" charset="-122"/>
                          <a:sym typeface="+mn-ea"/>
                        </a:rPr>
                        <a:t>专业知识要求</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algn="ctr">
                        <a:buNone/>
                      </a:pPr>
                      <a:r>
                        <a:rPr lang="zh-CN" altLang="en-US" sz="1450" spc="100">
                          <a:latin typeface="思源黑体 Normal" panose="020B0400000000000000" charset="-122"/>
                          <a:ea typeface="思源黑体 Normal" panose="020B0400000000000000" charset="-122"/>
                          <a:sym typeface="+mn-ea"/>
                        </a:rPr>
                        <a:t>职业素质要求</a:t>
                      </a:r>
                      <a:endParaRPr lang="zh-CN" altLang="en-US" sz="1450" spc="100">
                        <a:latin typeface="思源黑体 Normal" panose="020B0400000000000000" charset="-122"/>
                        <a:ea typeface="思源黑体 Normal" panose="020B0400000000000000" charset="-122"/>
                        <a:sym typeface="+mn-ea"/>
                      </a:endParaRPr>
                    </a:p>
                  </a:txBody>
                  <a:tcPr anchor="ctr" anchorCtr="0"/>
                </a:tc>
              </a:tr>
              <a:tr h="3195320">
                <a:tc>
                  <a:txBody>
                    <a:bodyPr/>
                    <a:p>
                      <a:pPr>
                        <a:lnSpc>
                          <a:spcPct val="150000"/>
                        </a:lnSpc>
                        <a:buNone/>
                      </a:pPr>
                      <a:r>
                        <a:rPr lang="zh-CN" altLang="en-US" sz="1450" spc="100">
                          <a:latin typeface="思源黑体 Normal" panose="020B0400000000000000" charset="-122"/>
                          <a:ea typeface="思源黑体 Normal" panose="020B0400000000000000" charset="-122"/>
                          <a:sym typeface="+mn-ea"/>
                        </a:rPr>
                        <a:t>具备市场营销学、经济学、管理学、会计学、统计学、财务管理、网络营销、现代市场营销学、国际市场营销学、零售学、采购学、消费心理学、市场调查与分析、产品推销实践、营销企划实践、证券营销、新产品开发管理、电子商务基础等学科基础知识。</a:t>
                      </a:r>
                      <a:endParaRPr lang="en-US" altLang="zh-CN" sz="1450" spc="100">
                        <a:latin typeface="思源黑体 Normal" panose="020B0400000000000000" charset="-122"/>
                        <a:ea typeface="思源黑体 Normal" panose="020B0400000000000000" charset="-122"/>
                        <a:sym typeface="+mn-ea"/>
                      </a:endParaRPr>
                    </a:p>
                  </a:txBody>
                  <a:tcPr anchor="ctr" anchorCtr="0"/>
                </a:tc>
                <a:tc>
                  <a:txBody>
                    <a:bodyPr/>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能够适应当代社会发展需要，面向首都经济建设，德智体全面发展，掌握经济学基本原理、掌握企业管理学的基本理论与方法、熟练掌握现代市场营销理论以及足够的营销方法与技巧；</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通晓市场行情，熟悉消费心理；</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富有创新意识以及团队合作精神；</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熟悉计算机使用，懂英语，具有较强公关能力和人际沟通能力。</a:t>
                      </a:r>
                      <a:endParaRPr lang="zh-CN" altLang="en-US" sz="1450" spc="100">
                        <a:latin typeface="思源黑体 Normal" panose="020B0400000000000000" charset="-122"/>
                        <a:ea typeface="思源黑体 Normal" panose="020B0400000000000000" charset="-122"/>
                        <a:sym typeface="+mn-ea"/>
                      </a:endParaRPr>
                    </a:p>
                  </a:txBody>
                  <a:tcPr anchor="ctr" anchorCtr="0"/>
                </a:tc>
              </a:tr>
            </a:tbl>
          </a:graphicData>
        </a:graphic>
      </p:graphicFrame>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 name="矩形 6"/>
          <p:cNvSpPr/>
          <p:nvPr/>
        </p:nvSpPr>
        <p:spPr>
          <a:xfrm>
            <a:off x="1033043" y="1609213"/>
            <a:ext cx="10127225" cy="4306529"/>
          </a:xfrm>
          <a:prstGeom prst="rect">
            <a:avLst/>
          </a:prstGeom>
          <a:solidFill>
            <a:srgbClr val="3D6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Rectangle 4"/>
          <p:cNvSpPr/>
          <p:nvPr/>
        </p:nvSpPr>
        <p:spPr>
          <a:xfrm>
            <a:off x="1232246" y="1824405"/>
            <a:ext cx="9720000" cy="3852000"/>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TextBox 28"/>
          <p:cNvSpPr txBox="1"/>
          <p:nvPr/>
        </p:nvSpPr>
        <p:spPr>
          <a:xfrm>
            <a:off x="4508090" y="2403677"/>
            <a:ext cx="1150620" cy="368300"/>
          </a:xfrm>
          <a:prstGeom prst="rect">
            <a:avLst/>
          </a:prstGeom>
          <a:noFill/>
        </p:spPr>
        <p:txBody>
          <a:bodyPr wrap="none" rtlCol="0">
            <a:spAutoFit/>
          </a:bodyPr>
          <a:p>
            <a:r>
              <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rPr>
              <a:t>职业解读</a:t>
            </a:r>
            <a:endPar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12" name="矩形 11"/>
          <p:cNvSpPr/>
          <p:nvPr/>
        </p:nvSpPr>
        <p:spPr>
          <a:xfrm>
            <a:off x="4510405" y="2677160"/>
            <a:ext cx="6226810" cy="875665"/>
          </a:xfrm>
          <a:prstGeom prst="rect">
            <a:avLst/>
          </a:prstGeom>
          <a:noFill/>
        </p:spPr>
        <p:txBody>
          <a:bodyPr wrap="square" rtlCol="0">
            <a:spAutoFit/>
          </a:bodyPr>
          <a:p>
            <a:pPr>
              <a:lnSpc>
                <a:spcPct val="150000"/>
              </a:lnSpc>
            </a:pPr>
            <a:r>
              <a:rPr lang="zh-CN" altLang="en-US" sz="1700" spc="150" dirty="0">
                <a:solidFill>
                  <a:schemeClr val="tx1"/>
                </a:solidFill>
                <a:uFillTx/>
                <a:latin typeface="思源黑体 Normal" panose="020B0400000000000000" charset="-122"/>
                <a:ea typeface="思源黑体 Normal" panose="020B0400000000000000" charset="-122"/>
                <a:sym typeface="inpin heiti" panose="00000500000000000000" pitchFamily="2" charset="-122"/>
              </a:rPr>
              <a:t>从事矿产勘察、开采，产品生产制造，工程施工和运输设备操作的人员及有关人员。</a:t>
            </a:r>
            <a:endParaRPr lang="zh-CN" altLang="en-US" sz="1700" spc="150" dirty="0">
              <a:solidFill>
                <a:schemeClr val="tx1"/>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14" name="TextBox 28"/>
          <p:cNvSpPr txBox="1"/>
          <p:nvPr/>
        </p:nvSpPr>
        <p:spPr>
          <a:xfrm>
            <a:off x="4508090" y="3862122"/>
            <a:ext cx="1150620" cy="368300"/>
          </a:xfrm>
          <a:prstGeom prst="rect">
            <a:avLst/>
          </a:prstGeom>
          <a:noFill/>
        </p:spPr>
        <p:txBody>
          <a:bodyPr wrap="none" rtlCol="0">
            <a:spAutoFit/>
          </a:bodyPr>
          <a:p>
            <a:pPr lvl="0" algn="l">
              <a:buClrTx/>
              <a:buSzTx/>
              <a:buFontTx/>
            </a:pPr>
            <a:r>
              <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rPr>
              <a:t>对应岗位</a:t>
            </a:r>
            <a:endParaRPr lang="zh-CN" altLang="id-ID" b="1" spc="100" dirty="0">
              <a:solidFill>
                <a:srgbClr val="3D6D84"/>
              </a:solidFill>
              <a:uFillTx/>
              <a:latin typeface="思源黑体 Normal" panose="020B0400000000000000" charset="-122"/>
              <a:ea typeface="思源黑体 Normal" panose="020B0400000000000000" charset="-122"/>
              <a:sym typeface="inpin heiti" panose="00000500000000000000" pitchFamily="2" charset="-122"/>
            </a:endParaRPr>
          </a:p>
        </p:txBody>
      </p:sp>
      <p:sp>
        <p:nvSpPr>
          <p:cNvPr id="15" name="矩形 14"/>
          <p:cNvSpPr/>
          <p:nvPr/>
        </p:nvSpPr>
        <p:spPr>
          <a:xfrm>
            <a:off x="4510405" y="4166235"/>
            <a:ext cx="6226810" cy="875665"/>
          </a:xfrm>
          <a:prstGeom prst="rect">
            <a:avLst/>
          </a:prstGeom>
          <a:noFill/>
        </p:spPr>
        <p:txBody>
          <a:bodyPr wrap="square" rtlCol="0">
            <a:spAutoFit/>
          </a:bodyPr>
          <a:p>
            <a:pPr lvl="0" algn="l">
              <a:lnSpc>
                <a:spcPct val="150000"/>
              </a:lnSpc>
              <a:buClrTx/>
              <a:buSzTx/>
              <a:buFontTx/>
            </a:pPr>
            <a:r>
              <a:rPr lang="zh-CN" altLang="en-US" sz="1700" spc="150" dirty="0">
                <a:uFillTx/>
                <a:latin typeface="思源黑体 Normal" panose="020B0400000000000000" charset="-122"/>
                <a:ea typeface="思源黑体 Normal" panose="020B0400000000000000" charset="-122"/>
                <a:sym typeface="inpin heiti" panose="00000500000000000000" pitchFamily="2" charset="-122"/>
              </a:rPr>
              <a:t>机械制造加工人员、汽车检测与维修人员和建筑环境与设备工程技术人员等。</a:t>
            </a:r>
            <a:endParaRPr lang="zh-CN" altLang="en-US" sz="1700" spc="150" dirty="0">
              <a:uFillTx/>
              <a:latin typeface="思源黑体 Normal" panose="020B0400000000000000" charset="-122"/>
              <a:ea typeface="思源黑体 Normal" panose="020B0400000000000000" charset="-122"/>
              <a:sym typeface="inpin heiti" panose="00000500000000000000" pitchFamily="2" charset="-122"/>
            </a:endParaRPr>
          </a:p>
        </p:txBody>
      </p:sp>
      <p:sp>
        <p:nvSpPr>
          <p:cNvPr id="16" name="TextBox 28"/>
          <p:cNvSpPr txBox="1"/>
          <p:nvPr/>
        </p:nvSpPr>
        <p:spPr>
          <a:xfrm>
            <a:off x="1669666" y="4847488"/>
            <a:ext cx="2595880" cy="383540"/>
          </a:xfrm>
          <a:prstGeom prst="rect">
            <a:avLst/>
          </a:prstGeom>
          <a:noFill/>
        </p:spPr>
        <p:txBody>
          <a:bodyPr wrap="none" rtlCol="0">
            <a:spAutoFit/>
          </a:bodyPr>
          <a:p>
            <a:pPr algn="ctr"/>
            <a:r>
              <a:rPr lang="zh-CN" altLang="en-US" sz="1900">
                <a:latin typeface="思源黑体 Normal" panose="020B0400000000000000" charset="-122"/>
                <a:ea typeface="思源黑体 Normal" panose="020B0400000000000000" charset="-122"/>
                <a:sym typeface="+mn-ea"/>
              </a:rPr>
              <a:t>生产运输设备操作人员</a:t>
            </a:r>
            <a:endParaRPr lang="zh-CN" altLang="en-US" sz="1900">
              <a:latin typeface="思源黑体 Normal" panose="020B0400000000000000" charset="-122"/>
              <a:ea typeface="思源黑体 Normal" panose="020B0400000000000000" charset="-122"/>
              <a:sym typeface="+mn-ea"/>
            </a:endParaRPr>
          </a:p>
        </p:txBody>
      </p:sp>
      <p:pic>
        <p:nvPicPr>
          <p:cNvPr id="4" name="图片 3" descr="千库网_卡通矢量汽车维修_元素编号12786160"/>
          <p:cNvPicPr>
            <a:picLocks noChangeAspect="1"/>
          </p:cNvPicPr>
          <p:nvPr/>
        </p:nvPicPr>
        <p:blipFill>
          <a:blip r:embed="rId2"/>
          <a:stretch>
            <a:fillRect/>
          </a:stretch>
        </p:blipFill>
        <p:spPr>
          <a:xfrm>
            <a:off x="1628775" y="2193925"/>
            <a:ext cx="2531745" cy="2531745"/>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918210" y="1720215"/>
          <a:ext cx="10454640" cy="4150360"/>
        </p:xfrm>
        <a:graphic>
          <a:graphicData uri="http://schemas.openxmlformats.org/drawingml/2006/table">
            <a:tbl>
              <a:tblPr firstRow="1" bandRow="1">
                <a:tableStyleId>{5C22544A-7EE6-4342-B048-85BDC9FD1C3A}</a:tableStyleId>
              </a:tblPr>
              <a:tblGrid>
                <a:gridCol w="5227320"/>
                <a:gridCol w="5227320"/>
              </a:tblGrid>
              <a:tr h="487680">
                <a:tc gridSpan="2">
                  <a:txBody>
                    <a:bodyPr/>
                    <a:p>
                      <a:pPr algn="ctr">
                        <a:buNone/>
                      </a:pPr>
                      <a:r>
                        <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例：机械制造加工人员任职要求</a:t>
                      </a:r>
                      <a:endPar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a:txBody>
                  <a:tcPr anchor="ctr" anchorCtr="0"/>
                </a:tc>
                <a:tc hMerge="1">
                  <a:tcPr/>
                </a:tc>
              </a:tr>
              <a:tr h="467360">
                <a:tc>
                  <a:txBody>
                    <a:bodyPr/>
                    <a:p>
                      <a:pPr algn="ctr">
                        <a:buNone/>
                      </a:pPr>
                      <a:r>
                        <a:rPr lang="zh-CN" altLang="en-US" sz="1450" spc="100">
                          <a:latin typeface="思源黑体 Normal" panose="020B0400000000000000" charset="-122"/>
                          <a:ea typeface="思源黑体 Normal" panose="020B0400000000000000" charset="-122"/>
                          <a:sym typeface="+mn-ea"/>
                        </a:rPr>
                        <a:t>专业知识要求</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algn="ctr">
                        <a:buNone/>
                      </a:pPr>
                      <a:r>
                        <a:rPr lang="zh-CN" altLang="en-US" sz="1450" spc="100">
                          <a:latin typeface="思源黑体 Normal" panose="020B0400000000000000" charset="-122"/>
                          <a:ea typeface="思源黑体 Normal" panose="020B0400000000000000" charset="-122"/>
                          <a:sym typeface="+mn-ea"/>
                        </a:rPr>
                        <a:t>职业素质要求</a:t>
                      </a:r>
                      <a:endParaRPr lang="zh-CN" altLang="en-US" sz="1450" spc="100">
                        <a:latin typeface="思源黑体 Normal" panose="020B0400000000000000" charset="-122"/>
                        <a:ea typeface="思源黑体 Normal" panose="020B0400000000000000" charset="-122"/>
                        <a:sym typeface="+mn-ea"/>
                      </a:endParaRPr>
                    </a:p>
                  </a:txBody>
                  <a:tcPr anchor="ctr" anchorCtr="0"/>
                </a:tc>
              </a:tr>
              <a:tr h="3195320">
                <a:tc>
                  <a:txBody>
                    <a:bodyPr/>
                    <a:p>
                      <a:pPr>
                        <a:lnSpc>
                          <a:spcPct val="150000"/>
                        </a:lnSpc>
                        <a:buNone/>
                      </a:pPr>
                      <a:r>
                        <a:rPr lang="zh-CN" altLang="en-US" sz="1450" spc="100">
                          <a:latin typeface="思源黑体 Normal" panose="020B0400000000000000" charset="-122"/>
                          <a:ea typeface="思源黑体 Normal" panose="020B0400000000000000" charset="-122"/>
                          <a:sym typeface="+mn-ea"/>
                        </a:rPr>
                        <a:t>具备机械设计基础、电工电子技术、微机原理与接口技术、检测技术、自动化驱动技术、数控原理、电气控制与PLC应用、机电一体化系统设计、液压与气压传动技术、机械制造技术基础、工程软件技术、计算机辅助工艺设计、高等数学、工程制图与CAD、计算机应用技术、机电控制技术、数控技术、机器人应用、专业英语等学科基础知识。</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具有以机、电、计算机与信息技术知识为基础的机械工程基础知识和较强的实际动手能力；</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守规则，有一定的图表和计算能力；</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工作踏实，肯钻研；</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能够适应产业信息化发展的需要，将工业技术与计算机技术结合；</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能够阅读有关技术英文资料，熟悉工序流程和岗位工作要求；</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善于动脑筋，善于总结经验，有创新意识。</a:t>
                      </a:r>
                      <a:endParaRPr lang="zh-CN" altLang="en-US" sz="1450" spc="100">
                        <a:latin typeface="思源黑体 Normal" panose="020B0400000000000000" charset="-122"/>
                        <a:ea typeface="思源黑体 Normal" panose="020B0400000000000000" charset="-122"/>
                        <a:sym typeface="+mn-ea"/>
                      </a:endParaRPr>
                    </a:p>
                  </a:txBody>
                  <a:tcPr anchor="ctr" anchorCtr="0"/>
                </a:tc>
              </a:tr>
            </a:tbl>
          </a:graphicData>
        </a:graphic>
      </p:graphicFrame>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918210" y="1720215"/>
          <a:ext cx="10454640" cy="4150360"/>
        </p:xfrm>
        <a:graphic>
          <a:graphicData uri="http://schemas.openxmlformats.org/drawingml/2006/table">
            <a:tbl>
              <a:tblPr firstRow="1" bandRow="1">
                <a:tableStyleId>{5C22544A-7EE6-4342-B048-85BDC9FD1C3A}</a:tableStyleId>
              </a:tblPr>
              <a:tblGrid>
                <a:gridCol w="5227320"/>
                <a:gridCol w="5227320"/>
              </a:tblGrid>
              <a:tr h="487680">
                <a:tc gridSpan="2">
                  <a:txBody>
                    <a:bodyPr/>
                    <a:p>
                      <a:pPr algn="ctr">
                        <a:buNone/>
                      </a:pPr>
                      <a:r>
                        <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例：汽车检测与维修人员任职要求</a:t>
                      </a:r>
                      <a:endPar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a:txBody>
                  <a:tcPr anchor="ctr" anchorCtr="0"/>
                </a:tc>
                <a:tc hMerge="1">
                  <a:tcPr/>
                </a:tc>
              </a:tr>
              <a:tr h="467360">
                <a:tc>
                  <a:txBody>
                    <a:bodyPr/>
                    <a:p>
                      <a:pPr algn="ctr">
                        <a:buNone/>
                      </a:pPr>
                      <a:r>
                        <a:rPr lang="zh-CN" altLang="en-US" sz="1450" spc="100">
                          <a:latin typeface="思源黑体 Normal" panose="020B0400000000000000" charset="-122"/>
                          <a:ea typeface="思源黑体 Normal" panose="020B0400000000000000" charset="-122"/>
                          <a:sym typeface="+mn-ea"/>
                        </a:rPr>
                        <a:t>专业知识要求</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algn="ctr">
                        <a:buNone/>
                      </a:pPr>
                      <a:r>
                        <a:rPr lang="zh-CN" altLang="en-US" sz="1450" spc="100">
                          <a:latin typeface="思源黑体 Normal" panose="020B0400000000000000" charset="-122"/>
                          <a:ea typeface="思源黑体 Normal" panose="020B0400000000000000" charset="-122"/>
                          <a:sym typeface="+mn-ea"/>
                        </a:rPr>
                        <a:t>职业素质要求</a:t>
                      </a:r>
                      <a:endParaRPr lang="zh-CN" altLang="en-US" sz="1450" spc="100">
                        <a:latin typeface="思源黑体 Normal" panose="020B0400000000000000" charset="-122"/>
                        <a:ea typeface="思源黑体 Normal" panose="020B0400000000000000" charset="-122"/>
                        <a:sym typeface="+mn-ea"/>
                      </a:endParaRPr>
                    </a:p>
                  </a:txBody>
                  <a:tcPr anchor="ctr" anchorCtr="0"/>
                </a:tc>
              </a:tr>
              <a:tr h="3195320">
                <a:tc>
                  <a:txBody>
                    <a:bodyPr/>
                    <a:p>
                      <a:pPr>
                        <a:lnSpc>
                          <a:spcPct val="150000"/>
                        </a:lnSpc>
                        <a:buNone/>
                      </a:pPr>
                      <a:r>
                        <a:rPr lang="zh-CN" altLang="en-US" sz="1450" spc="100">
                          <a:latin typeface="思源黑体 Normal" panose="020B0400000000000000" charset="-122"/>
                          <a:ea typeface="思源黑体 Normal" panose="020B0400000000000000" charset="-122"/>
                          <a:sym typeface="+mn-ea"/>
                        </a:rPr>
                        <a:t>具备汽车构造、汽车理论、汽车设计、汽车电器与电控技术、汽车运用工程、汽车维修技术、汽车故障诊断与检测技术、机械设计基础、机械制造基础、汽车计算机应用技术、汽车制造工艺学、车身结构与设计、汽车运行材料、汽车安全性、电动汽车系统分析与设计、汽车运输企业管理、汽车产品营销、汽车保险与评估等学科基础知识。</a:t>
                      </a:r>
                      <a:endParaRPr lang="en-US" altLang="zh-CN" sz="1450" spc="100">
                        <a:latin typeface="思源黑体 Normal" panose="020B0400000000000000" charset="-122"/>
                        <a:ea typeface="思源黑体 Normal" panose="020B0400000000000000" charset="-122"/>
                        <a:sym typeface="+mn-ea"/>
                      </a:endParaRPr>
                    </a:p>
                  </a:txBody>
                  <a:tcPr anchor="ctr" anchorCtr="0"/>
                </a:tc>
                <a:tc>
                  <a:txBody>
                    <a:bodyPr/>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面向汽车应用市场，具有全面的现代工程技术知识、掌握现代汽车构造、性能与使用技术，检测、诊断与维修技术和相关知识；</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具有较强的计算机应用和实际动手能力，职业素质和技术应用能力，有较强的工作适应性。</a:t>
                      </a:r>
                      <a:endParaRPr lang="zh-CN" altLang="en-US" sz="1450" spc="100">
                        <a:latin typeface="思源黑体 Normal" panose="020B0400000000000000" charset="-122"/>
                        <a:ea typeface="思源黑体 Normal" panose="020B0400000000000000" charset="-122"/>
                        <a:sym typeface="+mn-ea"/>
                      </a:endParaRPr>
                    </a:p>
                  </a:txBody>
                  <a:tcPr anchor="ctr" anchorCtr="0"/>
                </a:tc>
              </a:tr>
            </a:tbl>
          </a:graphicData>
        </a:graphic>
      </p:graphicFrame>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典型对接企业岗位介绍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918210" y="1720215"/>
          <a:ext cx="10454640" cy="4150360"/>
        </p:xfrm>
        <a:graphic>
          <a:graphicData uri="http://schemas.openxmlformats.org/drawingml/2006/table">
            <a:tbl>
              <a:tblPr firstRow="1" bandRow="1">
                <a:tableStyleId>{5C22544A-7EE6-4342-B048-85BDC9FD1C3A}</a:tableStyleId>
              </a:tblPr>
              <a:tblGrid>
                <a:gridCol w="5227320"/>
                <a:gridCol w="5227320"/>
              </a:tblGrid>
              <a:tr h="487680">
                <a:tc gridSpan="2">
                  <a:txBody>
                    <a:bodyPr/>
                    <a:p>
                      <a:pPr algn="ctr">
                        <a:buNone/>
                      </a:pPr>
                      <a:r>
                        <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例：建筑环境与设备工程技术人员任职要求</a:t>
                      </a:r>
                      <a:endParaRPr lang="zh-CN" altLang="en-US" sz="145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a:txBody>
                  <a:tcPr anchor="ctr" anchorCtr="0"/>
                </a:tc>
                <a:tc hMerge="1">
                  <a:tcPr/>
                </a:tc>
              </a:tr>
              <a:tr h="467360">
                <a:tc>
                  <a:txBody>
                    <a:bodyPr/>
                    <a:p>
                      <a:pPr algn="ctr">
                        <a:buNone/>
                      </a:pPr>
                      <a:r>
                        <a:rPr lang="zh-CN" altLang="en-US" sz="1450" spc="100">
                          <a:latin typeface="思源黑体 Normal" panose="020B0400000000000000" charset="-122"/>
                          <a:ea typeface="思源黑体 Normal" panose="020B0400000000000000" charset="-122"/>
                          <a:sym typeface="+mn-ea"/>
                        </a:rPr>
                        <a:t>专业知识要求</a:t>
                      </a:r>
                      <a:endParaRPr lang="zh-CN" altLang="en-US" sz="1450" spc="100">
                        <a:latin typeface="思源黑体 Normal" panose="020B0400000000000000" charset="-122"/>
                        <a:ea typeface="思源黑体 Normal" panose="020B0400000000000000" charset="-122"/>
                        <a:sym typeface="+mn-ea"/>
                      </a:endParaRPr>
                    </a:p>
                  </a:txBody>
                  <a:tcPr anchor="ctr" anchorCtr="0"/>
                </a:tc>
                <a:tc>
                  <a:txBody>
                    <a:bodyPr/>
                    <a:p>
                      <a:pPr algn="ctr">
                        <a:buNone/>
                      </a:pPr>
                      <a:r>
                        <a:rPr lang="zh-CN" altLang="en-US" sz="1450" spc="100">
                          <a:latin typeface="思源黑体 Normal" panose="020B0400000000000000" charset="-122"/>
                          <a:ea typeface="思源黑体 Normal" panose="020B0400000000000000" charset="-122"/>
                          <a:sym typeface="+mn-ea"/>
                        </a:rPr>
                        <a:t>职业素质要求</a:t>
                      </a:r>
                      <a:endParaRPr lang="zh-CN" altLang="en-US" sz="1450" spc="100">
                        <a:latin typeface="思源黑体 Normal" panose="020B0400000000000000" charset="-122"/>
                        <a:ea typeface="思源黑体 Normal" panose="020B0400000000000000" charset="-122"/>
                        <a:sym typeface="+mn-ea"/>
                      </a:endParaRPr>
                    </a:p>
                  </a:txBody>
                  <a:tcPr anchor="ctr" anchorCtr="0"/>
                </a:tc>
              </a:tr>
              <a:tr h="3195320">
                <a:tc>
                  <a:txBody>
                    <a:bodyPr/>
                    <a:p>
                      <a:pPr>
                        <a:lnSpc>
                          <a:spcPct val="150000"/>
                        </a:lnSpc>
                        <a:buNone/>
                      </a:pPr>
                      <a:r>
                        <a:rPr lang="zh-CN" altLang="en-US" sz="1450" spc="100">
                          <a:latin typeface="思源黑体 Normal" panose="020B0400000000000000" charset="-122"/>
                          <a:ea typeface="思源黑体 Normal" panose="020B0400000000000000" charset="-122"/>
                          <a:sym typeface="+mn-ea"/>
                        </a:rPr>
                        <a:t>具备计算机程序设计、建筑环境工程、计算机绘图、机械设计与制图、建筑制图、计算机技术、电工电子、建筑电气技术、工程热力学、建筑给排水、空调技术基础、制冷技术及设备、概预算、微机控制应用、燃气工程、流体输配网络、锅炉房工艺与设备、智能建筑、建筑自动化系统、综合布线技术、建筑环境测试技术、现代物业管理等学科基础知识。</a:t>
                      </a:r>
                      <a:endParaRPr lang="en-US" altLang="zh-CN" sz="1450" spc="100">
                        <a:latin typeface="思源黑体 Normal" panose="020B0400000000000000" charset="-122"/>
                        <a:ea typeface="思源黑体 Normal" panose="020B0400000000000000" charset="-122"/>
                        <a:sym typeface="+mn-ea"/>
                      </a:endParaRPr>
                    </a:p>
                  </a:txBody>
                  <a:tcPr anchor="ctr" anchorCtr="0"/>
                </a:tc>
                <a:tc>
                  <a:txBody>
                    <a:bodyPr/>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既有深厚的基础理论和广泛专业知识，又有良好管理素质，能够进行室内环境设备系统及建筑公共设施系统设计、安装调试和运行管理；</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具有较强的机械设计能力、设备使用管理能力、计算机应用开发能力、室内环境和设备测试能力；</a:t>
                      </a:r>
                      <a:endParaRPr lang="zh-CN" altLang="en-US" sz="1450" spc="100">
                        <a:latin typeface="思源黑体 Normal" panose="020B0400000000000000" charset="-122"/>
                        <a:ea typeface="思源黑体 Normal" panose="020B0400000000000000" charset="-122"/>
                        <a:sym typeface="+mn-ea"/>
                      </a:endParaRPr>
                    </a:p>
                    <a:p>
                      <a:pPr marL="285750" indent="-285750">
                        <a:lnSpc>
                          <a:spcPct val="150000"/>
                        </a:lnSpc>
                        <a:buFont typeface="Wingdings" panose="05000000000000000000" charset="0"/>
                        <a:buChar char="l"/>
                      </a:pPr>
                      <a:r>
                        <a:rPr lang="zh-CN" altLang="en-US" sz="1450" spc="100">
                          <a:latin typeface="思源黑体 Normal" panose="020B0400000000000000" charset="-122"/>
                          <a:ea typeface="思源黑体 Normal" panose="020B0400000000000000" charset="-122"/>
                          <a:sym typeface="+mn-ea"/>
                        </a:rPr>
                        <a:t>适应能力强，可持续发展。</a:t>
                      </a:r>
                      <a:endParaRPr lang="zh-CN" altLang="en-US" sz="1450" spc="100">
                        <a:latin typeface="思源黑体 Normal" panose="020B0400000000000000" charset="-122"/>
                        <a:ea typeface="思源黑体 Normal" panose="020B0400000000000000" charset="-122"/>
                        <a:sym typeface="+mn-ea"/>
                      </a:endParaRPr>
                    </a:p>
                  </a:txBody>
                  <a:tcPr anchor="ctr" anchorCtr="0"/>
                </a:tc>
              </a:tr>
            </a:tbl>
          </a:graphicData>
        </a:graphic>
      </p:graphicFrame>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拓展阅读：未来需要什么样的人才</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8" name="组合 7"/>
          <p:cNvGrpSpPr/>
          <p:nvPr>
            <p:custDataLst>
              <p:tags r:id="rId2"/>
            </p:custDataLst>
          </p:nvPr>
        </p:nvGrpSpPr>
        <p:grpSpPr>
          <a:xfrm>
            <a:off x="791753" y="2365354"/>
            <a:ext cx="2242199" cy="2592936"/>
            <a:chOff x="1083733" y="2760133"/>
            <a:chExt cx="1583267" cy="1830930"/>
          </a:xfrm>
          <a:solidFill>
            <a:srgbClr val="40A693"/>
          </a:solidFill>
        </p:grpSpPr>
        <p:sp>
          <p:nvSpPr>
            <p:cNvPr id="10" name="同心圆 9"/>
            <p:cNvSpPr/>
            <p:nvPr>
              <p:custDataLst>
                <p:tags r:id="rId3"/>
              </p:custDataLst>
            </p:nvPr>
          </p:nvSpPr>
          <p:spPr>
            <a:xfrm>
              <a:off x="1083733" y="2760133"/>
              <a:ext cx="1583267" cy="1583267"/>
            </a:xfrm>
            <a:prstGeom prst="donut">
              <a:avLst>
                <a:gd name="adj" fmla="val 2462"/>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endParaRPr lang="zh-CN" altLang="en-US">
                <a:solidFill>
                  <a:srgbClr val="3F4143"/>
                </a:solidFill>
                <a:sym typeface="Arial" panose="020B0604020202020204" pitchFamily="34" charset="0"/>
              </a:endParaRPr>
            </a:p>
          </p:txBody>
        </p:sp>
        <p:sp>
          <p:nvSpPr>
            <p:cNvPr id="11" name="任意多边形 10"/>
            <p:cNvSpPr/>
            <p:nvPr>
              <p:custDataLst>
                <p:tags r:id="rId4"/>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grpFill/>
            <a:ln>
              <a:noFill/>
            </a:ln>
          </p:spPr>
          <p:style>
            <a:lnRef idx="2">
              <a:srgbClr val="B2BD29">
                <a:shade val="50000"/>
              </a:srgbClr>
            </a:lnRef>
            <a:fillRef idx="1">
              <a:srgbClr val="B2BD29"/>
            </a:fillRef>
            <a:effectRef idx="0">
              <a:srgbClr val="B2BD29"/>
            </a:effectRef>
            <a:fontRef idx="minor">
              <a:srgbClr val="FFFFFF"/>
            </a:fontRef>
          </p:style>
          <p:txBody>
            <a:bodyPr rtlCol="0" anchor="b">
              <a:normAutofit/>
            </a:bodyPr>
            <a:p>
              <a:pPr algn="ctr"/>
              <a:r>
                <a:rPr lang="en-US" altLang="zh-CN" dirty="0">
                  <a:solidFill>
                    <a:srgbClr val="FFFFFF"/>
                  </a:solidFill>
                  <a:sym typeface="Arial" panose="020B0604020202020204" pitchFamily="34" charset="0"/>
                </a:rPr>
                <a:t>A</a:t>
              </a:r>
              <a:endParaRPr lang="zh-CN" altLang="en-US" dirty="0">
                <a:solidFill>
                  <a:srgbClr val="FFFFFF"/>
                </a:solidFill>
                <a:sym typeface="Arial" panose="020B0604020202020204" pitchFamily="34" charset="0"/>
              </a:endParaRPr>
            </a:p>
          </p:txBody>
        </p:sp>
        <p:sp>
          <p:nvSpPr>
            <p:cNvPr id="12" name="椭圆 11"/>
            <p:cNvSpPr/>
            <p:nvPr>
              <p:custDataLst>
                <p:tags r:id="rId5"/>
              </p:custDataLst>
            </p:nvPr>
          </p:nvSpPr>
          <p:spPr>
            <a:xfrm>
              <a:off x="1185333" y="2861733"/>
              <a:ext cx="1380067" cy="1380067"/>
            </a:xfrm>
            <a:prstGeom prst="ellipse">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r>
                <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“一”</a:t>
              </a:r>
              <a:endPar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a:r>
                <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字型人才</a:t>
              </a:r>
              <a:endPar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6" name="矩形 15"/>
            <p:cNvSpPr/>
            <p:nvPr>
              <p:custDataLst>
                <p:tags r:id="rId6"/>
              </p:custDataLst>
            </p:nvPr>
          </p:nvSpPr>
          <p:spPr>
            <a:xfrm>
              <a:off x="1540933" y="4555063"/>
              <a:ext cx="668866" cy="36000"/>
            </a:xfrm>
            <a:prstGeom prst="rect">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fontScale="25000" lnSpcReduction="20000"/>
            </a:bodyPr>
            <a:p>
              <a:pPr algn="ctr"/>
              <a:endParaRPr lang="zh-CN" altLang="en-US">
                <a:sym typeface="Arial" panose="020B0604020202020204" pitchFamily="34" charset="0"/>
              </a:endParaRPr>
            </a:p>
          </p:txBody>
        </p:sp>
      </p:grpSp>
      <p:grpSp>
        <p:nvGrpSpPr>
          <p:cNvPr id="17" name="组合 16"/>
          <p:cNvGrpSpPr/>
          <p:nvPr>
            <p:custDataLst>
              <p:tags r:id="rId7"/>
            </p:custDataLst>
          </p:nvPr>
        </p:nvGrpSpPr>
        <p:grpSpPr>
          <a:xfrm>
            <a:off x="3580519" y="2365354"/>
            <a:ext cx="2242199" cy="2592936"/>
            <a:chOff x="1083733" y="2760133"/>
            <a:chExt cx="1583267" cy="1830930"/>
          </a:xfrm>
          <a:solidFill>
            <a:srgbClr val="178AA1"/>
          </a:solidFill>
        </p:grpSpPr>
        <p:sp>
          <p:nvSpPr>
            <p:cNvPr id="18" name="同心圆 17"/>
            <p:cNvSpPr/>
            <p:nvPr>
              <p:custDataLst>
                <p:tags r:id="rId8"/>
              </p:custDataLst>
            </p:nvPr>
          </p:nvSpPr>
          <p:spPr>
            <a:xfrm>
              <a:off x="1083733" y="2760133"/>
              <a:ext cx="1583267" cy="1583267"/>
            </a:xfrm>
            <a:prstGeom prst="donut">
              <a:avLst>
                <a:gd name="adj" fmla="val 2462"/>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endParaRPr lang="zh-CN" altLang="en-US">
                <a:solidFill>
                  <a:srgbClr val="3F4143"/>
                </a:solidFill>
                <a:sym typeface="Arial" panose="020B0604020202020204" pitchFamily="34" charset="0"/>
              </a:endParaRPr>
            </a:p>
          </p:txBody>
        </p:sp>
        <p:sp>
          <p:nvSpPr>
            <p:cNvPr id="6" name="任意多边形 5"/>
            <p:cNvSpPr/>
            <p:nvPr>
              <p:custDataLst>
                <p:tags r:id="rId9"/>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grpFill/>
            <a:ln>
              <a:noFill/>
            </a:ln>
          </p:spPr>
          <p:style>
            <a:lnRef idx="2">
              <a:srgbClr val="B2BD29">
                <a:shade val="50000"/>
              </a:srgbClr>
            </a:lnRef>
            <a:fillRef idx="1">
              <a:srgbClr val="B2BD29"/>
            </a:fillRef>
            <a:effectRef idx="0">
              <a:srgbClr val="B2BD29"/>
            </a:effectRef>
            <a:fontRef idx="minor">
              <a:srgbClr val="FFFFFF"/>
            </a:fontRef>
          </p:style>
          <p:txBody>
            <a:bodyPr rtlCol="0" anchor="b">
              <a:normAutofit/>
            </a:bodyPr>
            <a:p>
              <a:pPr algn="ctr"/>
              <a:r>
                <a:rPr lang="en-US" altLang="zh-CN" dirty="0">
                  <a:solidFill>
                    <a:srgbClr val="FFFFFF"/>
                  </a:solidFill>
                  <a:sym typeface="Arial" panose="020B0604020202020204" pitchFamily="34" charset="0"/>
                </a:rPr>
                <a:t>B</a:t>
              </a:r>
              <a:endParaRPr lang="zh-CN" altLang="en-US" dirty="0">
                <a:solidFill>
                  <a:srgbClr val="FFFFFF"/>
                </a:solidFill>
                <a:sym typeface="Arial" panose="020B0604020202020204" pitchFamily="34" charset="0"/>
              </a:endParaRPr>
            </a:p>
          </p:txBody>
        </p:sp>
        <p:sp>
          <p:nvSpPr>
            <p:cNvPr id="7" name="椭圆 6"/>
            <p:cNvSpPr/>
            <p:nvPr>
              <p:custDataLst>
                <p:tags r:id="rId10"/>
              </p:custDataLst>
            </p:nvPr>
          </p:nvSpPr>
          <p:spPr>
            <a:xfrm>
              <a:off x="1185333" y="2861733"/>
              <a:ext cx="1380067" cy="1380067"/>
            </a:xfrm>
            <a:prstGeom prst="ellipse">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r>
                <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a:t>
              </a:r>
              <a:endPar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a:r>
                <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字型人才</a:t>
              </a:r>
              <a:endPar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4" name="矩形 13"/>
            <p:cNvSpPr/>
            <p:nvPr>
              <p:custDataLst>
                <p:tags r:id="rId11"/>
              </p:custDataLst>
            </p:nvPr>
          </p:nvSpPr>
          <p:spPr>
            <a:xfrm>
              <a:off x="1540933" y="4555063"/>
              <a:ext cx="668866" cy="36000"/>
            </a:xfrm>
            <a:prstGeom prst="rect">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fontScale="25000" lnSpcReduction="20000"/>
            </a:bodyPr>
            <a:p>
              <a:pPr algn="ctr"/>
              <a:endParaRPr lang="zh-CN" altLang="en-US">
                <a:sym typeface="Arial" panose="020B0604020202020204" pitchFamily="34" charset="0"/>
              </a:endParaRPr>
            </a:p>
          </p:txBody>
        </p:sp>
      </p:grpSp>
      <p:grpSp>
        <p:nvGrpSpPr>
          <p:cNvPr id="15" name="组合 14"/>
          <p:cNvGrpSpPr/>
          <p:nvPr>
            <p:custDataLst>
              <p:tags r:id="rId12"/>
            </p:custDataLst>
          </p:nvPr>
        </p:nvGrpSpPr>
        <p:grpSpPr>
          <a:xfrm>
            <a:off x="6369285" y="2365354"/>
            <a:ext cx="2242199" cy="2592936"/>
            <a:chOff x="1083733" y="2760133"/>
            <a:chExt cx="1583267" cy="1830930"/>
          </a:xfrm>
          <a:solidFill>
            <a:srgbClr val="315980"/>
          </a:solidFill>
        </p:grpSpPr>
        <p:sp>
          <p:nvSpPr>
            <p:cNvPr id="26" name="同心圆 25"/>
            <p:cNvSpPr/>
            <p:nvPr>
              <p:custDataLst>
                <p:tags r:id="rId13"/>
              </p:custDataLst>
            </p:nvPr>
          </p:nvSpPr>
          <p:spPr>
            <a:xfrm>
              <a:off x="1083733" y="2760133"/>
              <a:ext cx="1583267" cy="1583267"/>
            </a:xfrm>
            <a:prstGeom prst="donut">
              <a:avLst>
                <a:gd name="adj" fmla="val 2462"/>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endParaRPr lang="zh-CN" altLang="en-US">
                <a:solidFill>
                  <a:srgbClr val="3F4143"/>
                </a:solidFill>
                <a:sym typeface="Arial" panose="020B0604020202020204" pitchFamily="34" charset="0"/>
              </a:endParaRPr>
            </a:p>
          </p:txBody>
        </p:sp>
        <p:sp>
          <p:nvSpPr>
            <p:cNvPr id="27" name="任意多边形 26"/>
            <p:cNvSpPr/>
            <p:nvPr>
              <p:custDataLst>
                <p:tags r:id="rId14"/>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grpFill/>
            <a:ln>
              <a:noFill/>
            </a:ln>
          </p:spPr>
          <p:style>
            <a:lnRef idx="2">
              <a:srgbClr val="B2BD29">
                <a:shade val="50000"/>
              </a:srgbClr>
            </a:lnRef>
            <a:fillRef idx="1">
              <a:srgbClr val="B2BD29"/>
            </a:fillRef>
            <a:effectRef idx="0">
              <a:srgbClr val="B2BD29"/>
            </a:effectRef>
            <a:fontRef idx="minor">
              <a:srgbClr val="FFFFFF"/>
            </a:fontRef>
          </p:style>
          <p:txBody>
            <a:bodyPr rtlCol="0" anchor="b">
              <a:normAutofit/>
            </a:bodyPr>
            <a:p>
              <a:pPr algn="ctr"/>
              <a:r>
                <a:rPr lang="en-US" altLang="zh-CN" dirty="0">
                  <a:solidFill>
                    <a:srgbClr val="FFFFFF"/>
                  </a:solidFill>
                  <a:sym typeface="Arial" panose="020B0604020202020204" pitchFamily="34" charset="0"/>
                </a:rPr>
                <a:t>C</a:t>
              </a:r>
              <a:endParaRPr lang="zh-CN" altLang="en-US" dirty="0">
                <a:solidFill>
                  <a:srgbClr val="FFFFFF"/>
                </a:solidFill>
                <a:sym typeface="Arial" panose="020B0604020202020204" pitchFamily="34" charset="0"/>
              </a:endParaRPr>
            </a:p>
          </p:txBody>
        </p:sp>
        <p:sp>
          <p:nvSpPr>
            <p:cNvPr id="28" name="椭圆 27"/>
            <p:cNvSpPr/>
            <p:nvPr>
              <p:custDataLst>
                <p:tags r:id="rId15"/>
              </p:custDataLst>
            </p:nvPr>
          </p:nvSpPr>
          <p:spPr>
            <a:xfrm>
              <a:off x="1185333" y="2861733"/>
              <a:ext cx="1380067" cy="1380067"/>
            </a:xfrm>
            <a:prstGeom prst="ellipse">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r>
                <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a:t>
              </a:r>
              <a:endPar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a:r>
                <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字型人才</a:t>
              </a:r>
              <a:endPar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0" name="矩形 29"/>
            <p:cNvSpPr/>
            <p:nvPr>
              <p:custDataLst>
                <p:tags r:id="rId16"/>
              </p:custDataLst>
            </p:nvPr>
          </p:nvSpPr>
          <p:spPr>
            <a:xfrm>
              <a:off x="1540933" y="4555063"/>
              <a:ext cx="668866" cy="36000"/>
            </a:xfrm>
            <a:prstGeom prst="rect">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fontScale="25000" lnSpcReduction="20000"/>
            </a:bodyPr>
            <a:p>
              <a:pPr algn="ctr"/>
              <a:endParaRPr lang="zh-CN" altLang="en-US">
                <a:sym typeface="Arial" panose="020B0604020202020204" pitchFamily="34" charset="0"/>
              </a:endParaRPr>
            </a:p>
          </p:txBody>
        </p:sp>
      </p:grpSp>
      <p:grpSp>
        <p:nvGrpSpPr>
          <p:cNvPr id="32" name="组合 31"/>
          <p:cNvGrpSpPr/>
          <p:nvPr>
            <p:custDataLst>
              <p:tags r:id="rId17"/>
            </p:custDataLst>
          </p:nvPr>
        </p:nvGrpSpPr>
        <p:grpSpPr>
          <a:xfrm>
            <a:off x="9158049" y="2365354"/>
            <a:ext cx="2242199" cy="2592936"/>
            <a:chOff x="1083733" y="2760133"/>
            <a:chExt cx="1583267" cy="1830930"/>
          </a:xfrm>
          <a:solidFill>
            <a:srgbClr val="5E5CA2"/>
          </a:solidFill>
        </p:grpSpPr>
        <p:sp>
          <p:nvSpPr>
            <p:cNvPr id="33" name="同心圆 32"/>
            <p:cNvSpPr/>
            <p:nvPr>
              <p:custDataLst>
                <p:tags r:id="rId18"/>
              </p:custDataLst>
            </p:nvPr>
          </p:nvSpPr>
          <p:spPr>
            <a:xfrm>
              <a:off x="1083733" y="2760133"/>
              <a:ext cx="1583267" cy="1583267"/>
            </a:xfrm>
            <a:prstGeom prst="donut">
              <a:avLst>
                <a:gd name="adj" fmla="val 2462"/>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endParaRPr lang="zh-CN" altLang="en-US">
                <a:solidFill>
                  <a:srgbClr val="3F4143"/>
                </a:solidFill>
                <a:sym typeface="Arial" panose="020B0604020202020204" pitchFamily="34" charset="0"/>
              </a:endParaRPr>
            </a:p>
          </p:txBody>
        </p:sp>
        <p:sp>
          <p:nvSpPr>
            <p:cNvPr id="36" name="任意多边形 35"/>
            <p:cNvSpPr/>
            <p:nvPr>
              <p:custDataLst>
                <p:tags r:id="rId19"/>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grpFill/>
            <a:ln>
              <a:noFill/>
            </a:ln>
          </p:spPr>
          <p:style>
            <a:lnRef idx="2">
              <a:srgbClr val="B2BD29">
                <a:shade val="50000"/>
              </a:srgbClr>
            </a:lnRef>
            <a:fillRef idx="1">
              <a:srgbClr val="B2BD29"/>
            </a:fillRef>
            <a:effectRef idx="0">
              <a:srgbClr val="B2BD29"/>
            </a:effectRef>
            <a:fontRef idx="minor">
              <a:srgbClr val="FFFFFF"/>
            </a:fontRef>
          </p:style>
          <p:txBody>
            <a:bodyPr rtlCol="0" anchor="b">
              <a:normAutofit/>
            </a:bodyPr>
            <a:p>
              <a:pPr algn="ctr"/>
              <a:r>
                <a:rPr lang="en-US" altLang="zh-CN" dirty="0">
                  <a:solidFill>
                    <a:srgbClr val="FFFFFF"/>
                  </a:solidFill>
                  <a:sym typeface="Arial" panose="020B0604020202020204" pitchFamily="34" charset="0"/>
                </a:rPr>
                <a:t>D</a:t>
              </a:r>
              <a:endParaRPr lang="zh-CN" altLang="en-US" dirty="0">
                <a:solidFill>
                  <a:srgbClr val="FFFFFF"/>
                </a:solidFill>
                <a:sym typeface="Arial" panose="020B0604020202020204" pitchFamily="34" charset="0"/>
              </a:endParaRPr>
            </a:p>
          </p:txBody>
        </p:sp>
        <p:sp>
          <p:nvSpPr>
            <p:cNvPr id="41" name="椭圆 40"/>
            <p:cNvSpPr/>
            <p:nvPr>
              <p:custDataLst>
                <p:tags r:id="rId20"/>
              </p:custDataLst>
            </p:nvPr>
          </p:nvSpPr>
          <p:spPr>
            <a:xfrm>
              <a:off x="1185333" y="2861733"/>
              <a:ext cx="1380067" cy="1380067"/>
            </a:xfrm>
            <a:prstGeom prst="ellipse">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r>
                <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“钉耙”</a:t>
              </a:r>
              <a:endPar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a:r>
                <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型人才</a:t>
              </a:r>
              <a:endParaRPr lang="da-DK" altLang="zh-CN" sz="2000" b="1" smtClean="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2" name="矩形 41"/>
            <p:cNvSpPr/>
            <p:nvPr>
              <p:custDataLst>
                <p:tags r:id="rId21"/>
              </p:custDataLst>
            </p:nvPr>
          </p:nvSpPr>
          <p:spPr>
            <a:xfrm>
              <a:off x="1540933" y="4555063"/>
              <a:ext cx="668866" cy="36000"/>
            </a:xfrm>
            <a:prstGeom prst="rect">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fontScale="25000" lnSpcReduction="20000"/>
            </a:bodyPr>
            <a:p>
              <a:pPr algn="ctr"/>
              <a:endParaRPr lang="zh-CN" altLang="en-US">
                <a:sym typeface="Arial" panose="020B0604020202020204" pitchFamily="34" charset="0"/>
              </a:endParaRPr>
            </a:p>
          </p:txBody>
        </p:sp>
      </p:gr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实践拓展：生涯人物访谈</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4" name="图片 3" descr="405ffc35a8b431401e6e1e3ae8c3a3e8"/>
          <p:cNvPicPr>
            <a:picLocks noChangeAspect="1"/>
          </p:cNvPicPr>
          <p:nvPr/>
        </p:nvPicPr>
        <p:blipFill>
          <a:blip r:embed="rId2"/>
          <a:stretch>
            <a:fillRect/>
          </a:stretch>
        </p:blipFill>
        <p:spPr>
          <a:xfrm>
            <a:off x="542925" y="1529080"/>
            <a:ext cx="5073650" cy="5073650"/>
          </a:xfrm>
          <a:prstGeom prst="rect">
            <a:avLst/>
          </a:prstGeom>
        </p:spPr>
      </p:pic>
      <p:sp>
        <p:nvSpPr>
          <p:cNvPr id="5" name="文本框 4"/>
          <p:cNvSpPr txBox="1"/>
          <p:nvPr/>
        </p:nvSpPr>
        <p:spPr>
          <a:xfrm>
            <a:off x="5815965" y="2081530"/>
            <a:ext cx="5681345" cy="3415030"/>
          </a:xfrm>
          <a:prstGeom prst="rect">
            <a:avLst/>
          </a:prstGeom>
          <a:noFill/>
        </p:spPr>
        <p:txBody>
          <a:bodyPr wrap="square" rtlCol="0">
            <a:spAutoFit/>
          </a:bodyPr>
          <a:p>
            <a:pPr algn="just">
              <a:lnSpc>
                <a:spcPct val="200000"/>
              </a:lnSpc>
            </a:pPr>
            <a:r>
              <a:rPr lang="zh-CN" altLang="en-US">
                <a:latin typeface="思源黑体 Normal" panose="020B0400000000000000" charset="-122"/>
                <a:ea typeface="思源黑体 Normal" panose="020B0400000000000000" charset="-122"/>
              </a:rPr>
              <a:t>找出未来最可能从事的职业，然后在该职业领域寻找一位</a:t>
            </a:r>
            <a:r>
              <a:rPr lang="zh-CN" altLang="en-US" b="1" u="sng">
                <a:effectLst/>
                <a:latin typeface="思源黑体 Normal" panose="020B0400000000000000" charset="-122"/>
                <a:ea typeface="思源黑体 Normal" panose="020B0400000000000000" charset="-122"/>
              </a:rPr>
              <a:t>在职人士</a:t>
            </a:r>
            <a:r>
              <a:rPr lang="zh-CN" altLang="en-US">
                <a:latin typeface="思源黑体 Normal" panose="020B0400000000000000" charset="-122"/>
                <a:ea typeface="思源黑体 Normal" panose="020B0400000000000000" charset="-122"/>
              </a:rPr>
              <a:t>作为访谈对象。</a:t>
            </a:r>
            <a:endParaRPr lang="zh-CN" altLang="en-US">
              <a:latin typeface="思源黑体 Normal" panose="020B0400000000000000" charset="-122"/>
              <a:ea typeface="思源黑体 Normal" panose="020B0400000000000000" charset="-122"/>
            </a:endParaRPr>
          </a:p>
          <a:p>
            <a:pPr algn="just">
              <a:lnSpc>
                <a:spcPct val="200000"/>
              </a:lnSpc>
            </a:pPr>
            <a:endParaRPr lang="zh-CN" altLang="en-US">
              <a:latin typeface="思源黑体 Normal" panose="020B0400000000000000" charset="-122"/>
              <a:ea typeface="思源黑体 Normal" panose="020B0400000000000000" charset="-122"/>
            </a:endParaRPr>
          </a:p>
          <a:p>
            <a:pPr algn="just">
              <a:lnSpc>
                <a:spcPct val="200000"/>
              </a:lnSpc>
            </a:pPr>
            <a:r>
              <a:rPr lang="zh-CN" altLang="en-US">
                <a:latin typeface="思源黑体 Normal" panose="020B0400000000000000" charset="-122"/>
                <a:ea typeface="思源黑体 Normal" panose="020B0400000000000000" charset="-122"/>
              </a:rPr>
              <a:t>生涯人物可以是自己的亲人、老师和朋友，可以是他们推荐的其他人，也可以借助行业协会、大型同学录或某个具体组织的网站来寻找。</a:t>
            </a:r>
            <a:endParaRPr lang="zh-CN" altLang="en-US">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a:spLocks noChangeArrowheads="1"/>
          </p:cNvSpPr>
          <p:nvPr/>
        </p:nvSpPr>
        <p:spPr bwMode="auto">
          <a:xfrm>
            <a:off x="271463" y="825500"/>
            <a:ext cx="11439525" cy="5307965"/>
          </a:xfrm>
          <a:prstGeom prst="rect">
            <a:avLst/>
          </a:prstGeom>
          <a:noFill/>
          <a:ln>
            <a:noFill/>
          </a:ln>
        </p:spPr>
        <p:txBody>
          <a:bodyPr wrap="square">
            <a:spAutoFit/>
          </a:bodyPr>
          <a:lstStyle>
            <a:lvl1pPr>
              <a:defRPr kumimoji="1">
                <a:solidFill>
                  <a:schemeClr val="tx1"/>
                </a:solidFill>
                <a:latin typeface="Gulim" panose="020B0600000101010101" pitchFamily="34" charset="-127"/>
                <a:ea typeface="Gulim" panose="020B0600000101010101" pitchFamily="34" charset="-127"/>
              </a:defRPr>
            </a:lvl1pPr>
            <a:lvl2pPr marL="742950" indent="-285750">
              <a:defRPr kumimoji="1">
                <a:solidFill>
                  <a:schemeClr val="tx1"/>
                </a:solidFill>
                <a:latin typeface="Gulim" panose="020B0600000101010101" pitchFamily="34" charset="-127"/>
                <a:ea typeface="Gulim" panose="020B0600000101010101" pitchFamily="34" charset="-127"/>
              </a:defRPr>
            </a:lvl2pPr>
            <a:lvl3pPr marL="1143000" indent="-228600">
              <a:defRPr kumimoji="1">
                <a:solidFill>
                  <a:schemeClr val="tx1"/>
                </a:solidFill>
                <a:latin typeface="Gulim" panose="020B0600000101010101" pitchFamily="34" charset="-127"/>
                <a:ea typeface="Gulim" panose="020B0600000101010101" pitchFamily="34" charset="-127"/>
              </a:defRPr>
            </a:lvl3pPr>
            <a:lvl4pPr marL="1600200" indent="-228600">
              <a:defRPr kumimoji="1">
                <a:solidFill>
                  <a:schemeClr val="tx1"/>
                </a:solidFill>
                <a:latin typeface="Gulim" panose="020B0600000101010101" pitchFamily="34" charset="-127"/>
                <a:ea typeface="Gulim" panose="020B0600000101010101" pitchFamily="34" charset="-127"/>
              </a:defRPr>
            </a:lvl4pPr>
            <a:lvl5pPr marL="2057400" indent="-228600">
              <a:defRPr kumimoji="1">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0" fontAlgn="base" hangingPunct="0">
              <a:spcBef>
                <a:spcPct val="0"/>
              </a:spcBef>
              <a:spcAft>
                <a:spcPct val="0"/>
              </a:spcAft>
            </a:pPr>
            <a:r>
              <a:rPr lang="zh-CN" altLang="en-US"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本课件为</a:t>
            </a:r>
            <a:r>
              <a:rPr sz="2800" b="1" strike="noStrike" noProof="1">
                <a:latin typeface="微软雅黑" panose="020B0503020204020204" charset="-122"/>
                <a:ea typeface="微软雅黑" panose="020B0503020204020204" charset="-122"/>
                <a:cs typeface="微软雅黑" panose="020B0503020204020204" charset="-122"/>
              </a:rPr>
              <a:t>《大学生职业发展与就业指导》</a:t>
            </a:r>
            <a:r>
              <a:rPr lang="zh-CN" sz="2800" b="1" strike="noStrike" noProof="1">
                <a:latin typeface="微软雅黑" panose="020B0503020204020204" charset="-122"/>
                <a:ea typeface="微软雅黑" panose="020B0503020204020204" charset="-122"/>
                <a:cs typeface="微软雅黑" panose="020B0503020204020204" charset="-122"/>
              </a:rPr>
              <a:t>（主编：刘玉红）</a:t>
            </a:r>
            <a:r>
              <a:rPr lang="zh-CN"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配套课件</a:t>
            </a:r>
            <a:endParaRPr lang="zh-CN" sz="24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endParaRPr>
          </a:p>
          <a:p>
            <a:pPr eaLnBrk="0" fontAlgn="base" hangingPunct="0">
              <a:lnSpc>
                <a:spcPct val="150000"/>
              </a:lnSpc>
              <a:spcBef>
                <a:spcPct val="0"/>
              </a:spcBef>
              <a:spcAft>
                <a:spcPct val="0"/>
              </a:spcAft>
            </a:pP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r>
              <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@中青创想教育科技（北京）有限责任公司</a:t>
            </a: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endParaRPr lang="zh-CN" altLang="en-US" sz="2800" b="1" strike="noStrike" noProof="1" dirty="0" smtClean="0">
              <a:solidFill>
                <a:schemeClr val="bg2">
                  <a:lumMod val="1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教材信息：</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出版社：</a:t>
            </a:r>
            <a:r>
              <a:rPr lang="zh-CN" sz="1900" b="1" strike="noStrike" noProof="1">
                <a:solidFill>
                  <a:srgbClr val="000000"/>
                </a:solidFill>
                <a:latin typeface="微软雅黑" panose="020B0503020204020204" charset="-122"/>
                <a:ea typeface="微软雅黑" panose="020B0503020204020204" charset="-122"/>
                <a:cs typeface="+mn-cs"/>
                <a:sym typeface="+mn-ea"/>
              </a:rPr>
              <a:t>科学出版社</a:t>
            </a:r>
            <a:endParaRPr lang="zh-CN"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书号：</a:t>
            </a:r>
            <a:r>
              <a:rPr lang="en-US" sz="1900" b="1" strike="noStrike" noProof="1">
                <a:solidFill>
                  <a:srgbClr val="000000"/>
                </a:solidFill>
                <a:latin typeface="微软雅黑" panose="020B0503020204020204" charset="-122"/>
                <a:ea typeface="微软雅黑" panose="020B0503020204020204" charset="-122"/>
                <a:cs typeface="+mn-cs"/>
                <a:sym typeface="+mn-ea"/>
              </a:rPr>
              <a:t>978-7-03-065545-5</a:t>
            </a:r>
            <a:endParaRPr lang="en-US"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版权说明：本课件内容仅供教学使用，严禁任何单位和个人以商业</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为目的进行任何形式的复制与传播。</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下载</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教学资源，请进</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QQ</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群</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 </a:t>
            </a:r>
            <a:r>
              <a:rPr lang="en-US" altLang="zh-CN" sz="1900" b="1" strike="noStrike" noProof="1" dirty="0">
                <a:latin typeface="微软雅黑" panose="020B0503020204020204" charset="-122"/>
                <a:ea typeface="微软雅黑" panose="020B0503020204020204" charset="-122"/>
                <a:cs typeface="微软雅黑" panose="020B0503020204020204" charset="-122"/>
                <a:sym typeface="+mn-ea"/>
              </a:rPr>
              <a:t>1070896700</a:t>
            </a:r>
            <a:endPar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关注最新</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文章，请关注</a:t>
            </a: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微</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信公众号</a:t>
            </a:r>
            <a:endParaRPr 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pic>
        <p:nvPicPr>
          <p:cNvPr id="140290" name="图片 4"/>
          <p:cNvPicPr>
            <a:picLocks noChangeAspect="1"/>
          </p:cNvPicPr>
          <p:nvPr/>
        </p:nvPicPr>
        <p:blipFill>
          <a:blip r:embed="rId1"/>
          <a:stretch>
            <a:fillRect/>
          </a:stretch>
        </p:blipFill>
        <p:spPr>
          <a:xfrm>
            <a:off x="6283325" y="4668838"/>
            <a:ext cx="1279525" cy="1266825"/>
          </a:xfrm>
          <a:prstGeom prst="rect">
            <a:avLst/>
          </a:prstGeom>
          <a:noFill/>
          <a:ln w="9525">
            <a:noFill/>
          </a:ln>
        </p:spPr>
      </p:pic>
      <p:sp>
        <p:nvSpPr>
          <p:cNvPr id="140291" name="矩形 8"/>
          <p:cNvSpPr/>
          <p:nvPr/>
        </p:nvSpPr>
        <p:spPr>
          <a:xfrm>
            <a:off x="4730750" y="6005513"/>
            <a:ext cx="2709863" cy="306387"/>
          </a:xfrm>
          <a:prstGeom prst="rect">
            <a:avLst/>
          </a:prstGeom>
          <a:noFill/>
          <a:ln w="9525">
            <a:noFill/>
          </a:ln>
        </p:spPr>
        <p:txBody>
          <a:bodyPr wrap="none" anchor="t" anchorCtr="0">
            <a:spAutoFit/>
          </a:bodyPr>
          <a:p>
            <a:pPr algn="ctr">
              <a:spcBef>
                <a:spcPts val="400"/>
              </a:spcBef>
            </a:pPr>
            <a:r>
              <a:rPr lang="zh-CN" altLang="en-US" sz="1400" b="1" dirty="0">
                <a:solidFill>
                  <a:srgbClr val="181818"/>
                </a:solidFill>
                <a:latin typeface="微软雅黑" panose="020B0503020204020204" charset="-122"/>
                <a:ea typeface="微软雅黑" panose="020B0503020204020204" charset="-122"/>
              </a:rPr>
              <a:t>微信：</a:t>
            </a:r>
            <a:r>
              <a:rPr lang="en-US" altLang="zh-CN" sz="1400" b="1" dirty="0" err="1">
                <a:solidFill>
                  <a:srgbClr val="181818"/>
                </a:solidFill>
                <a:latin typeface="微软雅黑" panose="020B0503020204020204" charset="-122"/>
                <a:ea typeface="微软雅黑" panose="020B0503020204020204" charset="-122"/>
              </a:rPr>
              <a:t>gxcjyfw</a:t>
            </a:r>
            <a:r>
              <a:rPr lang="en-US" altLang="zh-CN" sz="1400" b="1" dirty="0">
                <a:solidFill>
                  <a:srgbClr val="181818"/>
                </a:solidFill>
                <a:latin typeface="微软雅黑" panose="020B0503020204020204" charset="-122"/>
                <a:ea typeface="微软雅黑" panose="020B0503020204020204" charset="-122"/>
              </a:rPr>
              <a:t>         </a:t>
            </a:r>
            <a:r>
              <a:rPr lang="en-US" altLang="zh-CN" sz="1400" b="1" dirty="0">
                <a:solidFill>
                  <a:srgbClr val="181818"/>
                </a:solidFill>
                <a:latin typeface="微软雅黑" panose="020B0503020204020204" charset="-122"/>
                <a:ea typeface="微软雅黑" panose="020B0503020204020204" charset="-122"/>
                <a:sym typeface="微软雅黑" panose="020B0503020204020204" charset="-122"/>
              </a:rPr>
              <a:t>Q</a:t>
            </a:r>
            <a:r>
              <a:rPr lang="en-US" altLang="zh-CN" sz="1400" b="1" dirty="0">
                <a:solidFill>
                  <a:srgbClr val="181818"/>
                </a:solidFill>
                <a:latin typeface="微软雅黑" panose="020B0503020204020204" charset="-122"/>
                <a:ea typeface="微软雅黑" panose="020B0503020204020204" charset="-122"/>
              </a:rPr>
              <a:t>Q</a:t>
            </a:r>
            <a:r>
              <a:rPr lang="zh-CN" altLang="en-US" sz="1400" b="1" dirty="0">
                <a:solidFill>
                  <a:srgbClr val="181818"/>
                </a:solidFill>
                <a:latin typeface="微软雅黑" panose="020B0503020204020204" charset="-122"/>
                <a:ea typeface="微软雅黑" panose="020B0503020204020204" charset="-122"/>
              </a:rPr>
              <a:t>客服群</a:t>
            </a:r>
            <a:endParaRPr lang="zh-CN" altLang="en-US" sz="1400" b="1" dirty="0">
              <a:solidFill>
                <a:srgbClr val="181818"/>
              </a:solidFill>
              <a:latin typeface="微软雅黑" panose="020B0503020204020204" charset="-122"/>
              <a:ea typeface="微软雅黑" panose="020B0503020204020204" charset="-122"/>
            </a:endParaRPr>
          </a:p>
        </p:txBody>
      </p:sp>
      <p:pic>
        <p:nvPicPr>
          <p:cNvPr id="140292" name="图片 9" descr="qrcode_for_gh_058230b37951_1280"/>
          <p:cNvPicPr>
            <a:picLocks noChangeAspect="1"/>
          </p:cNvPicPr>
          <p:nvPr/>
        </p:nvPicPr>
        <p:blipFill>
          <a:blip r:embed="rId2"/>
          <a:srcRect l="5630" t="5585" r="4793" b="4793"/>
          <a:stretch>
            <a:fillRect/>
          </a:stretch>
        </p:blipFill>
        <p:spPr>
          <a:xfrm>
            <a:off x="4816475" y="4681538"/>
            <a:ext cx="1246188" cy="1247775"/>
          </a:xfrm>
          <a:prstGeom prst="rect">
            <a:avLst/>
          </a:prstGeom>
          <a:noFill/>
          <a:ln w="9525">
            <a:noFill/>
          </a:ln>
        </p:spPr>
      </p:pic>
      <p:pic>
        <p:nvPicPr>
          <p:cNvPr id="2" name="图片 1"/>
          <p:cNvPicPr>
            <a:picLocks noChangeAspect="1"/>
          </p:cNvPicPr>
          <p:nvPr/>
        </p:nvPicPr>
        <p:blipFill>
          <a:blip r:embed="rId3"/>
          <a:stretch>
            <a:fillRect/>
          </a:stretch>
        </p:blipFill>
        <p:spPr>
          <a:xfrm>
            <a:off x="7666990" y="1387475"/>
            <a:ext cx="4025265" cy="5037455"/>
          </a:xfrm>
          <a:prstGeom prst="rect">
            <a:avLst/>
          </a:prstGeom>
        </p:spPr>
      </p:pic>
      <p:pic>
        <p:nvPicPr>
          <p:cNvPr id="7175" name="图片 4" descr="图片2"/>
          <p:cNvPicPr>
            <a:picLocks noChangeAspect="1"/>
          </p:cNvPicPr>
          <p:nvPr userDrawn="1"/>
        </p:nvPicPr>
        <p:blipFill>
          <a:blip r:embed="rId4"/>
          <a:stretch>
            <a:fillRect/>
          </a:stretch>
        </p:blipFill>
        <p:spPr>
          <a:xfrm>
            <a:off x="9478010" y="-78105"/>
            <a:ext cx="2461895" cy="1287780"/>
          </a:xfrm>
          <a:prstGeom prst="rect">
            <a:avLst/>
          </a:prstGeom>
          <a:noFill/>
          <a:ln w="9525">
            <a:noFill/>
          </a:ln>
        </p:spPr>
      </p:pic>
    </p:spTree>
  </p:cSld>
  <p:clrMapOvr>
    <a:masterClrMapping/>
  </p:clrMapOvr>
  <p:transition spd="slow" advTm="300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3596640"/>
            <a:ext cx="7238365"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84175" y="3657600"/>
            <a:ext cx="6796405" cy="645160"/>
          </a:xfrm>
          <a:prstGeom prst="rect">
            <a:avLst/>
          </a:prstGeom>
          <a:noFill/>
        </p:spPr>
        <p:txBody>
          <a:bodyPr wrap="square" rtlCol="0">
            <a:spAutoFit/>
          </a:bodyPr>
          <a:lstStyle/>
          <a:p>
            <a:pPr algn="ctr"/>
            <a:r>
              <a:rPr lang="zh-CN" altLang="en-US" sz="36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25145" y="2324100"/>
            <a:ext cx="6796405" cy="706755"/>
          </a:xfrm>
          <a:prstGeom prst="rect">
            <a:avLst/>
          </a:prstGeom>
          <a:noFill/>
        </p:spPr>
        <p:txBody>
          <a:bodyPr wrap="square" rtlCol="0">
            <a:spAutoFit/>
          </a:bodyPr>
          <a:p>
            <a:pPr algn="ct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感谢聆听，下节课见！</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导入活动：绘制你的家族职业树</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îślïḍè"/>
          <p:cNvSpPr/>
          <p:nvPr/>
        </p:nvSpPr>
        <p:spPr bwMode="auto">
          <a:xfrm>
            <a:off x="9161145" y="4096385"/>
            <a:ext cx="32385" cy="1739265"/>
          </a:xfrm>
          <a:custGeom>
            <a:avLst/>
            <a:gdLst>
              <a:gd name="T0" fmla="*/ 17 w 17"/>
              <a:gd name="T1" fmla="*/ 900 h 900"/>
              <a:gd name="T2" fmla="*/ 9 w 17"/>
              <a:gd name="T3" fmla="*/ 900 h 900"/>
              <a:gd name="T4" fmla="*/ 9 w 17"/>
              <a:gd name="T5" fmla="*/ 25 h 900"/>
              <a:gd name="T6" fmla="*/ 0 w 17"/>
              <a:gd name="T7" fmla="*/ 6 h 900"/>
              <a:gd name="T8" fmla="*/ 6 w 17"/>
              <a:gd name="T9" fmla="*/ 0 h 900"/>
              <a:gd name="T10" fmla="*/ 17 w 17"/>
              <a:gd name="T11" fmla="*/ 25 h 900"/>
              <a:gd name="T12" fmla="*/ 17 w 17"/>
              <a:gd name="T13" fmla="*/ 900 h 900"/>
            </a:gdLst>
            <a:ahLst/>
            <a:cxnLst>
              <a:cxn ang="0">
                <a:pos x="T0" y="T1"/>
              </a:cxn>
              <a:cxn ang="0">
                <a:pos x="T2" y="T3"/>
              </a:cxn>
              <a:cxn ang="0">
                <a:pos x="T4" y="T5"/>
              </a:cxn>
              <a:cxn ang="0">
                <a:pos x="T6" y="T7"/>
              </a:cxn>
              <a:cxn ang="0">
                <a:pos x="T8" y="T9"/>
              </a:cxn>
              <a:cxn ang="0">
                <a:pos x="T10" y="T11"/>
              </a:cxn>
              <a:cxn ang="0">
                <a:pos x="T12" y="T13"/>
              </a:cxn>
            </a:cxnLst>
            <a:rect l="0" t="0" r="r" b="b"/>
            <a:pathLst>
              <a:path w="17" h="900">
                <a:moveTo>
                  <a:pt x="17" y="900"/>
                </a:moveTo>
                <a:cubicBezTo>
                  <a:pt x="9" y="900"/>
                  <a:pt x="9" y="900"/>
                  <a:pt x="9" y="900"/>
                </a:cubicBezTo>
                <a:cubicBezTo>
                  <a:pt x="9" y="25"/>
                  <a:pt x="9" y="25"/>
                  <a:pt x="9" y="25"/>
                </a:cubicBezTo>
                <a:cubicBezTo>
                  <a:pt x="9" y="18"/>
                  <a:pt x="6" y="11"/>
                  <a:pt x="0" y="6"/>
                </a:cubicBezTo>
                <a:cubicBezTo>
                  <a:pt x="6" y="0"/>
                  <a:pt x="6" y="0"/>
                  <a:pt x="6" y="0"/>
                </a:cubicBezTo>
                <a:cubicBezTo>
                  <a:pt x="13" y="6"/>
                  <a:pt x="17" y="15"/>
                  <a:pt x="17" y="25"/>
                </a:cubicBezTo>
                <a:cubicBezTo>
                  <a:pt x="17" y="900"/>
                  <a:pt x="17" y="900"/>
                  <a:pt x="17" y="900"/>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 name="is1ïḍé"/>
          <p:cNvSpPr/>
          <p:nvPr/>
        </p:nvSpPr>
        <p:spPr bwMode="auto">
          <a:xfrm>
            <a:off x="4573905" y="1316355"/>
            <a:ext cx="6134100" cy="5217160"/>
          </a:xfrm>
          <a:custGeom>
            <a:avLst/>
            <a:gdLst>
              <a:gd name="T0" fmla="*/ 1463 w 3172"/>
              <a:gd name="T1" fmla="*/ 1814 h 2700"/>
              <a:gd name="T2" fmla="*/ 918 w 3172"/>
              <a:gd name="T3" fmla="*/ 1566 h 2700"/>
              <a:gd name="T4" fmla="*/ 177 w 3172"/>
              <a:gd name="T5" fmla="*/ 1556 h 2700"/>
              <a:gd name="T6" fmla="*/ 823 w 3172"/>
              <a:gd name="T7" fmla="*/ 1548 h 2700"/>
              <a:gd name="T8" fmla="*/ 1160 w 3172"/>
              <a:gd name="T9" fmla="*/ 1252 h 2700"/>
              <a:gd name="T10" fmla="*/ 564 w 3172"/>
              <a:gd name="T11" fmla="*/ 1260 h 2700"/>
              <a:gd name="T12" fmla="*/ 0 w 3172"/>
              <a:gd name="T13" fmla="*/ 1326 h 2700"/>
              <a:gd name="T14" fmla="*/ 596 w 3172"/>
              <a:gd name="T15" fmla="*/ 1139 h 2700"/>
              <a:gd name="T16" fmla="*/ 722 w 3172"/>
              <a:gd name="T17" fmla="*/ 889 h 2700"/>
              <a:gd name="T18" fmla="*/ 50 w 3172"/>
              <a:gd name="T19" fmla="*/ 807 h 2700"/>
              <a:gd name="T20" fmla="*/ 773 w 3172"/>
              <a:gd name="T21" fmla="*/ 836 h 2700"/>
              <a:gd name="T22" fmla="*/ 564 w 3172"/>
              <a:gd name="T23" fmla="*/ 316 h 2700"/>
              <a:gd name="T24" fmla="*/ 902 w 3172"/>
              <a:gd name="T25" fmla="*/ 944 h 2700"/>
              <a:gd name="T26" fmla="*/ 1071 w 3172"/>
              <a:gd name="T27" fmla="*/ 783 h 2700"/>
              <a:gd name="T28" fmla="*/ 1110 w 3172"/>
              <a:gd name="T29" fmla="*/ 773 h 2700"/>
              <a:gd name="T30" fmla="*/ 1474 w 3172"/>
              <a:gd name="T31" fmla="*/ 1268 h 2700"/>
              <a:gd name="T32" fmla="*/ 1392 w 3172"/>
              <a:gd name="T33" fmla="*/ 1024 h 2700"/>
              <a:gd name="T34" fmla="*/ 1332 w 3172"/>
              <a:gd name="T35" fmla="*/ 472 h 2700"/>
              <a:gd name="T36" fmla="*/ 1208 w 3172"/>
              <a:gd name="T37" fmla="*/ 0 h 2700"/>
              <a:gd name="T38" fmla="*/ 1363 w 3172"/>
              <a:gd name="T39" fmla="*/ 453 h 2700"/>
              <a:gd name="T40" fmla="*/ 1574 w 3172"/>
              <a:gd name="T41" fmla="*/ 92 h 2700"/>
              <a:gd name="T42" fmla="*/ 1461 w 3172"/>
              <a:gd name="T43" fmla="*/ 403 h 2700"/>
              <a:gd name="T44" fmla="*/ 1645 w 3172"/>
              <a:gd name="T45" fmla="*/ 1260 h 2700"/>
              <a:gd name="T46" fmla="*/ 1793 w 3172"/>
              <a:gd name="T47" fmla="*/ 1118 h 2700"/>
              <a:gd name="T48" fmla="*/ 1574 w 3172"/>
              <a:gd name="T49" fmla="*/ 530 h 2700"/>
              <a:gd name="T50" fmla="*/ 1598 w 3172"/>
              <a:gd name="T51" fmla="*/ 541 h 2700"/>
              <a:gd name="T52" fmla="*/ 1817 w 3172"/>
              <a:gd name="T53" fmla="*/ 965 h 2700"/>
              <a:gd name="T54" fmla="*/ 2094 w 3172"/>
              <a:gd name="T55" fmla="*/ 140 h 2700"/>
              <a:gd name="T56" fmla="*/ 2088 w 3172"/>
              <a:gd name="T57" fmla="*/ 182 h 2700"/>
              <a:gd name="T58" fmla="*/ 1864 w 3172"/>
              <a:gd name="T59" fmla="*/ 736 h 2700"/>
              <a:gd name="T60" fmla="*/ 2468 w 3172"/>
              <a:gd name="T61" fmla="*/ 198 h 2700"/>
              <a:gd name="T62" fmla="*/ 2494 w 3172"/>
              <a:gd name="T63" fmla="*/ 227 h 2700"/>
              <a:gd name="T64" fmla="*/ 1898 w 3172"/>
              <a:gd name="T65" fmla="*/ 931 h 2700"/>
              <a:gd name="T66" fmla="*/ 2360 w 3172"/>
              <a:gd name="T67" fmla="*/ 954 h 2700"/>
              <a:gd name="T68" fmla="*/ 2782 w 3172"/>
              <a:gd name="T69" fmla="*/ 264 h 2700"/>
              <a:gd name="T70" fmla="*/ 2576 w 3172"/>
              <a:gd name="T71" fmla="*/ 612 h 2700"/>
              <a:gd name="T72" fmla="*/ 2800 w 3172"/>
              <a:gd name="T73" fmla="*/ 591 h 2700"/>
              <a:gd name="T74" fmla="*/ 2877 w 3172"/>
              <a:gd name="T75" fmla="*/ 575 h 2700"/>
              <a:gd name="T76" fmla="*/ 2642 w 3172"/>
              <a:gd name="T77" fmla="*/ 823 h 2700"/>
              <a:gd name="T78" fmla="*/ 2413 w 3172"/>
              <a:gd name="T79" fmla="*/ 1049 h 2700"/>
              <a:gd name="T80" fmla="*/ 3172 w 3172"/>
              <a:gd name="T81" fmla="*/ 1363 h 2700"/>
              <a:gd name="T82" fmla="*/ 2697 w 3172"/>
              <a:gd name="T83" fmla="*/ 1258 h 2700"/>
              <a:gd name="T84" fmla="*/ 1933 w 3172"/>
              <a:gd name="T85" fmla="*/ 1350 h 2700"/>
              <a:gd name="T86" fmla="*/ 2898 w 3172"/>
              <a:gd name="T87" fmla="*/ 1503 h 2700"/>
              <a:gd name="T88" fmla="*/ 2431 w 3172"/>
              <a:gd name="T89" fmla="*/ 1551 h 2700"/>
              <a:gd name="T90" fmla="*/ 1875 w 3172"/>
              <a:gd name="T91" fmla="*/ 1624 h 2700"/>
              <a:gd name="T92" fmla="*/ 1941 w 3172"/>
              <a:gd name="T93" fmla="*/ 270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2" h="2700">
                <a:moveTo>
                  <a:pt x="1371" y="2700"/>
                </a:moveTo>
                <a:cubicBezTo>
                  <a:pt x="1371" y="2700"/>
                  <a:pt x="1577" y="2152"/>
                  <a:pt x="1463" y="1814"/>
                </a:cubicBezTo>
                <a:cubicBezTo>
                  <a:pt x="1350" y="1477"/>
                  <a:pt x="1260" y="1490"/>
                  <a:pt x="1260" y="1490"/>
                </a:cubicBezTo>
                <a:cubicBezTo>
                  <a:pt x="1260" y="1490"/>
                  <a:pt x="1107" y="1450"/>
                  <a:pt x="918" y="1566"/>
                </a:cubicBezTo>
                <a:cubicBezTo>
                  <a:pt x="728" y="1682"/>
                  <a:pt x="678" y="1716"/>
                  <a:pt x="570" y="1669"/>
                </a:cubicBezTo>
                <a:cubicBezTo>
                  <a:pt x="461" y="1622"/>
                  <a:pt x="440" y="1548"/>
                  <a:pt x="177" y="1556"/>
                </a:cubicBezTo>
                <a:cubicBezTo>
                  <a:pt x="177" y="1556"/>
                  <a:pt x="316" y="1479"/>
                  <a:pt x="454" y="1548"/>
                </a:cubicBezTo>
                <a:cubicBezTo>
                  <a:pt x="591" y="1616"/>
                  <a:pt x="683" y="1653"/>
                  <a:pt x="823" y="1548"/>
                </a:cubicBezTo>
                <a:cubicBezTo>
                  <a:pt x="962" y="1442"/>
                  <a:pt x="1155" y="1305"/>
                  <a:pt x="1342" y="1387"/>
                </a:cubicBezTo>
                <a:cubicBezTo>
                  <a:pt x="1342" y="1387"/>
                  <a:pt x="1205" y="1252"/>
                  <a:pt x="1160" y="1252"/>
                </a:cubicBezTo>
                <a:cubicBezTo>
                  <a:pt x="1115" y="1252"/>
                  <a:pt x="904" y="1231"/>
                  <a:pt x="836" y="1160"/>
                </a:cubicBezTo>
                <a:cubicBezTo>
                  <a:pt x="836" y="1160"/>
                  <a:pt x="738" y="1092"/>
                  <a:pt x="564" y="1260"/>
                </a:cubicBezTo>
                <a:cubicBezTo>
                  <a:pt x="390" y="1429"/>
                  <a:pt x="432" y="1429"/>
                  <a:pt x="277" y="1416"/>
                </a:cubicBezTo>
                <a:cubicBezTo>
                  <a:pt x="121" y="1403"/>
                  <a:pt x="0" y="1326"/>
                  <a:pt x="0" y="1326"/>
                </a:cubicBezTo>
                <a:cubicBezTo>
                  <a:pt x="0" y="1326"/>
                  <a:pt x="182" y="1400"/>
                  <a:pt x="293" y="1363"/>
                </a:cubicBezTo>
                <a:cubicBezTo>
                  <a:pt x="403" y="1326"/>
                  <a:pt x="498" y="1187"/>
                  <a:pt x="596" y="1139"/>
                </a:cubicBezTo>
                <a:cubicBezTo>
                  <a:pt x="693" y="1092"/>
                  <a:pt x="751" y="1028"/>
                  <a:pt x="883" y="1097"/>
                </a:cubicBezTo>
                <a:cubicBezTo>
                  <a:pt x="883" y="1097"/>
                  <a:pt x="828" y="870"/>
                  <a:pt x="722" y="889"/>
                </a:cubicBezTo>
                <a:cubicBezTo>
                  <a:pt x="617" y="907"/>
                  <a:pt x="385" y="891"/>
                  <a:pt x="229" y="783"/>
                </a:cubicBezTo>
                <a:cubicBezTo>
                  <a:pt x="229" y="783"/>
                  <a:pt x="105" y="780"/>
                  <a:pt x="50" y="807"/>
                </a:cubicBezTo>
                <a:cubicBezTo>
                  <a:pt x="50" y="807"/>
                  <a:pt x="195" y="722"/>
                  <a:pt x="319" y="783"/>
                </a:cubicBezTo>
                <a:cubicBezTo>
                  <a:pt x="443" y="844"/>
                  <a:pt x="773" y="836"/>
                  <a:pt x="773" y="836"/>
                </a:cubicBezTo>
                <a:cubicBezTo>
                  <a:pt x="773" y="836"/>
                  <a:pt x="744" y="451"/>
                  <a:pt x="688" y="424"/>
                </a:cubicBezTo>
                <a:cubicBezTo>
                  <a:pt x="633" y="398"/>
                  <a:pt x="667" y="330"/>
                  <a:pt x="564" y="316"/>
                </a:cubicBezTo>
                <a:cubicBezTo>
                  <a:pt x="564" y="316"/>
                  <a:pt x="691" y="301"/>
                  <a:pt x="715" y="388"/>
                </a:cubicBezTo>
                <a:cubicBezTo>
                  <a:pt x="738" y="475"/>
                  <a:pt x="902" y="944"/>
                  <a:pt x="902" y="944"/>
                </a:cubicBezTo>
                <a:cubicBezTo>
                  <a:pt x="902" y="944"/>
                  <a:pt x="1002" y="1144"/>
                  <a:pt x="1113" y="1097"/>
                </a:cubicBezTo>
                <a:cubicBezTo>
                  <a:pt x="1223" y="1049"/>
                  <a:pt x="1071" y="783"/>
                  <a:pt x="1071" y="783"/>
                </a:cubicBezTo>
                <a:cubicBezTo>
                  <a:pt x="881" y="696"/>
                  <a:pt x="881" y="696"/>
                  <a:pt x="881" y="696"/>
                </a:cubicBezTo>
                <a:cubicBezTo>
                  <a:pt x="881" y="696"/>
                  <a:pt x="1023" y="691"/>
                  <a:pt x="1110" y="773"/>
                </a:cubicBezTo>
                <a:cubicBezTo>
                  <a:pt x="1197" y="854"/>
                  <a:pt x="1202" y="1118"/>
                  <a:pt x="1202" y="1118"/>
                </a:cubicBezTo>
                <a:cubicBezTo>
                  <a:pt x="1202" y="1118"/>
                  <a:pt x="1421" y="1150"/>
                  <a:pt x="1474" y="1268"/>
                </a:cubicBezTo>
                <a:cubicBezTo>
                  <a:pt x="1474" y="1268"/>
                  <a:pt x="1508" y="1163"/>
                  <a:pt x="1442" y="1099"/>
                </a:cubicBezTo>
                <a:cubicBezTo>
                  <a:pt x="1426" y="1084"/>
                  <a:pt x="1409" y="1056"/>
                  <a:pt x="1392" y="1024"/>
                </a:cubicBezTo>
                <a:cubicBezTo>
                  <a:pt x="1329" y="900"/>
                  <a:pt x="1306" y="759"/>
                  <a:pt x="1326" y="621"/>
                </a:cubicBezTo>
                <a:cubicBezTo>
                  <a:pt x="1336" y="553"/>
                  <a:pt x="1342" y="487"/>
                  <a:pt x="1332" y="472"/>
                </a:cubicBezTo>
                <a:cubicBezTo>
                  <a:pt x="1308" y="438"/>
                  <a:pt x="1208" y="227"/>
                  <a:pt x="1200" y="171"/>
                </a:cubicBezTo>
                <a:cubicBezTo>
                  <a:pt x="1192" y="116"/>
                  <a:pt x="1208" y="0"/>
                  <a:pt x="1208" y="0"/>
                </a:cubicBezTo>
                <a:cubicBezTo>
                  <a:pt x="1208" y="0"/>
                  <a:pt x="1210" y="142"/>
                  <a:pt x="1242" y="187"/>
                </a:cubicBezTo>
                <a:cubicBezTo>
                  <a:pt x="1274" y="232"/>
                  <a:pt x="1363" y="453"/>
                  <a:pt x="1363" y="453"/>
                </a:cubicBezTo>
                <a:cubicBezTo>
                  <a:pt x="1363" y="453"/>
                  <a:pt x="1411" y="356"/>
                  <a:pt x="1466" y="332"/>
                </a:cubicBezTo>
                <a:cubicBezTo>
                  <a:pt x="1521" y="308"/>
                  <a:pt x="1606" y="163"/>
                  <a:pt x="1574" y="92"/>
                </a:cubicBezTo>
                <a:cubicBezTo>
                  <a:pt x="1574" y="92"/>
                  <a:pt x="1614" y="203"/>
                  <a:pt x="1582" y="266"/>
                </a:cubicBezTo>
                <a:cubicBezTo>
                  <a:pt x="1550" y="330"/>
                  <a:pt x="1461" y="403"/>
                  <a:pt x="1461" y="403"/>
                </a:cubicBezTo>
                <a:cubicBezTo>
                  <a:pt x="1461" y="403"/>
                  <a:pt x="1363" y="733"/>
                  <a:pt x="1437" y="870"/>
                </a:cubicBezTo>
                <a:cubicBezTo>
                  <a:pt x="1511" y="1007"/>
                  <a:pt x="1653" y="1160"/>
                  <a:pt x="1645" y="1260"/>
                </a:cubicBezTo>
                <a:cubicBezTo>
                  <a:pt x="1645" y="1318"/>
                  <a:pt x="1645" y="1318"/>
                  <a:pt x="1645" y="1318"/>
                </a:cubicBezTo>
                <a:cubicBezTo>
                  <a:pt x="1645" y="1318"/>
                  <a:pt x="1804" y="1168"/>
                  <a:pt x="1793" y="1118"/>
                </a:cubicBezTo>
                <a:cubicBezTo>
                  <a:pt x="1782" y="1068"/>
                  <a:pt x="1769" y="949"/>
                  <a:pt x="1669" y="878"/>
                </a:cubicBezTo>
                <a:cubicBezTo>
                  <a:pt x="1569" y="807"/>
                  <a:pt x="1503" y="693"/>
                  <a:pt x="1574" y="530"/>
                </a:cubicBezTo>
                <a:cubicBezTo>
                  <a:pt x="1645" y="366"/>
                  <a:pt x="1645" y="337"/>
                  <a:pt x="1645" y="337"/>
                </a:cubicBezTo>
                <a:cubicBezTo>
                  <a:pt x="1598" y="541"/>
                  <a:pt x="1598" y="541"/>
                  <a:pt x="1598" y="541"/>
                </a:cubicBezTo>
                <a:cubicBezTo>
                  <a:pt x="1598" y="541"/>
                  <a:pt x="1571" y="722"/>
                  <a:pt x="1645" y="786"/>
                </a:cubicBezTo>
                <a:cubicBezTo>
                  <a:pt x="1719" y="849"/>
                  <a:pt x="1817" y="965"/>
                  <a:pt x="1817" y="965"/>
                </a:cubicBezTo>
                <a:cubicBezTo>
                  <a:pt x="1796" y="585"/>
                  <a:pt x="1796" y="585"/>
                  <a:pt x="1796" y="585"/>
                </a:cubicBezTo>
                <a:cubicBezTo>
                  <a:pt x="1796" y="585"/>
                  <a:pt x="1790" y="274"/>
                  <a:pt x="2094" y="140"/>
                </a:cubicBezTo>
                <a:cubicBezTo>
                  <a:pt x="2286" y="58"/>
                  <a:pt x="2286" y="58"/>
                  <a:pt x="2286" y="58"/>
                </a:cubicBezTo>
                <a:cubicBezTo>
                  <a:pt x="2088" y="182"/>
                  <a:pt x="2088" y="182"/>
                  <a:pt x="2088" y="182"/>
                </a:cubicBezTo>
                <a:cubicBezTo>
                  <a:pt x="2088" y="182"/>
                  <a:pt x="1851" y="393"/>
                  <a:pt x="1867" y="522"/>
                </a:cubicBezTo>
                <a:cubicBezTo>
                  <a:pt x="1883" y="651"/>
                  <a:pt x="1864" y="736"/>
                  <a:pt x="1864" y="736"/>
                </a:cubicBezTo>
                <a:cubicBezTo>
                  <a:pt x="1864" y="736"/>
                  <a:pt x="2012" y="546"/>
                  <a:pt x="2186" y="483"/>
                </a:cubicBezTo>
                <a:cubicBezTo>
                  <a:pt x="2360" y="419"/>
                  <a:pt x="2468" y="198"/>
                  <a:pt x="2468" y="198"/>
                </a:cubicBezTo>
                <a:cubicBezTo>
                  <a:pt x="2616" y="82"/>
                  <a:pt x="2616" y="82"/>
                  <a:pt x="2616" y="82"/>
                </a:cubicBezTo>
                <a:cubicBezTo>
                  <a:pt x="2494" y="227"/>
                  <a:pt x="2494" y="227"/>
                  <a:pt x="2494" y="227"/>
                </a:cubicBezTo>
                <a:cubicBezTo>
                  <a:pt x="2494" y="227"/>
                  <a:pt x="2457" y="398"/>
                  <a:pt x="2249" y="519"/>
                </a:cubicBezTo>
                <a:cubicBezTo>
                  <a:pt x="2041" y="641"/>
                  <a:pt x="1906" y="820"/>
                  <a:pt x="1898" y="931"/>
                </a:cubicBezTo>
                <a:cubicBezTo>
                  <a:pt x="1891" y="1041"/>
                  <a:pt x="1883" y="1139"/>
                  <a:pt x="1883" y="1139"/>
                </a:cubicBezTo>
                <a:cubicBezTo>
                  <a:pt x="1883" y="1139"/>
                  <a:pt x="2273" y="1126"/>
                  <a:pt x="2360" y="954"/>
                </a:cubicBezTo>
                <a:cubicBezTo>
                  <a:pt x="2447" y="783"/>
                  <a:pt x="2455" y="443"/>
                  <a:pt x="2539" y="388"/>
                </a:cubicBezTo>
                <a:cubicBezTo>
                  <a:pt x="2624" y="332"/>
                  <a:pt x="2782" y="264"/>
                  <a:pt x="2782" y="264"/>
                </a:cubicBezTo>
                <a:cubicBezTo>
                  <a:pt x="2605" y="409"/>
                  <a:pt x="2605" y="409"/>
                  <a:pt x="2605" y="409"/>
                </a:cubicBezTo>
                <a:cubicBezTo>
                  <a:pt x="2605" y="409"/>
                  <a:pt x="2568" y="527"/>
                  <a:pt x="2576" y="612"/>
                </a:cubicBezTo>
                <a:cubicBezTo>
                  <a:pt x="2584" y="696"/>
                  <a:pt x="2518" y="775"/>
                  <a:pt x="2518" y="775"/>
                </a:cubicBezTo>
                <a:cubicBezTo>
                  <a:pt x="2518" y="775"/>
                  <a:pt x="2700" y="712"/>
                  <a:pt x="2800" y="591"/>
                </a:cubicBezTo>
                <a:cubicBezTo>
                  <a:pt x="2900" y="469"/>
                  <a:pt x="3016" y="359"/>
                  <a:pt x="3016" y="359"/>
                </a:cubicBezTo>
                <a:cubicBezTo>
                  <a:pt x="3016" y="359"/>
                  <a:pt x="2877" y="567"/>
                  <a:pt x="2877" y="575"/>
                </a:cubicBezTo>
                <a:cubicBezTo>
                  <a:pt x="2877" y="583"/>
                  <a:pt x="2792" y="664"/>
                  <a:pt x="2803" y="715"/>
                </a:cubicBezTo>
                <a:cubicBezTo>
                  <a:pt x="2813" y="765"/>
                  <a:pt x="2642" y="823"/>
                  <a:pt x="2642" y="823"/>
                </a:cubicBezTo>
                <a:cubicBezTo>
                  <a:pt x="2468" y="923"/>
                  <a:pt x="2468" y="923"/>
                  <a:pt x="2468" y="923"/>
                </a:cubicBezTo>
                <a:cubicBezTo>
                  <a:pt x="2413" y="1049"/>
                  <a:pt x="2413" y="1049"/>
                  <a:pt x="2413" y="1049"/>
                </a:cubicBezTo>
                <a:cubicBezTo>
                  <a:pt x="2413" y="1049"/>
                  <a:pt x="2639" y="1055"/>
                  <a:pt x="2758" y="1189"/>
                </a:cubicBezTo>
                <a:cubicBezTo>
                  <a:pt x="2877" y="1324"/>
                  <a:pt x="3172" y="1363"/>
                  <a:pt x="3172" y="1363"/>
                </a:cubicBezTo>
                <a:cubicBezTo>
                  <a:pt x="3006" y="1408"/>
                  <a:pt x="3006" y="1408"/>
                  <a:pt x="3006" y="1408"/>
                </a:cubicBezTo>
                <a:cubicBezTo>
                  <a:pt x="3006" y="1408"/>
                  <a:pt x="2848" y="1355"/>
                  <a:pt x="2697" y="1258"/>
                </a:cubicBezTo>
                <a:cubicBezTo>
                  <a:pt x="2547" y="1160"/>
                  <a:pt x="2563" y="1073"/>
                  <a:pt x="2376" y="1171"/>
                </a:cubicBezTo>
                <a:cubicBezTo>
                  <a:pt x="2188" y="1268"/>
                  <a:pt x="1933" y="1350"/>
                  <a:pt x="1933" y="1350"/>
                </a:cubicBezTo>
                <a:cubicBezTo>
                  <a:pt x="1933" y="1350"/>
                  <a:pt x="2080" y="1281"/>
                  <a:pt x="2347" y="1448"/>
                </a:cubicBezTo>
                <a:cubicBezTo>
                  <a:pt x="2613" y="1614"/>
                  <a:pt x="2898" y="1503"/>
                  <a:pt x="2898" y="1503"/>
                </a:cubicBezTo>
                <a:cubicBezTo>
                  <a:pt x="2898" y="1503"/>
                  <a:pt x="2834" y="1624"/>
                  <a:pt x="2700" y="1632"/>
                </a:cubicBezTo>
                <a:cubicBezTo>
                  <a:pt x="2640" y="1636"/>
                  <a:pt x="2537" y="1594"/>
                  <a:pt x="2431" y="1551"/>
                </a:cubicBezTo>
                <a:cubicBezTo>
                  <a:pt x="2299" y="1499"/>
                  <a:pt x="2162" y="1447"/>
                  <a:pt x="2096" y="1482"/>
                </a:cubicBezTo>
                <a:cubicBezTo>
                  <a:pt x="1978" y="1545"/>
                  <a:pt x="1922" y="1466"/>
                  <a:pt x="1875" y="1624"/>
                </a:cubicBezTo>
                <a:cubicBezTo>
                  <a:pt x="1827" y="1782"/>
                  <a:pt x="1740" y="2215"/>
                  <a:pt x="1840" y="2457"/>
                </a:cubicBezTo>
                <a:cubicBezTo>
                  <a:pt x="1941" y="2700"/>
                  <a:pt x="1941" y="2700"/>
                  <a:pt x="1941" y="2700"/>
                </a:cubicBezTo>
                <a:cubicBezTo>
                  <a:pt x="1371" y="2700"/>
                  <a:pt x="1371" y="2700"/>
                  <a:pt x="1371" y="2700"/>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 name="íṡļiḋé"/>
          <p:cNvSpPr/>
          <p:nvPr/>
        </p:nvSpPr>
        <p:spPr bwMode="auto">
          <a:xfrm>
            <a:off x="9600565" y="1826895"/>
            <a:ext cx="361315" cy="316230"/>
          </a:xfrm>
          <a:custGeom>
            <a:avLst/>
            <a:gdLst>
              <a:gd name="T0" fmla="*/ 187 w 187"/>
              <a:gd name="T1" fmla="*/ 0 h 164"/>
              <a:gd name="T2" fmla="*/ 178 w 187"/>
              <a:gd name="T3" fmla="*/ 3 h 164"/>
              <a:gd name="T4" fmla="*/ 6 w 187"/>
              <a:gd name="T5" fmla="*/ 145 h 164"/>
              <a:gd name="T6" fmla="*/ 0 w 187"/>
              <a:gd name="T7" fmla="*/ 164 h 164"/>
              <a:gd name="T8" fmla="*/ 5 w 187"/>
              <a:gd name="T9" fmla="*/ 162 h 164"/>
              <a:gd name="T10" fmla="*/ 10 w 187"/>
              <a:gd name="T11" fmla="*/ 145 h 164"/>
              <a:gd name="T12" fmla="*/ 187 w 187"/>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7" h="164">
                <a:moveTo>
                  <a:pt x="187" y="0"/>
                </a:moveTo>
                <a:cubicBezTo>
                  <a:pt x="187" y="0"/>
                  <a:pt x="184" y="1"/>
                  <a:pt x="178" y="3"/>
                </a:cubicBezTo>
                <a:cubicBezTo>
                  <a:pt x="6" y="145"/>
                  <a:pt x="6" y="145"/>
                  <a:pt x="6" y="145"/>
                </a:cubicBezTo>
                <a:cubicBezTo>
                  <a:pt x="6" y="145"/>
                  <a:pt x="4" y="152"/>
                  <a:pt x="0" y="164"/>
                </a:cubicBezTo>
                <a:cubicBezTo>
                  <a:pt x="2" y="163"/>
                  <a:pt x="4" y="163"/>
                  <a:pt x="5" y="162"/>
                </a:cubicBezTo>
                <a:cubicBezTo>
                  <a:pt x="8" y="151"/>
                  <a:pt x="10" y="145"/>
                  <a:pt x="10" y="145"/>
                </a:cubicBezTo>
                <a:cubicBezTo>
                  <a:pt x="187" y="0"/>
                  <a:pt x="187" y="0"/>
                  <a:pt x="187"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 name="iSḷïḍé"/>
          <p:cNvSpPr/>
          <p:nvPr/>
        </p:nvSpPr>
        <p:spPr bwMode="auto">
          <a:xfrm>
            <a:off x="8285480" y="1831975"/>
            <a:ext cx="1657985" cy="1791970"/>
          </a:xfrm>
          <a:custGeom>
            <a:avLst/>
            <a:gdLst>
              <a:gd name="T0" fmla="*/ 858 w 858"/>
              <a:gd name="T1" fmla="*/ 0 h 928"/>
              <a:gd name="T2" fmla="*/ 624 w 858"/>
              <a:gd name="T3" fmla="*/ 121 h 928"/>
              <a:gd name="T4" fmla="*/ 445 w 858"/>
              <a:gd name="T5" fmla="*/ 687 h 928"/>
              <a:gd name="T6" fmla="*/ 4 w 858"/>
              <a:gd name="T7" fmla="*/ 870 h 928"/>
              <a:gd name="T8" fmla="*/ 0 w 858"/>
              <a:gd name="T9" fmla="*/ 928 h 928"/>
              <a:gd name="T10" fmla="*/ 477 w 858"/>
              <a:gd name="T11" fmla="*/ 743 h 928"/>
              <a:gd name="T12" fmla="*/ 656 w 858"/>
              <a:gd name="T13" fmla="*/ 177 h 928"/>
              <a:gd name="T14" fmla="*/ 680 w 858"/>
              <a:gd name="T15" fmla="*/ 161 h 928"/>
              <a:gd name="T16" fmla="*/ 686 w 858"/>
              <a:gd name="T17" fmla="*/ 142 h 928"/>
              <a:gd name="T18" fmla="*/ 858 w 858"/>
              <a:gd name="T19"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928">
                <a:moveTo>
                  <a:pt x="858" y="0"/>
                </a:moveTo>
                <a:cubicBezTo>
                  <a:pt x="824" y="16"/>
                  <a:pt x="697" y="73"/>
                  <a:pt x="624" y="121"/>
                </a:cubicBezTo>
                <a:cubicBezTo>
                  <a:pt x="540" y="176"/>
                  <a:pt x="532" y="516"/>
                  <a:pt x="445" y="687"/>
                </a:cubicBezTo>
                <a:cubicBezTo>
                  <a:pt x="374" y="827"/>
                  <a:pt x="103" y="862"/>
                  <a:pt x="4" y="870"/>
                </a:cubicBezTo>
                <a:cubicBezTo>
                  <a:pt x="1" y="905"/>
                  <a:pt x="0" y="928"/>
                  <a:pt x="0" y="928"/>
                </a:cubicBezTo>
                <a:cubicBezTo>
                  <a:pt x="0" y="928"/>
                  <a:pt x="390" y="915"/>
                  <a:pt x="477" y="743"/>
                </a:cubicBezTo>
                <a:cubicBezTo>
                  <a:pt x="564" y="572"/>
                  <a:pt x="572" y="232"/>
                  <a:pt x="656" y="177"/>
                </a:cubicBezTo>
                <a:cubicBezTo>
                  <a:pt x="664" y="172"/>
                  <a:pt x="672" y="167"/>
                  <a:pt x="680" y="161"/>
                </a:cubicBezTo>
                <a:cubicBezTo>
                  <a:pt x="684" y="149"/>
                  <a:pt x="686" y="142"/>
                  <a:pt x="686" y="142"/>
                </a:cubicBezTo>
                <a:cubicBezTo>
                  <a:pt x="858" y="0"/>
                  <a:pt x="858" y="0"/>
                  <a:pt x="85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íşļîḍe"/>
          <p:cNvSpPr/>
          <p:nvPr/>
        </p:nvSpPr>
        <p:spPr bwMode="auto">
          <a:xfrm>
            <a:off x="10003790" y="2009775"/>
            <a:ext cx="410210" cy="614045"/>
          </a:xfrm>
          <a:custGeom>
            <a:avLst/>
            <a:gdLst>
              <a:gd name="T0" fmla="*/ 212 w 212"/>
              <a:gd name="T1" fmla="*/ 0 h 318"/>
              <a:gd name="T2" fmla="*/ 201 w 212"/>
              <a:gd name="T3" fmla="*/ 11 h 318"/>
              <a:gd name="T4" fmla="*/ 69 w 212"/>
              <a:gd name="T5" fmla="*/ 216 h 318"/>
              <a:gd name="T6" fmla="*/ 0 w 212"/>
              <a:gd name="T7" fmla="*/ 318 h 318"/>
              <a:gd name="T8" fmla="*/ 7 w 212"/>
              <a:gd name="T9" fmla="*/ 311 h 318"/>
              <a:gd name="T10" fmla="*/ 73 w 212"/>
              <a:gd name="T11" fmla="*/ 216 h 318"/>
              <a:gd name="T12" fmla="*/ 212 w 212"/>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212" h="318">
                <a:moveTo>
                  <a:pt x="212" y="0"/>
                </a:moveTo>
                <a:cubicBezTo>
                  <a:pt x="212" y="0"/>
                  <a:pt x="208" y="3"/>
                  <a:pt x="201" y="11"/>
                </a:cubicBezTo>
                <a:cubicBezTo>
                  <a:pt x="172" y="54"/>
                  <a:pt x="69" y="209"/>
                  <a:pt x="69" y="216"/>
                </a:cubicBezTo>
                <a:cubicBezTo>
                  <a:pt x="69" y="222"/>
                  <a:pt x="18" y="272"/>
                  <a:pt x="0" y="318"/>
                </a:cubicBezTo>
                <a:cubicBezTo>
                  <a:pt x="2" y="316"/>
                  <a:pt x="5" y="314"/>
                  <a:pt x="7" y="311"/>
                </a:cubicBezTo>
                <a:cubicBezTo>
                  <a:pt x="27" y="267"/>
                  <a:pt x="73" y="222"/>
                  <a:pt x="73" y="216"/>
                </a:cubicBezTo>
                <a:cubicBezTo>
                  <a:pt x="73" y="208"/>
                  <a:pt x="212" y="0"/>
                  <a:pt x="21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şľíḓè"/>
          <p:cNvSpPr/>
          <p:nvPr/>
        </p:nvSpPr>
        <p:spPr bwMode="auto">
          <a:xfrm>
            <a:off x="9512935" y="2032000"/>
            <a:ext cx="878840" cy="889635"/>
          </a:xfrm>
          <a:custGeom>
            <a:avLst/>
            <a:gdLst>
              <a:gd name="T0" fmla="*/ 455 w 455"/>
              <a:gd name="T1" fmla="*/ 0 h 461"/>
              <a:gd name="T2" fmla="*/ 250 w 455"/>
              <a:gd name="T3" fmla="*/ 221 h 461"/>
              <a:gd name="T4" fmla="*/ 49 w 455"/>
              <a:gd name="T5" fmla="*/ 370 h 461"/>
              <a:gd name="T6" fmla="*/ 0 w 455"/>
              <a:gd name="T7" fmla="*/ 461 h 461"/>
              <a:gd name="T8" fmla="*/ 254 w 455"/>
              <a:gd name="T9" fmla="*/ 307 h 461"/>
              <a:gd name="T10" fmla="*/ 323 w 455"/>
              <a:gd name="T11" fmla="*/ 205 h 461"/>
              <a:gd name="T12" fmla="*/ 455 w 455"/>
              <a:gd name="T13" fmla="*/ 0 h 461"/>
            </a:gdLst>
            <a:ahLst/>
            <a:cxnLst>
              <a:cxn ang="0">
                <a:pos x="T0" y="T1"/>
              </a:cxn>
              <a:cxn ang="0">
                <a:pos x="T2" y="T3"/>
              </a:cxn>
              <a:cxn ang="0">
                <a:pos x="T4" y="T5"/>
              </a:cxn>
              <a:cxn ang="0">
                <a:pos x="T6" y="T7"/>
              </a:cxn>
              <a:cxn ang="0">
                <a:pos x="T8" y="T9"/>
              </a:cxn>
              <a:cxn ang="0">
                <a:pos x="T10" y="T11"/>
              </a:cxn>
              <a:cxn ang="0">
                <a:pos x="T12" y="T13"/>
              </a:cxn>
            </a:cxnLst>
            <a:rect l="0" t="0" r="r" b="b"/>
            <a:pathLst>
              <a:path w="455" h="461">
                <a:moveTo>
                  <a:pt x="455" y="0"/>
                </a:moveTo>
                <a:cubicBezTo>
                  <a:pt x="423" y="31"/>
                  <a:pt x="332" y="122"/>
                  <a:pt x="250" y="221"/>
                </a:cubicBezTo>
                <a:cubicBezTo>
                  <a:pt x="193" y="289"/>
                  <a:pt x="110" y="339"/>
                  <a:pt x="49" y="370"/>
                </a:cubicBezTo>
                <a:cubicBezTo>
                  <a:pt x="38" y="403"/>
                  <a:pt x="22" y="434"/>
                  <a:pt x="0" y="461"/>
                </a:cubicBezTo>
                <a:cubicBezTo>
                  <a:pt x="0" y="461"/>
                  <a:pt x="151" y="409"/>
                  <a:pt x="254" y="307"/>
                </a:cubicBezTo>
                <a:cubicBezTo>
                  <a:pt x="272" y="261"/>
                  <a:pt x="323" y="211"/>
                  <a:pt x="323" y="205"/>
                </a:cubicBezTo>
                <a:cubicBezTo>
                  <a:pt x="323" y="198"/>
                  <a:pt x="426" y="43"/>
                  <a:pt x="45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ïṩḷiḍê"/>
          <p:cNvSpPr/>
          <p:nvPr/>
        </p:nvSpPr>
        <p:spPr bwMode="auto">
          <a:xfrm>
            <a:off x="7753350" y="1428750"/>
            <a:ext cx="1249045" cy="1751965"/>
          </a:xfrm>
          <a:custGeom>
            <a:avLst/>
            <a:gdLst>
              <a:gd name="T0" fmla="*/ 0 w 646"/>
              <a:gd name="T1" fmla="*/ 723 h 907"/>
              <a:gd name="T2" fmla="*/ 2 w 646"/>
              <a:gd name="T3" fmla="*/ 728 h 907"/>
              <a:gd name="T4" fmla="*/ 173 w 646"/>
              <a:gd name="T5" fmla="*/ 907 h 907"/>
              <a:gd name="T6" fmla="*/ 172 w 646"/>
              <a:gd name="T7" fmla="*/ 902 h 907"/>
              <a:gd name="T8" fmla="*/ 5 w 646"/>
              <a:gd name="T9" fmla="*/ 728 h 907"/>
              <a:gd name="T10" fmla="*/ 0 w 646"/>
              <a:gd name="T11" fmla="*/ 723 h 907"/>
              <a:gd name="T12" fmla="*/ 646 w 646"/>
              <a:gd name="T13" fmla="*/ 0 h 907"/>
              <a:gd name="T14" fmla="*/ 634 w 646"/>
              <a:gd name="T15" fmla="*/ 5 h 907"/>
              <a:gd name="T16" fmla="*/ 444 w 646"/>
              <a:gd name="T17" fmla="*/ 124 h 907"/>
              <a:gd name="T18" fmla="*/ 324 w 646"/>
              <a:gd name="T19" fmla="*/ 251 h 907"/>
              <a:gd name="T20" fmla="*/ 347 w 646"/>
              <a:gd name="T21" fmla="*/ 227 h 907"/>
              <a:gd name="T22" fmla="*/ 448 w 646"/>
              <a:gd name="T23" fmla="*/ 124 h 907"/>
              <a:gd name="T24" fmla="*/ 646 w 646"/>
              <a:gd name="T25"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6" h="907">
                <a:moveTo>
                  <a:pt x="0" y="723"/>
                </a:moveTo>
                <a:cubicBezTo>
                  <a:pt x="1" y="725"/>
                  <a:pt x="1" y="726"/>
                  <a:pt x="2" y="728"/>
                </a:cubicBezTo>
                <a:cubicBezTo>
                  <a:pt x="76" y="792"/>
                  <a:pt x="173" y="907"/>
                  <a:pt x="173" y="907"/>
                </a:cubicBezTo>
                <a:cubicBezTo>
                  <a:pt x="172" y="902"/>
                  <a:pt x="172" y="902"/>
                  <a:pt x="172" y="902"/>
                </a:cubicBezTo>
                <a:cubicBezTo>
                  <a:pt x="153" y="879"/>
                  <a:pt x="70" y="783"/>
                  <a:pt x="5" y="728"/>
                </a:cubicBezTo>
                <a:cubicBezTo>
                  <a:pt x="4" y="726"/>
                  <a:pt x="2" y="725"/>
                  <a:pt x="0" y="723"/>
                </a:cubicBezTo>
                <a:moveTo>
                  <a:pt x="646" y="0"/>
                </a:moveTo>
                <a:cubicBezTo>
                  <a:pt x="634" y="5"/>
                  <a:pt x="634" y="5"/>
                  <a:pt x="634" y="5"/>
                </a:cubicBezTo>
                <a:cubicBezTo>
                  <a:pt x="444" y="124"/>
                  <a:pt x="444" y="124"/>
                  <a:pt x="444" y="124"/>
                </a:cubicBezTo>
                <a:cubicBezTo>
                  <a:pt x="444" y="124"/>
                  <a:pt x="382" y="179"/>
                  <a:pt x="324" y="251"/>
                </a:cubicBezTo>
                <a:cubicBezTo>
                  <a:pt x="331" y="243"/>
                  <a:pt x="339" y="235"/>
                  <a:pt x="347" y="227"/>
                </a:cubicBezTo>
                <a:cubicBezTo>
                  <a:pt x="379" y="191"/>
                  <a:pt x="413" y="156"/>
                  <a:pt x="448" y="124"/>
                </a:cubicBezTo>
                <a:cubicBezTo>
                  <a:pt x="646" y="0"/>
                  <a:pt x="646" y="0"/>
                  <a:pt x="646"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ṣļïḑè"/>
          <p:cNvSpPr/>
          <p:nvPr/>
        </p:nvSpPr>
        <p:spPr bwMode="auto">
          <a:xfrm>
            <a:off x="7757160" y="1438275"/>
            <a:ext cx="1222375" cy="1850390"/>
          </a:xfrm>
          <a:custGeom>
            <a:avLst/>
            <a:gdLst>
              <a:gd name="T0" fmla="*/ 632 w 632"/>
              <a:gd name="T1" fmla="*/ 0 h 958"/>
              <a:gd name="T2" fmla="*/ 452 w 632"/>
              <a:gd name="T3" fmla="*/ 77 h 958"/>
              <a:gd name="T4" fmla="*/ 154 w 632"/>
              <a:gd name="T5" fmla="*/ 522 h 958"/>
              <a:gd name="T6" fmla="*/ 175 w 632"/>
              <a:gd name="T7" fmla="*/ 902 h 958"/>
              <a:gd name="T8" fmla="*/ 170 w 632"/>
              <a:gd name="T9" fmla="*/ 897 h 958"/>
              <a:gd name="T10" fmla="*/ 171 w 632"/>
              <a:gd name="T11" fmla="*/ 902 h 958"/>
              <a:gd name="T12" fmla="*/ 0 w 632"/>
              <a:gd name="T13" fmla="*/ 723 h 958"/>
              <a:gd name="T14" fmla="*/ 35 w 632"/>
              <a:gd name="T15" fmla="*/ 779 h 958"/>
              <a:gd name="T16" fmla="*/ 207 w 632"/>
              <a:gd name="T17" fmla="*/ 958 h 958"/>
              <a:gd name="T18" fmla="*/ 186 w 632"/>
              <a:gd name="T19" fmla="*/ 578 h 958"/>
              <a:gd name="T20" fmla="*/ 322 w 632"/>
              <a:gd name="T21" fmla="*/ 246 h 958"/>
              <a:gd name="T22" fmla="*/ 442 w 632"/>
              <a:gd name="T23" fmla="*/ 119 h 958"/>
              <a:gd name="T24" fmla="*/ 632 w 632"/>
              <a:gd name="T25"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2" h="958">
                <a:moveTo>
                  <a:pt x="632" y="0"/>
                </a:moveTo>
                <a:cubicBezTo>
                  <a:pt x="452" y="77"/>
                  <a:pt x="452" y="77"/>
                  <a:pt x="452" y="77"/>
                </a:cubicBezTo>
                <a:cubicBezTo>
                  <a:pt x="148" y="211"/>
                  <a:pt x="154" y="522"/>
                  <a:pt x="154" y="522"/>
                </a:cubicBezTo>
                <a:cubicBezTo>
                  <a:pt x="175" y="902"/>
                  <a:pt x="175" y="902"/>
                  <a:pt x="175" y="902"/>
                </a:cubicBezTo>
                <a:cubicBezTo>
                  <a:pt x="175" y="902"/>
                  <a:pt x="173" y="900"/>
                  <a:pt x="170" y="897"/>
                </a:cubicBezTo>
                <a:cubicBezTo>
                  <a:pt x="171" y="902"/>
                  <a:pt x="171" y="902"/>
                  <a:pt x="171" y="902"/>
                </a:cubicBezTo>
                <a:cubicBezTo>
                  <a:pt x="171" y="902"/>
                  <a:pt x="74" y="787"/>
                  <a:pt x="0" y="723"/>
                </a:cubicBezTo>
                <a:cubicBezTo>
                  <a:pt x="8" y="745"/>
                  <a:pt x="19" y="765"/>
                  <a:pt x="35" y="779"/>
                </a:cubicBezTo>
                <a:cubicBezTo>
                  <a:pt x="109" y="842"/>
                  <a:pt x="207" y="958"/>
                  <a:pt x="207" y="958"/>
                </a:cubicBezTo>
                <a:cubicBezTo>
                  <a:pt x="186" y="578"/>
                  <a:pt x="186" y="578"/>
                  <a:pt x="186" y="578"/>
                </a:cubicBezTo>
                <a:cubicBezTo>
                  <a:pt x="186" y="578"/>
                  <a:pt x="182" y="392"/>
                  <a:pt x="322" y="246"/>
                </a:cubicBezTo>
                <a:cubicBezTo>
                  <a:pt x="380" y="174"/>
                  <a:pt x="442" y="119"/>
                  <a:pt x="442" y="119"/>
                </a:cubicBezTo>
                <a:cubicBezTo>
                  <a:pt x="632" y="0"/>
                  <a:pt x="632" y="0"/>
                  <a:pt x="632"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śḻîḍe"/>
          <p:cNvSpPr/>
          <p:nvPr/>
        </p:nvSpPr>
        <p:spPr bwMode="auto">
          <a:xfrm>
            <a:off x="8852535" y="1474470"/>
            <a:ext cx="788035" cy="889635"/>
          </a:xfrm>
          <a:custGeom>
            <a:avLst/>
            <a:gdLst>
              <a:gd name="T0" fmla="*/ 408 w 408"/>
              <a:gd name="T1" fmla="*/ 0 h 460"/>
              <a:gd name="T2" fmla="*/ 396 w 408"/>
              <a:gd name="T3" fmla="*/ 9 h 460"/>
              <a:gd name="T4" fmla="*/ 282 w 408"/>
              <a:gd name="T5" fmla="*/ 145 h 460"/>
              <a:gd name="T6" fmla="*/ 37 w 408"/>
              <a:gd name="T7" fmla="*/ 437 h 460"/>
              <a:gd name="T8" fmla="*/ 0 w 408"/>
              <a:gd name="T9" fmla="*/ 460 h 460"/>
              <a:gd name="T10" fmla="*/ 10 w 408"/>
              <a:gd name="T11" fmla="*/ 457 h 460"/>
              <a:gd name="T12" fmla="*/ 41 w 408"/>
              <a:gd name="T13" fmla="*/ 437 h 460"/>
              <a:gd name="T14" fmla="*/ 286 w 408"/>
              <a:gd name="T15" fmla="*/ 145 h 460"/>
              <a:gd name="T16" fmla="*/ 408 w 408"/>
              <a:gd name="T1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60">
                <a:moveTo>
                  <a:pt x="408" y="0"/>
                </a:moveTo>
                <a:cubicBezTo>
                  <a:pt x="396" y="9"/>
                  <a:pt x="396" y="9"/>
                  <a:pt x="396" y="9"/>
                </a:cubicBezTo>
                <a:cubicBezTo>
                  <a:pt x="282" y="145"/>
                  <a:pt x="282" y="145"/>
                  <a:pt x="282" y="145"/>
                </a:cubicBezTo>
                <a:cubicBezTo>
                  <a:pt x="282" y="145"/>
                  <a:pt x="245" y="316"/>
                  <a:pt x="37" y="437"/>
                </a:cubicBezTo>
                <a:cubicBezTo>
                  <a:pt x="24" y="445"/>
                  <a:pt x="12" y="453"/>
                  <a:pt x="0" y="460"/>
                </a:cubicBezTo>
                <a:cubicBezTo>
                  <a:pt x="3" y="459"/>
                  <a:pt x="6" y="458"/>
                  <a:pt x="10" y="457"/>
                </a:cubicBezTo>
                <a:cubicBezTo>
                  <a:pt x="20" y="450"/>
                  <a:pt x="30" y="444"/>
                  <a:pt x="41" y="437"/>
                </a:cubicBezTo>
                <a:cubicBezTo>
                  <a:pt x="249" y="316"/>
                  <a:pt x="286" y="145"/>
                  <a:pt x="286" y="145"/>
                </a:cubicBezTo>
                <a:cubicBezTo>
                  <a:pt x="408" y="0"/>
                  <a:pt x="408" y="0"/>
                  <a:pt x="40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iṧḻíḓé"/>
          <p:cNvSpPr/>
          <p:nvPr/>
        </p:nvSpPr>
        <p:spPr bwMode="auto">
          <a:xfrm>
            <a:off x="8247380" y="1492250"/>
            <a:ext cx="1369060" cy="1354455"/>
          </a:xfrm>
          <a:custGeom>
            <a:avLst/>
            <a:gdLst>
              <a:gd name="T0" fmla="*/ 708 w 708"/>
              <a:gd name="T1" fmla="*/ 0 h 701"/>
              <a:gd name="T2" fmla="*/ 572 w 708"/>
              <a:gd name="T3" fmla="*/ 107 h 701"/>
              <a:gd name="T4" fmla="*/ 290 w 708"/>
              <a:gd name="T5" fmla="*/ 392 h 701"/>
              <a:gd name="T6" fmla="*/ 9 w 708"/>
              <a:gd name="T7" fmla="*/ 597 h 701"/>
              <a:gd name="T8" fmla="*/ 0 w 708"/>
              <a:gd name="T9" fmla="*/ 701 h 701"/>
              <a:gd name="T10" fmla="*/ 312 w 708"/>
              <a:gd name="T11" fmla="*/ 451 h 701"/>
              <a:gd name="T12" fmla="*/ 349 w 708"/>
              <a:gd name="T13" fmla="*/ 428 h 701"/>
              <a:gd name="T14" fmla="*/ 594 w 708"/>
              <a:gd name="T15" fmla="*/ 136 h 701"/>
              <a:gd name="T16" fmla="*/ 708 w 708"/>
              <a:gd name="T1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701">
                <a:moveTo>
                  <a:pt x="708" y="0"/>
                </a:moveTo>
                <a:cubicBezTo>
                  <a:pt x="572" y="107"/>
                  <a:pt x="572" y="107"/>
                  <a:pt x="572" y="107"/>
                </a:cubicBezTo>
                <a:cubicBezTo>
                  <a:pt x="572" y="107"/>
                  <a:pt x="464" y="328"/>
                  <a:pt x="290" y="392"/>
                </a:cubicBezTo>
                <a:cubicBezTo>
                  <a:pt x="171" y="435"/>
                  <a:pt x="65" y="537"/>
                  <a:pt x="9" y="597"/>
                </a:cubicBezTo>
                <a:cubicBezTo>
                  <a:pt x="9" y="662"/>
                  <a:pt x="0" y="701"/>
                  <a:pt x="0" y="701"/>
                </a:cubicBezTo>
                <a:cubicBezTo>
                  <a:pt x="0" y="701"/>
                  <a:pt x="142" y="518"/>
                  <a:pt x="312" y="451"/>
                </a:cubicBezTo>
                <a:cubicBezTo>
                  <a:pt x="324" y="444"/>
                  <a:pt x="336" y="436"/>
                  <a:pt x="349" y="428"/>
                </a:cubicBezTo>
                <a:cubicBezTo>
                  <a:pt x="557" y="307"/>
                  <a:pt x="594" y="136"/>
                  <a:pt x="594" y="136"/>
                </a:cubicBezTo>
                <a:cubicBezTo>
                  <a:pt x="708" y="0"/>
                  <a:pt x="708" y="0"/>
                  <a:pt x="70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ṩļïdè"/>
          <p:cNvSpPr/>
          <p:nvPr/>
        </p:nvSpPr>
        <p:spPr bwMode="auto">
          <a:xfrm>
            <a:off x="7822565" y="3230245"/>
            <a:ext cx="308610" cy="741045"/>
          </a:xfrm>
          <a:custGeom>
            <a:avLst/>
            <a:gdLst>
              <a:gd name="T0" fmla="*/ 82 w 160"/>
              <a:gd name="T1" fmla="*/ 0 h 383"/>
              <a:gd name="T2" fmla="*/ 117 w 160"/>
              <a:gd name="T3" fmla="*/ 127 h 383"/>
              <a:gd name="T4" fmla="*/ 0 w 160"/>
              <a:gd name="T5" fmla="*/ 297 h 383"/>
              <a:gd name="T6" fmla="*/ 1 w 160"/>
              <a:gd name="T7" fmla="*/ 325 h 383"/>
              <a:gd name="T8" fmla="*/ 1 w 160"/>
              <a:gd name="T9" fmla="*/ 383 h 383"/>
              <a:gd name="T10" fmla="*/ 149 w 160"/>
              <a:gd name="T11" fmla="*/ 183 h 383"/>
              <a:gd name="T12" fmla="*/ 82 w 160"/>
              <a:gd name="T13" fmla="*/ 0 h 383"/>
            </a:gdLst>
            <a:ahLst/>
            <a:cxnLst>
              <a:cxn ang="0">
                <a:pos x="T0" y="T1"/>
              </a:cxn>
              <a:cxn ang="0">
                <a:pos x="T2" y="T3"/>
              </a:cxn>
              <a:cxn ang="0">
                <a:pos x="T4" y="T5"/>
              </a:cxn>
              <a:cxn ang="0">
                <a:pos x="T6" y="T7"/>
              </a:cxn>
              <a:cxn ang="0">
                <a:pos x="T8" y="T9"/>
              </a:cxn>
              <a:cxn ang="0">
                <a:pos x="T10" y="T11"/>
              </a:cxn>
              <a:cxn ang="0">
                <a:pos x="T12" y="T13"/>
              </a:cxn>
            </a:cxnLst>
            <a:rect l="0" t="0" r="r" b="b"/>
            <a:pathLst>
              <a:path w="160" h="383">
                <a:moveTo>
                  <a:pt x="82" y="0"/>
                </a:moveTo>
                <a:cubicBezTo>
                  <a:pt x="104" y="50"/>
                  <a:pt x="111" y="99"/>
                  <a:pt x="117" y="127"/>
                </a:cubicBezTo>
                <a:cubicBezTo>
                  <a:pt x="125" y="163"/>
                  <a:pt x="45" y="250"/>
                  <a:pt x="0" y="297"/>
                </a:cubicBezTo>
                <a:cubicBezTo>
                  <a:pt x="2" y="306"/>
                  <a:pt x="2" y="316"/>
                  <a:pt x="1" y="325"/>
                </a:cubicBezTo>
                <a:cubicBezTo>
                  <a:pt x="1" y="383"/>
                  <a:pt x="1" y="383"/>
                  <a:pt x="1" y="383"/>
                </a:cubicBezTo>
                <a:cubicBezTo>
                  <a:pt x="1" y="383"/>
                  <a:pt x="160" y="233"/>
                  <a:pt x="149" y="183"/>
                </a:cubicBezTo>
                <a:cubicBezTo>
                  <a:pt x="141" y="145"/>
                  <a:pt x="131" y="66"/>
                  <a:pt x="82"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işļiḍê"/>
          <p:cNvSpPr/>
          <p:nvPr/>
        </p:nvSpPr>
        <p:spPr bwMode="auto">
          <a:xfrm>
            <a:off x="7414260" y="3090545"/>
            <a:ext cx="292100" cy="455930"/>
          </a:xfrm>
          <a:custGeom>
            <a:avLst/>
            <a:gdLst>
              <a:gd name="T0" fmla="*/ 0 w 151"/>
              <a:gd name="T1" fmla="*/ 0 h 236"/>
              <a:gd name="T2" fmla="*/ 4 w 151"/>
              <a:gd name="T3" fmla="*/ 8 h 236"/>
              <a:gd name="T4" fmla="*/ 28 w 151"/>
              <a:gd name="T5" fmla="*/ 49 h 236"/>
              <a:gd name="T6" fmla="*/ 121 w 151"/>
              <a:gd name="T7" fmla="*/ 190 h 236"/>
              <a:gd name="T8" fmla="*/ 151 w 151"/>
              <a:gd name="T9" fmla="*/ 236 h 236"/>
              <a:gd name="T10" fmla="*/ 0 w 151"/>
              <a:gd name="T11" fmla="*/ 0 h 236"/>
            </a:gdLst>
            <a:ahLst/>
            <a:cxnLst>
              <a:cxn ang="0">
                <a:pos x="T0" y="T1"/>
              </a:cxn>
              <a:cxn ang="0">
                <a:pos x="T2" y="T3"/>
              </a:cxn>
              <a:cxn ang="0">
                <a:pos x="T4" y="T5"/>
              </a:cxn>
              <a:cxn ang="0">
                <a:pos x="T6" y="T7"/>
              </a:cxn>
              <a:cxn ang="0">
                <a:pos x="T8" y="T9"/>
              </a:cxn>
              <a:cxn ang="0">
                <a:pos x="T10" y="T11"/>
              </a:cxn>
            </a:cxnLst>
            <a:rect l="0" t="0" r="r" b="b"/>
            <a:pathLst>
              <a:path w="151" h="236">
                <a:moveTo>
                  <a:pt x="0" y="0"/>
                </a:moveTo>
                <a:cubicBezTo>
                  <a:pt x="1" y="3"/>
                  <a:pt x="3" y="6"/>
                  <a:pt x="4" y="8"/>
                </a:cubicBezTo>
                <a:cubicBezTo>
                  <a:pt x="11" y="22"/>
                  <a:pt x="19" y="36"/>
                  <a:pt x="28" y="49"/>
                </a:cubicBezTo>
                <a:cubicBezTo>
                  <a:pt x="60" y="97"/>
                  <a:pt x="94" y="145"/>
                  <a:pt x="121" y="190"/>
                </a:cubicBezTo>
                <a:cubicBezTo>
                  <a:pt x="131" y="206"/>
                  <a:pt x="142" y="221"/>
                  <a:pt x="151" y="236"/>
                </a:cubicBezTo>
                <a:cubicBezTo>
                  <a:pt x="114" y="164"/>
                  <a:pt x="50" y="81"/>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şļïďê"/>
          <p:cNvSpPr/>
          <p:nvPr/>
        </p:nvSpPr>
        <p:spPr bwMode="auto">
          <a:xfrm>
            <a:off x="7468235" y="3185160"/>
            <a:ext cx="179705" cy="272415"/>
          </a:xfrm>
          <a:custGeom>
            <a:avLst/>
            <a:gdLst>
              <a:gd name="T0" fmla="*/ 0 w 93"/>
              <a:gd name="T1" fmla="*/ 0 h 141"/>
              <a:gd name="T2" fmla="*/ 93 w 93"/>
              <a:gd name="T3" fmla="*/ 141 h 141"/>
              <a:gd name="T4" fmla="*/ 0 w 93"/>
              <a:gd name="T5" fmla="*/ 0 h 141"/>
            </a:gdLst>
            <a:ahLst/>
            <a:cxnLst>
              <a:cxn ang="0">
                <a:pos x="T0" y="T1"/>
              </a:cxn>
              <a:cxn ang="0">
                <a:pos x="T2" y="T3"/>
              </a:cxn>
              <a:cxn ang="0">
                <a:pos x="T4" y="T5"/>
              </a:cxn>
            </a:cxnLst>
            <a:rect l="0" t="0" r="r" b="b"/>
            <a:pathLst>
              <a:path w="93" h="141">
                <a:moveTo>
                  <a:pt x="0" y="0"/>
                </a:moveTo>
                <a:cubicBezTo>
                  <a:pt x="28" y="47"/>
                  <a:pt x="62" y="95"/>
                  <a:pt x="93" y="141"/>
                </a:cubicBezTo>
                <a:cubicBezTo>
                  <a:pt x="66" y="96"/>
                  <a:pt x="32" y="48"/>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ṩľiḓe"/>
          <p:cNvSpPr/>
          <p:nvPr/>
        </p:nvSpPr>
        <p:spPr bwMode="auto">
          <a:xfrm>
            <a:off x="8688705" y="3921760"/>
            <a:ext cx="1496060" cy="457835"/>
          </a:xfrm>
          <a:custGeom>
            <a:avLst/>
            <a:gdLst>
              <a:gd name="T0" fmla="*/ 774 w 774"/>
              <a:gd name="T1" fmla="*/ 154 h 237"/>
              <a:gd name="T2" fmla="*/ 769 w 774"/>
              <a:gd name="T3" fmla="*/ 156 h 237"/>
              <a:gd name="T4" fmla="*/ 696 w 774"/>
              <a:gd name="T5" fmla="*/ 237 h 237"/>
              <a:gd name="T6" fmla="*/ 701 w 774"/>
              <a:gd name="T7" fmla="*/ 236 h 237"/>
              <a:gd name="T8" fmla="*/ 774 w 774"/>
              <a:gd name="T9" fmla="*/ 154 h 237"/>
              <a:gd name="T10" fmla="*/ 261 w 774"/>
              <a:gd name="T11" fmla="*/ 121 h 237"/>
              <a:gd name="T12" fmla="*/ 261 w 774"/>
              <a:gd name="T13" fmla="*/ 123 h 237"/>
              <a:gd name="T14" fmla="*/ 547 w 774"/>
              <a:gd name="T15" fmla="*/ 190 h 237"/>
              <a:gd name="T16" fmla="*/ 549 w 774"/>
              <a:gd name="T17" fmla="*/ 190 h 237"/>
              <a:gd name="T18" fmla="*/ 261 w 774"/>
              <a:gd name="T19" fmla="*/ 121 h 237"/>
              <a:gd name="T20" fmla="*/ 1 w 774"/>
              <a:gd name="T21" fmla="*/ 0 h 237"/>
              <a:gd name="T22" fmla="*/ 0 w 774"/>
              <a:gd name="T23" fmla="*/ 1 h 237"/>
              <a:gd name="T24" fmla="*/ 219 w 774"/>
              <a:gd name="T25" fmla="*/ 99 h 237"/>
              <a:gd name="T26" fmla="*/ 253 w 774"/>
              <a:gd name="T27" fmla="*/ 119 h 237"/>
              <a:gd name="T28" fmla="*/ 253 w 774"/>
              <a:gd name="T29" fmla="*/ 116 h 237"/>
              <a:gd name="T30" fmla="*/ 223 w 774"/>
              <a:gd name="T31" fmla="*/ 99 h 237"/>
              <a:gd name="T32" fmla="*/ 1 w 774"/>
              <a:gd name="T33"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4" h="237">
                <a:moveTo>
                  <a:pt x="774" y="154"/>
                </a:moveTo>
                <a:cubicBezTo>
                  <a:pt x="774" y="154"/>
                  <a:pt x="772" y="155"/>
                  <a:pt x="769" y="156"/>
                </a:cubicBezTo>
                <a:cubicBezTo>
                  <a:pt x="764" y="165"/>
                  <a:pt x="740" y="204"/>
                  <a:pt x="696" y="237"/>
                </a:cubicBezTo>
                <a:cubicBezTo>
                  <a:pt x="698" y="237"/>
                  <a:pt x="699" y="237"/>
                  <a:pt x="701" y="236"/>
                </a:cubicBezTo>
                <a:cubicBezTo>
                  <a:pt x="730" y="214"/>
                  <a:pt x="755" y="186"/>
                  <a:pt x="774" y="154"/>
                </a:cubicBezTo>
                <a:moveTo>
                  <a:pt x="261" y="121"/>
                </a:moveTo>
                <a:cubicBezTo>
                  <a:pt x="261" y="123"/>
                  <a:pt x="261" y="123"/>
                  <a:pt x="261" y="123"/>
                </a:cubicBezTo>
                <a:cubicBezTo>
                  <a:pt x="362" y="174"/>
                  <a:pt x="462" y="190"/>
                  <a:pt x="547" y="190"/>
                </a:cubicBezTo>
                <a:cubicBezTo>
                  <a:pt x="548" y="190"/>
                  <a:pt x="549" y="190"/>
                  <a:pt x="549" y="190"/>
                </a:cubicBezTo>
                <a:cubicBezTo>
                  <a:pt x="464" y="190"/>
                  <a:pt x="362" y="174"/>
                  <a:pt x="261" y="121"/>
                </a:cubicBezTo>
                <a:moveTo>
                  <a:pt x="1" y="0"/>
                </a:moveTo>
                <a:cubicBezTo>
                  <a:pt x="1" y="1"/>
                  <a:pt x="0" y="1"/>
                  <a:pt x="0" y="1"/>
                </a:cubicBezTo>
                <a:cubicBezTo>
                  <a:pt x="60" y="16"/>
                  <a:pt x="133" y="45"/>
                  <a:pt x="219" y="99"/>
                </a:cubicBezTo>
                <a:cubicBezTo>
                  <a:pt x="230" y="106"/>
                  <a:pt x="242" y="112"/>
                  <a:pt x="253" y="119"/>
                </a:cubicBezTo>
                <a:cubicBezTo>
                  <a:pt x="253" y="116"/>
                  <a:pt x="253" y="116"/>
                  <a:pt x="253" y="116"/>
                </a:cubicBezTo>
                <a:cubicBezTo>
                  <a:pt x="243" y="111"/>
                  <a:pt x="233" y="105"/>
                  <a:pt x="223" y="99"/>
                </a:cubicBezTo>
                <a:cubicBezTo>
                  <a:pt x="136" y="44"/>
                  <a:pt x="62" y="15"/>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ļíḋê"/>
          <p:cNvSpPr/>
          <p:nvPr/>
        </p:nvSpPr>
        <p:spPr bwMode="auto">
          <a:xfrm>
            <a:off x="9178925" y="4147185"/>
            <a:ext cx="14605" cy="12700"/>
          </a:xfrm>
          <a:custGeom>
            <a:avLst/>
            <a:gdLst>
              <a:gd name="T0" fmla="*/ 0 w 8"/>
              <a:gd name="T1" fmla="*/ 0 h 7"/>
              <a:gd name="T2" fmla="*/ 0 w 8"/>
              <a:gd name="T3" fmla="*/ 3 h 7"/>
              <a:gd name="T4" fmla="*/ 8 w 8"/>
              <a:gd name="T5" fmla="*/ 7 h 7"/>
              <a:gd name="T6" fmla="*/ 8 w 8"/>
              <a:gd name="T7" fmla="*/ 5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0" y="3"/>
                  <a:pt x="0" y="3"/>
                  <a:pt x="0" y="3"/>
                </a:cubicBezTo>
                <a:cubicBezTo>
                  <a:pt x="3" y="4"/>
                  <a:pt x="6" y="5"/>
                  <a:pt x="8" y="7"/>
                </a:cubicBezTo>
                <a:cubicBezTo>
                  <a:pt x="8" y="5"/>
                  <a:pt x="8" y="5"/>
                  <a:pt x="8" y="5"/>
                </a:cubicBezTo>
                <a:cubicBezTo>
                  <a:pt x="6" y="3"/>
                  <a:pt x="3" y="2"/>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śḷiḍê"/>
          <p:cNvSpPr/>
          <p:nvPr/>
        </p:nvSpPr>
        <p:spPr bwMode="auto">
          <a:xfrm>
            <a:off x="8416290" y="3923665"/>
            <a:ext cx="1759585" cy="473710"/>
          </a:xfrm>
          <a:custGeom>
            <a:avLst/>
            <a:gdLst>
              <a:gd name="T0" fmla="*/ 141 w 910"/>
              <a:gd name="T1" fmla="*/ 0 h 245"/>
              <a:gd name="T2" fmla="*/ 0 w 910"/>
              <a:gd name="T3" fmla="*/ 50 h 245"/>
              <a:gd name="T4" fmla="*/ 70 w 910"/>
              <a:gd name="T5" fmla="*/ 42 h 245"/>
              <a:gd name="T6" fmla="*/ 396 w 910"/>
              <a:gd name="T7" fmla="*/ 154 h 245"/>
              <a:gd name="T8" fmla="*/ 724 w 910"/>
              <a:gd name="T9" fmla="*/ 245 h 245"/>
              <a:gd name="T10" fmla="*/ 837 w 910"/>
              <a:gd name="T11" fmla="*/ 236 h 245"/>
              <a:gd name="T12" fmla="*/ 910 w 910"/>
              <a:gd name="T13" fmla="*/ 155 h 245"/>
              <a:gd name="T14" fmla="*/ 692 w 910"/>
              <a:gd name="T15" fmla="*/ 189 h 245"/>
              <a:gd name="T16" fmla="*/ 690 w 910"/>
              <a:gd name="T17" fmla="*/ 189 h 245"/>
              <a:gd name="T18" fmla="*/ 688 w 910"/>
              <a:gd name="T19" fmla="*/ 189 h 245"/>
              <a:gd name="T20" fmla="*/ 402 w 910"/>
              <a:gd name="T21" fmla="*/ 122 h 245"/>
              <a:gd name="T22" fmla="*/ 394 w 910"/>
              <a:gd name="T23" fmla="*/ 118 h 245"/>
              <a:gd name="T24" fmla="*/ 360 w 910"/>
              <a:gd name="T25" fmla="*/ 98 h 245"/>
              <a:gd name="T26" fmla="*/ 141 w 910"/>
              <a:gd name="T2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0" h="245">
                <a:moveTo>
                  <a:pt x="141" y="0"/>
                </a:moveTo>
                <a:cubicBezTo>
                  <a:pt x="78" y="24"/>
                  <a:pt x="26" y="41"/>
                  <a:pt x="0" y="50"/>
                </a:cubicBezTo>
                <a:cubicBezTo>
                  <a:pt x="15" y="46"/>
                  <a:pt x="38" y="42"/>
                  <a:pt x="70" y="42"/>
                </a:cubicBezTo>
                <a:cubicBezTo>
                  <a:pt x="140" y="42"/>
                  <a:pt x="250" y="63"/>
                  <a:pt x="396" y="154"/>
                </a:cubicBezTo>
                <a:cubicBezTo>
                  <a:pt x="510" y="225"/>
                  <a:pt x="627" y="245"/>
                  <a:pt x="724" y="245"/>
                </a:cubicBezTo>
                <a:cubicBezTo>
                  <a:pt x="766" y="245"/>
                  <a:pt x="805" y="241"/>
                  <a:pt x="837" y="236"/>
                </a:cubicBezTo>
                <a:cubicBezTo>
                  <a:pt x="881" y="203"/>
                  <a:pt x="905" y="164"/>
                  <a:pt x="910" y="155"/>
                </a:cubicBezTo>
                <a:cubicBezTo>
                  <a:pt x="889" y="162"/>
                  <a:pt x="804" y="189"/>
                  <a:pt x="692" y="189"/>
                </a:cubicBezTo>
                <a:cubicBezTo>
                  <a:pt x="692" y="189"/>
                  <a:pt x="691" y="189"/>
                  <a:pt x="690" y="189"/>
                </a:cubicBezTo>
                <a:cubicBezTo>
                  <a:pt x="690" y="189"/>
                  <a:pt x="689" y="189"/>
                  <a:pt x="688" y="189"/>
                </a:cubicBezTo>
                <a:cubicBezTo>
                  <a:pt x="603" y="189"/>
                  <a:pt x="503" y="173"/>
                  <a:pt x="402" y="122"/>
                </a:cubicBezTo>
                <a:cubicBezTo>
                  <a:pt x="400" y="120"/>
                  <a:pt x="397" y="119"/>
                  <a:pt x="394" y="118"/>
                </a:cubicBezTo>
                <a:cubicBezTo>
                  <a:pt x="383" y="111"/>
                  <a:pt x="371" y="105"/>
                  <a:pt x="360" y="98"/>
                </a:cubicBezTo>
                <a:cubicBezTo>
                  <a:pt x="274" y="44"/>
                  <a:pt x="201" y="15"/>
                  <a:pt x="141"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şľiḑé"/>
          <p:cNvSpPr/>
          <p:nvPr/>
        </p:nvSpPr>
        <p:spPr bwMode="auto">
          <a:xfrm>
            <a:off x="7651750" y="2017395"/>
            <a:ext cx="99695" cy="517525"/>
          </a:xfrm>
          <a:custGeom>
            <a:avLst/>
            <a:gdLst>
              <a:gd name="T0" fmla="*/ 51 w 51"/>
              <a:gd name="T1" fmla="*/ 0 h 268"/>
              <a:gd name="T2" fmla="*/ 38 w 51"/>
              <a:gd name="T3" fmla="*/ 39 h 268"/>
              <a:gd name="T4" fmla="*/ 6 w 51"/>
              <a:gd name="T5" fmla="*/ 178 h 268"/>
              <a:gd name="T6" fmla="*/ 2 w 51"/>
              <a:gd name="T7" fmla="*/ 268 h 268"/>
              <a:gd name="T8" fmla="*/ 5 w 51"/>
              <a:gd name="T9" fmla="*/ 256 h 268"/>
              <a:gd name="T10" fmla="*/ 10 w 51"/>
              <a:gd name="T11" fmla="*/ 178 h 268"/>
              <a:gd name="T12" fmla="*/ 51 w 51"/>
              <a:gd name="T13" fmla="*/ 0 h 268"/>
            </a:gdLst>
            <a:ahLst/>
            <a:cxnLst>
              <a:cxn ang="0">
                <a:pos x="T0" y="T1"/>
              </a:cxn>
              <a:cxn ang="0">
                <a:pos x="T2" y="T3"/>
              </a:cxn>
              <a:cxn ang="0">
                <a:pos x="T4" y="T5"/>
              </a:cxn>
              <a:cxn ang="0">
                <a:pos x="T6" y="T7"/>
              </a:cxn>
              <a:cxn ang="0">
                <a:pos x="T8" y="T9"/>
              </a:cxn>
              <a:cxn ang="0">
                <a:pos x="T10" y="T11"/>
              </a:cxn>
              <a:cxn ang="0">
                <a:pos x="T12" y="T13"/>
              </a:cxn>
            </a:cxnLst>
            <a:rect l="0" t="0" r="r" b="b"/>
            <a:pathLst>
              <a:path w="51" h="268">
                <a:moveTo>
                  <a:pt x="51" y="0"/>
                </a:moveTo>
                <a:cubicBezTo>
                  <a:pt x="49" y="9"/>
                  <a:pt x="44" y="22"/>
                  <a:pt x="38" y="39"/>
                </a:cubicBezTo>
                <a:cubicBezTo>
                  <a:pt x="6" y="178"/>
                  <a:pt x="6" y="178"/>
                  <a:pt x="6" y="178"/>
                </a:cubicBezTo>
                <a:cubicBezTo>
                  <a:pt x="6" y="178"/>
                  <a:pt x="0" y="218"/>
                  <a:pt x="2" y="268"/>
                </a:cubicBezTo>
                <a:cubicBezTo>
                  <a:pt x="3" y="264"/>
                  <a:pt x="4" y="260"/>
                  <a:pt x="5" y="256"/>
                </a:cubicBezTo>
                <a:cubicBezTo>
                  <a:pt x="5" y="230"/>
                  <a:pt x="7" y="204"/>
                  <a:pt x="10" y="178"/>
                </a:cubicBezTo>
                <a:cubicBezTo>
                  <a:pt x="51" y="0"/>
                  <a:pt x="51" y="0"/>
                  <a:pt x="5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šḻiḑè"/>
          <p:cNvSpPr/>
          <p:nvPr/>
        </p:nvSpPr>
        <p:spPr bwMode="auto">
          <a:xfrm>
            <a:off x="7526655" y="2093595"/>
            <a:ext cx="200025" cy="781050"/>
          </a:xfrm>
          <a:custGeom>
            <a:avLst/>
            <a:gdLst>
              <a:gd name="T0" fmla="*/ 103 w 103"/>
              <a:gd name="T1" fmla="*/ 0 h 404"/>
              <a:gd name="T2" fmla="*/ 51 w 103"/>
              <a:gd name="T3" fmla="*/ 128 h 404"/>
              <a:gd name="T4" fmla="*/ 71 w 103"/>
              <a:gd name="T5" fmla="*/ 404 h 404"/>
              <a:gd name="T6" fmla="*/ 67 w 103"/>
              <a:gd name="T7" fmla="*/ 229 h 404"/>
              <a:gd name="T8" fmla="*/ 71 w 103"/>
              <a:gd name="T9" fmla="*/ 139 h 404"/>
              <a:gd name="T10" fmla="*/ 103 w 103"/>
              <a:gd name="T11" fmla="*/ 0 h 404"/>
            </a:gdLst>
            <a:ahLst/>
            <a:cxnLst>
              <a:cxn ang="0">
                <a:pos x="T0" y="T1"/>
              </a:cxn>
              <a:cxn ang="0">
                <a:pos x="T2" y="T3"/>
              </a:cxn>
              <a:cxn ang="0">
                <a:pos x="T4" y="T5"/>
              </a:cxn>
              <a:cxn ang="0">
                <a:pos x="T6" y="T7"/>
              </a:cxn>
              <a:cxn ang="0">
                <a:pos x="T8" y="T9"/>
              </a:cxn>
              <a:cxn ang="0">
                <a:pos x="T10" y="T11"/>
              </a:cxn>
            </a:cxnLst>
            <a:rect l="0" t="0" r="r" b="b"/>
            <a:pathLst>
              <a:path w="103" h="404">
                <a:moveTo>
                  <a:pt x="103" y="0"/>
                </a:moveTo>
                <a:cubicBezTo>
                  <a:pt x="93" y="29"/>
                  <a:pt x="76" y="70"/>
                  <a:pt x="51" y="128"/>
                </a:cubicBezTo>
                <a:cubicBezTo>
                  <a:pt x="0" y="244"/>
                  <a:pt x="19" y="336"/>
                  <a:pt x="71" y="404"/>
                </a:cubicBezTo>
                <a:cubicBezTo>
                  <a:pt x="51" y="355"/>
                  <a:pt x="46" y="297"/>
                  <a:pt x="67" y="229"/>
                </a:cubicBezTo>
                <a:cubicBezTo>
                  <a:pt x="65" y="179"/>
                  <a:pt x="71" y="139"/>
                  <a:pt x="71" y="139"/>
                </a:cubicBezTo>
                <a:cubicBezTo>
                  <a:pt x="103" y="0"/>
                  <a:pt x="103" y="0"/>
                  <a:pt x="103"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sḻiḋe"/>
          <p:cNvSpPr/>
          <p:nvPr/>
        </p:nvSpPr>
        <p:spPr bwMode="auto">
          <a:xfrm>
            <a:off x="9351645" y="3352165"/>
            <a:ext cx="1363980" cy="652145"/>
          </a:xfrm>
          <a:custGeom>
            <a:avLst/>
            <a:gdLst>
              <a:gd name="T0" fmla="*/ 0 w 705"/>
              <a:gd name="T1" fmla="*/ 0 h 337"/>
              <a:gd name="T2" fmla="*/ 0 w 705"/>
              <a:gd name="T3" fmla="*/ 1 h 337"/>
              <a:gd name="T4" fmla="*/ 287 w 705"/>
              <a:gd name="T5" fmla="*/ 135 h 337"/>
              <a:gd name="T6" fmla="*/ 701 w 705"/>
              <a:gd name="T7" fmla="*/ 309 h 337"/>
              <a:gd name="T8" fmla="*/ 601 w 705"/>
              <a:gd name="T9" fmla="*/ 336 h 337"/>
              <a:gd name="T10" fmla="*/ 603 w 705"/>
              <a:gd name="T11" fmla="*/ 337 h 337"/>
              <a:gd name="T12" fmla="*/ 705 w 705"/>
              <a:gd name="T13" fmla="*/ 309 h 337"/>
              <a:gd name="T14" fmla="*/ 291 w 705"/>
              <a:gd name="T15" fmla="*/ 135 h 337"/>
              <a:gd name="T16" fmla="*/ 0 w 705"/>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 h="337">
                <a:moveTo>
                  <a:pt x="0" y="0"/>
                </a:moveTo>
                <a:cubicBezTo>
                  <a:pt x="0" y="1"/>
                  <a:pt x="0" y="1"/>
                  <a:pt x="0" y="1"/>
                </a:cubicBezTo>
                <a:cubicBezTo>
                  <a:pt x="75" y="12"/>
                  <a:pt x="206" y="43"/>
                  <a:pt x="287" y="135"/>
                </a:cubicBezTo>
                <a:cubicBezTo>
                  <a:pt x="406" y="270"/>
                  <a:pt x="701" y="309"/>
                  <a:pt x="701" y="309"/>
                </a:cubicBezTo>
                <a:cubicBezTo>
                  <a:pt x="601" y="336"/>
                  <a:pt x="601" y="336"/>
                  <a:pt x="601" y="336"/>
                </a:cubicBezTo>
                <a:cubicBezTo>
                  <a:pt x="602" y="336"/>
                  <a:pt x="602" y="337"/>
                  <a:pt x="603" y="337"/>
                </a:cubicBezTo>
                <a:cubicBezTo>
                  <a:pt x="705" y="309"/>
                  <a:pt x="705" y="309"/>
                  <a:pt x="705" y="309"/>
                </a:cubicBezTo>
                <a:cubicBezTo>
                  <a:pt x="705" y="309"/>
                  <a:pt x="410" y="270"/>
                  <a:pt x="291" y="135"/>
                </a:cubicBezTo>
                <a:cubicBezTo>
                  <a:pt x="209" y="42"/>
                  <a:pt x="74" y="11"/>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iṥḷíḓê"/>
          <p:cNvSpPr/>
          <p:nvPr/>
        </p:nvSpPr>
        <p:spPr bwMode="auto">
          <a:xfrm>
            <a:off x="9309735" y="3355340"/>
            <a:ext cx="1398270" cy="646430"/>
          </a:xfrm>
          <a:custGeom>
            <a:avLst/>
            <a:gdLst>
              <a:gd name="T0" fmla="*/ 22 w 723"/>
              <a:gd name="T1" fmla="*/ 0 h 335"/>
              <a:gd name="T2" fmla="*/ 0 w 723"/>
              <a:gd name="T3" fmla="*/ 50 h 335"/>
              <a:gd name="T4" fmla="*/ 345 w 723"/>
              <a:gd name="T5" fmla="*/ 190 h 335"/>
              <a:gd name="T6" fmla="*/ 623 w 723"/>
              <a:gd name="T7" fmla="*/ 335 h 335"/>
              <a:gd name="T8" fmla="*/ 723 w 723"/>
              <a:gd name="T9" fmla="*/ 308 h 335"/>
              <a:gd name="T10" fmla="*/ 309 w 723"/>
              <a:gd name="T11" fmla="*/ 134 h 335"/>
              <a:gd name="T12" fmla="*/ 22 w 723"/>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723" h="335">
                <a:moveTo>
                  <a:pt x="22" y="0"/>
                </a:moveTo>
                <a:cubicBezTo>
                  <a:pt x="0" y="50"/>
                  <a:pt x="0" y="50"/>
                  <a:pt x="0" y="50"/>
                </a:cubicBezTo>
                <a:cubicBezTo>
                  <a:pt x="0" y="50"/>
                  <a:pt x="226" y="56"/>
                  <a:pt x="345" y="190"/>
                </a:cubicBezTo>
                <a:cubicBezTo>
                  <a:pt x="410" y="264"/>
                  <a:pt x="529" y="309"/>
                  <a:pt x="623" y="335"/>
                </a:cubicBezTo>
                <a:cubicBezTo>
                  <a:pt x="723" y="308"/>
                  <a:pt x="723" y="308"/>
                  <a:pt x="723" y="308"/>
                </a:cubicBezTo>
                <a:cubicBezTo>
                  <a:pt x="723" y="308"/>
                  <a:pt x="428" y="269"/>
                  <a:pt x="309" y="134"/>
                </a:cubicBezTo>
                <a:cubicBezTo>
                  <a:pt x="228" y="42"/>
                  <a:pt x="97" y="11"/>
                  <a:pt x="22"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šļîḑe"/>
          <p:cNvSpPr/>
          <p:nvPr/>
        </p:nvSpPr>
        <p:spPr bwMode="auto">
          <a:xfrm>
            <a:off x="6384290" y="3237230"/>
            <a:ext cx="278130" cy="212725"/>
          </a:xfrm>
          <a:custGeom>
            <a:avLst/>
            <a:gdLst>
              <a:gd name="T0" fmla="*/ 0 w 144"/>
              <a:gd name="T1" fmla="*/ 0 h 110"/>
              <a:gd name="T2" fmla="*/ 2 w 144"/>
              <a:gd name="T3" fmla="*/ 6 h 110"/>
              <a:gd name="T4" fmla="*/ 7 w 144"/>
              <a:gd name="T5" fmla="*/ 16 h 110"/>
              <a:gd name="T6" fmla="*/ 142 w 144"/>
              <a:gd name="T7" fmla="*/ 110 h 110"/>
              <a:gd name="T8" fmla="*/ 144 w 144"/>
              <a:gd name="T9" fmla="*/ 110 h 110"/>
              <a:gd name="T10" fmla="*/ 0 w 144"/>
              <a:gd name="T11" fmla="*/ 0 h 110"/>
            </a:gdLst>
            <a:ahLst/>
            <a:cxnLst>
              <a:cxn ang="0">
                <a:pos x="T0" y="T1"/>
              </a:cxn>
              <a:cxn ang="0">
                <a:pos x="T2" y="T3"/>
              </a:cxn>
              <a:cxn ang="0">
                <a:pos x="T4" y="T5"/>
              </a:cxn>
              <a:cxn ang="0">
                <a:pos x="T6" y="T7"/>
              </a:cxn>
              <a:cxn ang="0">
                <a:pos x="T8" y="T9"/>
              </a:cxn>
              <a:cxn ang="0">
                <a:pos x="T10" y="T11"/>
              </a:cxn>
            </a:cxnLst>
            <a:rect l="0" t="0" r="r" b="b"/>
            <a:pathLst>
              <a:path w="144" h="110">
                <a:moveTo>
                  <a:pt x="0" y="0"/>
                </a:moveTo>
                <a:cubicBezTo>
                  <a:pt x="1" y="4"/>
                  <a:pt x="2" y="6"/>
                  <a:pt x="2" y="6"/>
                </a:cubicBezTo>
                <a:cubicBezTo>
                  <a:pt x="2" y="6"/>
                  <a:pt x="4" y="10"/>
                  <a:pt x="7" y="16"/>
                </a:cubicBezTo>
                <a:cubicBezTo>
                  <a:pt x="40" y="60"/>
                  <a:pt x="88" y="110"/>
                  <a:pt x="142" y="110"/>
                </a:cubicBezTo>
                <a:cubicBezTo>
                  <a:pt x="143" y="110"/>
                  <a:pt x="143" y="110"/>
                  <a:pt x="144" y="110"/>
                </a:cubicBezTo>
                <a:cubicBezTo>
                  <a:pt x="84" y="109"/>
                  <a:pt x="31" y="46"/>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ŝļîḓê"/>
          <p:cNvSpPr/>
          <p:nvPr/>
        </p:nvSpPr>
        <p:spPr bwMode="auto">
          <a:xfrm>
            <a:off x="6396990" y="2934335"/>
            <a:ext cx="612140" cy="622935"/>
          </a:xfrm>
          <a:custGeom>
            <a:avLst/>
            <a:gdLst>
              <a:gd name="T0" fmla="*/ 159 w 316"/>
              <a:gd name="T1" fmla="*/ 0 h 323"/>
              <a:gd name="T2" fmla="*/ 174 w 316"/>
              <a:gd name="T3" fmla="*/ 260 h 323"/>
              <a:gd name="T4" fmla="*/ 139 w 316"/>
              <a:gd name="T5" fmla="*/ 267 h 323"/>
              <a:gd name="T6" fmla="*/ 137 w 316"/>
              <a:gd name="T7" fmla="*/ 267 h 323"/>
              <a:gd name="T8" fmla="*/ 135 w 316"/>
              <a:gd name="T9" fmla="*/ 267 h 323"/>
              <a:gd name="T10" fmla="*/ 0 w 316"/>
              <a:gd name="T11" fmla="*/ 173 h 323"/>
              <a:gd name="T12" fmla="*/ 171 w 316"/>
              <a:gd name="T13" fmla="*/ 323 h 323"/>
              <a:gd name="T14" fmla="*/ 206 w 316"/>
              <a:gd name="T15" fmla="*/ 316 h 323"/>
              <a:gd name="T16" fmla="*/ 164 w 316"/>
              <a:gd name="T17" fmla="*/ 2 h 323"/>
              <a:gd name="T18" fmla="*/ 159 w 316"/>
              <a:gd name="T19"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323">
                <a:moveTo>
                  <a:pt x="159" y="0"/>
                </a:moveTo>
                <a:cubicBezTo>
                  <a:pt x="197" y="81"/>
                  <a:pt x="253" y="226"/>
                  <a:pt x="174" y="260"/>
                </a:cubicBezTo>
                <a:cubicBezTo>
                  <a:pt x="162" y="265"/>
                  <a:pt x="150" y="267"/>
                  <a:pt x="139" y="267"/>
                </a:cubicBezTo>
                <a:cubicBezTo>
                  <a:pt x="138" y="267"/>
                  <a:pt x="138" y="267"/>
                  <a:pt x="137" y="267"/>
                </a:cubicBezTo>
                <a:cubicBezTo>
                  <a:pt x="136" y="267"/>
                  <a:pt x="136" y="267"/>
                  <a:pt x="135" y="267"/>
                </a:cubicBezTo>
                <a:cubicBezTo>
                  <a:pt x="81" y="267"/>
                  <a:pt x="33" y="217"/>
                  <a:pt x="0" y="173"/>
                </a:cubicBezTo>
                <a:cubicBezTo>
                  <a:pt x="20" y="209"/>
                  <a:pt x="90" y="323"/>
                  <a:pt x="171" y="323"/>
                </a:cubicBezTo>
                <a:cubicBezTo>
                  <a:pt x="182" y="323"/>
                  <a:pt x="194" y="321"/>
                  <a:pt x="206" y="316"/>
                </a:cubicBezTo>
                <a:cubicBezTo>
                  <a:pt x="316" y="268"/>
                  <a:pt x="164" y="2"/>
                  <a:pt x="164" y="2"/>
                </a:cubicBezTo>
                <a:cubicBezTo>
                  <a:pt x="159" y="0"/>
                  <a:pt x="159" y="0"/>
                  <a:pt x="159"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sḷïḍê"/>
          <p:cNvSpPr/>
          <p:nvPr/>
        </p:nvSpPr>
        <p:spPr bwMode="auto">
          <a:xfrm>
            <a:off x="6963410" y="3486150"/>
            <a:ext cx="462915" cy="279400"/>
          </a:xfrm>
          <a:custGeom>
            <a:avLst/>
            <a:gdLst>
              <a:gd name="T0" fmla="*/ 0 w 239"/>
              <a:gd name="T1" fmla="*/ 0 h 145"/>
              <a:gd name="T2" fmla="*/ 0 w 239"/>
              <a:gd name="T3" fmla="*/ 1 h 145"/>
              <a:gd name="T4" fmla="*/ 238 w 239"/>
              <a:gd name="T5" fmla="*/ 145 h 145"/>
              <a:gd name="T6" fmla="*/ 239 w 239"/>
              <a:gd name="T7" fmla="*/ 140 h 145"/>
              <a:gd name="T8" fmla="*/ 0 w 239"/>
              <a:gd name="T9" fmla="*/ 0 h 145"/>
            </a:gdLst>
            <a:ahLst/>
            <a:cxnLst>
              <a:cxn ang="0">
                <a:pos x="T0" y="T1"/>
              </a:cxn>
              <a:cxn ang="0">
                <a:pos x="T2" y="T3"/>
              </a:cxn>
              <a:cxn ang="0">
                <a:pos x="T4" y="T5"/>
              </a:cxn>
              <a:cxn ang="0">
                <a:pos x="T6" y="T7"/>
              </a:cxn>
              <a:cxn ang="0">
                <a:pos x="T8" y="T9"/>
              </a:cxn>
            </a:cxnLst>
            <a:rect l="0" t="0" r="r" b="b"/>
            <a:pathLst>
              <a:path w="239" h="145">
                <a:moveTo>
                  <a:pt x="0" y="0"/>
                </a:moveTo>
                <a:cubicBezTo>
                  <a:pt x="0" y="1"/>
                  <a:pt x="0" y="1"/>
                  <a:pt x="0" y="1"/>
                </a:cubicBezTo>
                <a:cubicBezTo>
                  <a:pt x="63" y="15"/>
                  <a:pt x="198" y="55"/>
                  <a:pt x="238" y="145"/>
                </a:cubicBezTo>
                <a:cubicBezTo>
                  <a:pt x="238" y="145"/>
                  <a:pt x="239" y="143"/>
                  <a:pt x="239" y="140"/>
                </a:cubicBezTo>
                <a:cubicBezTo>
                  <a:pt x="196" y="52"/>
                  <a:pt x="60" y="13"/>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ļiḓe"/>
          <p:cNvSpPr/>
          <p:nvPr/>
        </p:nvSpPr>
        <p:spPr bwMode="auto">
          <a:xfrm>
            <a:off x="6963410" y="3488055"/>
            <a:ext cx="593725" cy="386715"/>
          </a:xfrm>
          <a:custGeom>
            <a:avLst/>
            <a:gdLst>
              <a:gd name="T0" fmla="*/ 0 w 307"/>
              <a:gd name="T1" fmla="*/ 0 h 200"/>
              <a:gd name="T2" fmla="*/ 2 w 307"/>
              <a:gd name="T3" fmla="*/ 50 h 200"/>
              <a:gd name="T4" fmla="*/ 274 w 307"/>
              <a:gd name="T5" fmla="*/ 200 h 200"/>
              <a:gd name="T6" fmla="*/ 245 w 307"/>
              <a:gd name="T7" fmla="*/ 34 h 200"/>
              <a:gd name="T8" fmla="*/ 242 w 307"/>
              <a:gd name="T9" fmla="*/ 144 h 200"/>
              <a:gd name="T10" fmla="*/ 239 w 307"/>
              <a:gd name="T11" fmla="*/ 139 h 200"/>
              <a:gd name="T12" fmla="*/ 238 w 307"/>
              <a:gd name="T13" fmla="*/ 144 h 200"/>
              <a:gd name="T14" fmla="*/ 0 w 307"/>
              <a:gd name="T15" fmla="*/ 0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200">
                <a:moveTo>
                  <a:pt x="0" y="0"/>
                </a:moveTo>
                <a:cubicBezTo>
                  <a:pt x="2" y="30"/>
                  <a:pt x="2" y="50"/>
                  <a:pt x="2" y="50"/>
                </a:cubicBezTo>
                <a:cubicBezTo>
                  <a:pt x="2" y="50"/>
                  <a:pt x="221" y="82"/>
                  <a:pt x="274" y="200"/>
                </a:cubicBezTo>
                <a:cubicBezTo>
                  <a:pt x="274" y="200"/>
                  <a:pt x="307" y="97"/>
                  <a:pt x="245" y="34"/>
                </a:cubicBezTo>
                <a:cubicBezTo>
                  <a:pt x="260" y="89"/>
                  <a:pt x="242" y="144"/>
                  <a:pt x="242" y="144"/>
                </a:cubicBezTo>
                <a:cubicBezTo>
                  <a:pt x="241" y="142"/>
                  <a:pt x="240" y="141"/>
                  <a:pt x="239" y="139"/>
                </a:cubicBezTo>
                <a:cubicBezTo>
                  <a:pt x="239" y="142"/>
                  <a:pt x="238" y="144"/>
                  <a:pt x="238" y="144"/>
                </a:cubicBezTo>
                <a:cubicBezTo>
                  <a:pt x="198" y="54"/>
                  <a:pt x="63" y="14"/>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ṡḻîdê"/>
          <p:cNvSpPr/>
          <p:nvPr/>
        </p:nvSpPr>
        <p:spPr bwMode="auto">
          <a:xfrm>
            <a:off x="7752080" y="1968500"/>
            <a:ext cx="10795" cy="48895"/>
          </a:xfrm>
          <a:custGeom>
            <a:avLst/>
            <a:gdLst>
              <a:gd name="T0" fmla="*/ 6 w 6"/>
              <a:gd name="T1" fmla="*/ 0 h 26"/>
              <a:gd name="T2" fmla="*/ 0 w 6"/>
              <a:gd name="T3" fmla="*/ 26 h 26"/>
              <a:gd name="T4" fmla="*/ 6 w 6"/>
              <a:gd name="T5" fmla="*/ 0 h 26"/>
            </a:gdLst>
            <a:ahLst/>
            <a:cxnLst>
              <a:cxn ang="0">
                <a:pos x="T0" y="T1"/>
              </a:cxn>
              <a:cxn ang="0">
                <a:pos x="T2" y="T3"/>
              </a:cxn>
              <a:cxn ang="0">
                <a:pos x="T4" y="T5"/>
              </a:cxn>
            </a:cxnLst>
            <a:rect l="0" t="0" r="r" b="b"/>
            <a:pathLst>
              <a:path w="6" h="26">
                <a:moveTo>
                  <a:pt x="6" y="0"/>
                </a:moveTo>
                <a:cubicBezTo>
                  <a:pt x="0" y="26"/>
                  <a:pt x="0" y="26"/>
                  <a:pt x="0" y="26"/>
                </a:cubicBezTo>
                <a:cubicBezTo>
                  <a:pt x="6" y="6"/>
                  <a:pt x="6" y="0"/>
                  <a:pt x="6"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ŝ1îdé"/>
          <p:cNvSpPr/>
          <p:nvPr/>
        </p:nvSpPr>
        <p:spPr bwMode="auto">
          <a:xfrm>
            <a:off x="4580890" y="3377565"/>
            <a:ext cx="1699895" cy="593725"/>
          </a:xfrm>
          <a:custGeom>
            <a:avLst/>
            <a:gdLst>
              <a:gd name="T0" fmla="*/ 0 w 879"/>
              <a:gd name="T1" fmla="*/ 259 h 307"/>
              <a:gd name="T2" fmla="*/ 7 w 879"/>
              <a:gd name="T3" fmla="*/ 264 h 307"/>
              <a:gd name="T4" fmla="*/ 216 w 879"/>
              <a:gd name="T5" fmla="*/ 307 h 307"/>
              <a:gd name="T6" fmla="*/ 218 w 879"/>
              <a:gd name="T7" fmla="*/ 307 h 307"/>
              <a:gd name="T8" fmla="*/ 0 w 879"/>
              <a:gd name="T9" fmla="*/ 259 h 307"/>
              <a:gd name="T10" fmla="*/ 777 w 879"/>
              <a:gd name="T11" fmla="*/ 0 h 307"/>
              <a:gd name="T12" fmla="*/ 775 w 879"/>
              <a:gd name="T13" fmla="*/ 0 h 307"/>
              <a:gd name="T14" fmla="*/ 879 w 879"/>
              <a:gd name="T15" fmla="*/ 30 h 307"/>
              <a:gd name="T16" fmla="*/ 879 w 879"/>
              <a:gd name="T17" fmla="*/ 28 h 307"/>
              <a:gd name="T18" fmla="*/ 777 w 879"/>
              <a:gd name="T1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9" h="307">
                <a:moveTo>
                  <a:pt x="0" y="259"/>
                </a:moveTo>
                <a:cubicBezTo>
                  <a:pt x="0" y="259"/>
                  <a:pt x="2" y="261"/>
                  <a:pt x="7" y="264"/>
                </a:cubicBezTo>
                <a:cubicBezTo>
                  <a:pt x="39" y="275"/>
                  <a:pt x="132" y="307"/>
                  <a:pt x="216" y="307"/>
                </a:cubicBezTo>
                <a:cubicBezTo>
                  <a:pt x="216" y="307"/>
                  <a:pt x="217" y="307"/>
                  <a:pt x="218" y="307"/>
                </a:cubicBezTo>
                <a:cubicBezTo>
                  <a:pt x="115" y="306"/>
                  <a:pt x="0" y="259"/>
                  <a:pt x="0" y="259"/>
                </a:cubicBezTo>
                <a:moveTo>
                  <a:pt x="777" y="0"/>
                </a:moveTo>
                <a:cubicBezTo>
                  <a:pt x="776" y="0"/>
                  <a:pt x="776" y="0"/>
                  <a:pt x="775" y="0"/>
                </a:cubicBezTo>
                <a:cubicBezTo>
                  <a:pt x="805" y="0"/>
                  <a:pt x="839" y="9"/>
                  <a:pt x="879" y="30"/>
                </a:cubicBezTo>
                <a:cubicBezTo>
                  <a:pt x="879" y="30"/>
                  <a:pt x="879" y="29"/>
                  <a:pt x="879" y="28"/>
                </a:cubicBezTo>
                <a:cubicBezTo>
                  <a:pt x="839" y="8"/>
                  <a:pt x="806" y="0"/>
                  <a:pt x="777"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ïslïďê"/>
          <p:cNvSpPr/>
          <p:nvPr/>
        </p:nvSpPr>
        <p:spPr bwMode="auto">
          <a:xfrm>
            <a:off x="4595495" y="3241040"/>
            <a:ext cx="1755775" cy="819150"/>
          </a:xfrm>
          <a:custGeom>
            <a:avLst/>
            <a:gdLst>
              <a:gd name="T0" fmla="*/ 841 w 908"/>
              <a:gd name="T1" fmla="*/ 0 h 424"/>
              <a:gd name="T2" fmla="*/ 876 w 908"/>
              <a:gd name="T3" fmla="*/ 101 h 424"/>
              <a:gd name="T4" fmla="*/ 872 w 908"/>
              <a:gd name="T5" fmla="*/ 99 h 424"/>
              <a:gd name="T6" fmla="*/ 872 w 908"/>
              <a:gd name="T7" fmla="*/ 101 h 424"/>
              <a:gd name="T8" fmla="*/ 768 w 908"/>
              <a:gd name="T9" fmla="*/ 71 h 424"/>
              <a:gd name="T10" fmla="*/ 589 w 908"/>
              <a:gd name="T11" fmla="*/ 143 h 424"/>
              <a:gd name="T12" fmla="*/ 286 w 908"/>
              <a:gd name="T13" fmla="*/ 367 h 424"/>
              <a:gd name="T14" fmla="*/ 213 w 908"/>
              <a:gd name="T15" fmla="*/ 378 h 424"/>
              <a:gd name="T16" fmla="*/ 211 w 908"/>
              <a:gd name="T17" fmla="*/ 378 h 424"/>
              <a:gd name="T18" fmla="*/ 209 w 908"/>
              <a:gd name="T19" fmla="*/ 378 h 424"/>
              <a:gd name="T20" fmla="*/ 0 w 908"/>
              <a:gd name="T21" fmla="*/ 335 h 424"/>
              <a:gd name="T22" fmla="*/ 270 w 908"/>
              <a:gd name="T23" fmla="*/ 420 h 424"/>
              <a:gd name="T24" fmla="*/ 316 w 908"/>
              <a:gd name="T25" fmla="*/ 424 h 424"/>
              <a:gd name="T26" fmla="*/ 318 w 908"/>
              <a:gd name="T27" fmla="*/ 423 h 424"/>
              <a:gd name="T28" fmla="*/ 621 w 908"/>
              <a:gd name="T29" fmla="*/ 199 h 424"/>
              <a:gd name="T30" fmla="*/ 802 w 908"/>
              <a:gd name="T31" fmla="*/ 127 h 424"/>
              <a:gd name="T32" fmla="*/ 908 w 908"/>
              <a:gd name="T33" fmla="*/ 157 h 424"/>
              <a:gd name="T34" fmla="*/ 841 w 908"/>
              <a:gd name="T35"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8" h="424">
                <a:moveTo>
                  <a:pt x="841" y="0"/>
                </a:moveTo>
                <a:cubicBezTo>
                  <a:pt x="855" y="33"/>
                  <a:pt x="867" y="66"/>
                  <a:pt x="876" y="101"/>
                </a:cubicBezTo>
                <a:cubicBezTo>
                  <a:pt x="875" y="100"/>
                  <a:pt x="873" y="99"/>
                  <a:pt x="872" y="99"/>
                </a:cubicBezTo>
                <a:cubicBezTo>
                  <a:pt x="872" y="100"/>
                  <a:pt x="872" y="101"/>
                  <a:pt x="872" y="101"/>
                </a:cubicBezTo>
                <a:cubicBezTo>
                  <a:pt x="832" y="80"/>
                  <a:pt x="798" y="71"/>
                  <a:pt x="768" y="71"/>
                </a:cubicBezTo>
                <a:cubicBezTo>
                  <a:pt x="703" y="71"/>
                  <a:pt x="655" y="111"/>
                  <a:pt x="589" y="143"/>
                </a:cubicBezTo>
                <a:cubicBezTo>
                  <a:pt x="491" y="191"/>
                  <a:pt x="396" y="330"/>
                  <a:pt x="286" y="367"/>
                </a:cubicBezTo>
                <a:cubicBezTo>
                  <a:pt x="264" y="375"/>
                  <a:pt x="239" y="378"/>
                  <a:pt x="213" y="378"/>
                </a:cubicBezTo>
                <a:cubicBezTo>
                  <a:pt x="212" y="378"/>
                  <a:pt x="211" y="378"/>
                  <a:pt x="211" y="378"/>
                </a:cubicBezTo>
                <a:cubicBezTo>
                  <a:pt x="210" y="378"/>
                  <a:pt x="209" y="378"/>
                  <a:pt x="209" y="378"/>
                </a:cubicBezTo>
                <a:cubicBezTo>
                  <a:pt x="125" y="378"/>
                  <a:pt x="32" y="346"/>
                  <a:pt x="0" y="335"/>
                </a:cubicBezTo>
                <a:cubicBezTo>
                  <a:pt x="28" y="351"/>
                  <a:pt x="136" y="409"/>
                  <a:pt x="270" y="420"/>
                </a:cubicBezTo>
                <a:cubicBezTo>
                  <a:pt x="288" y="421"/>
                  <a:pt x="303" y="423"/>
                  <a:pt x="316" y="424"/>
                </a:cubicBezTo>
                <a:cubicBezTo>
                  <a:pt x="317" y="424"/>
                  <a:pt x="317" y="423"/>
                  <a:pt x="318" y="423"/>
                </a:cubicBezTo>
                <a:cubicBezTo>
                  <a:pt x="428" y="386"/>
                  <a:pt x="523" y="247"/>
                  <a:pt x="621" y="199"/>
                </a:cubicBezTo>
                <a:cubicBezTo>
                  <a:pt x="688" y="167"/>
                  <a:pt x="736" y="127"/>
                  <a:pt x="802" y="127"/>
                </a:cubicBezTo>
                <a:cubicBezTo>
                  <a:pt x="832" y="127"/>
                  <a:pt x="867" y="135"/>
                  <a:pt x="908" y="157"/>
                </a:cubicBezTo>
                <a:cubicBezTo>
                  <a:pt x="908" y="157"/>
                  <a:pt x="885" y="62"/>
                  <a:pt x="841"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ṧľïďe"/>
          <p:cNvSpPr/>
          <p:nvPr/>
        </p:nvSpPr>
        <p:spPr bwMode="auto">
          <a:xfrm>
            <a:off x="4679315" y="2787015"/>
            <a:ext cx="1320165" cy="250825"/>
          </a:xfrm>
          <a:custGeom>
            <a:avLst/>
            <a:gdLst>
              <a:gd name="T0" fmla="*/ 681 w 683"/>
              <a:gd name="T1" fmla="*/ 126 h 130"/>
              <a:gd name="T2" fmla="*/ 668 w 683"/>
              <a:gd name="T3" fmla="*/ 128 h 130"/>
              <a:gd name="T4" fmla="*/ 650 w 683"/>
              <a:gd name="T5" fmla="*/ 130 h 130"/>
              <a:gd name="T6" fmla="*/ 653 w 683"/>
              <a:gd name="T7" fmla="*/ 130 h 130"/>
              <a:gd name="T8" fmla="*/ 672 w 683"/>
              <a:gd name="T9" fmla="*/ 128 h 130"/>
              <a:gd name="T10" fmla="*/ 683 w 683"/>
              <a:gd name="T11" fmla="*/ 127 h 130"/>
              <a:gd name="T12" fmla="*/ 681 w 683"/>
              <a:gd name="T13" fmla="*/ 126 h 130"/>
              <a:gd name="T14" fmla="*/ 166 w 683"/>
              <a:gd name="T15" fmla="*/ 22 h 130"/>
              <a:gd name="T16" fmla="*/ 12 w 683"/>
              <a:gd name="T17" fmla="*/ 40 h 130"/>
              <a:gd name="T18" fmla="*/ 0 w 683"/>
              <a:gd name="T19" fmla="*/ 46 h 130"/>
              <a:gd name="T20" fmla="*/ 168 w 683"/>
              <a:gd name="T21" fmla="*/ 22 h 130"/>
              <a:gd name="T22" fmla="*/ 166 w 683"/>
              <a:gd name="T23" fmla="*/ 22 h 130"/>
              <a:gd name="T24" fmla="*/ 169 w 683"/>
              <a:gd name="T25" fmla="*/ 0 h 130"/>
              <a:gd name="T26" fmla="*/ 167 w 683"/>
              <a:gd name="T27" fmla="*/ 0 h 130"/>
              <a:gd name="T28" fmla="*/ 265 w 683"/>
              <a:gd name="T29" fmla="*/ 22 h 130"/>
              <a:gd name="T30" fmla="*/ 681 w 683"/>
              <a:gd name="T31" fmla="*/ 75 h 130"/>
              <a:gd name="T32" fmla="*/ 683 w 683"/>
              <a:gd name="T33" fmla="*/ 75 h 130"/>
              <a:gd name="T34" fmla="*/ 269 w 683"/>
              <a:gd name="T35" fmla="*/ 22 h 130"/>
              <a:gd name="T36" fmla="*/ 169 w 683"/>
              <a:gd name="T3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3" h="130">
                <a:moveTo>
                  <a:pt x="681" y="126"/>
                </a:moveTo>
                <a:cubicBezTo>
                  <a:pt x="677" y="126"/>
                  <a:pt x="673" y="127"/>
                  <a:pt x="668" y="128"/>
                </a:cubicBezTo>
                <a:cubicBezTo>
                  <a:pt x="663" y="129"/>
                  <a:pt x="656" y="129"/>
                  <a:pt x="650" y="130"/>
                </a:cubicBezTo>
                <a:cubicBezTo>
                  <a:pt x="651" y="130"/>
                  <a:pt x="652" y="130"/>
                  <a:pt x="653" y="130"/>
                </a:cubicBezTo>
                <a:cubicBezTo>
                  <a:pt x="660" y="130"/>
                  <a:pt x="666" y="129"/>
                  <a:pt x="672" y="128"/>
                </a:cubicBezTo>
                <a:cubicBezTo>
                  <a:pt x="676" y="127"/>
                  <a:pt x="679" y="127"/>
                  <a:pt x="683" y="127"/>
                </a:cubicBezTo>
                <a:cubicBezTo>
                  <a:pt x="682" y="127"/>
                  <a:pt x="681" y="126"/>
                  <a:pt x="681" y="126"/>
                </a:cubicBezTo>
                <a:moveTo>
                  <a:pt x="166" y="22"/>
                </a:moveTo>
                <a:cubicBezTo>
                  <a:pt x="139" y="22"/>
                  <a:pt x="61" y="23"/>
                  <a:pt x="12" y="40"/>
                </a:cubicBezTo>
                <a:cubicBezTo>
                  <a:pt x="4" y="43"/>
                  <a:pt x="0" y="46"/>
                  <a:pt x="0" y="46"/>
                </a:cubicBezTo>
                <a:cubicBezTo>
                  <a:pt x="45" y="24"/>
                  <a:pt x="137" y="22"/>
                  <a:pt x="168" y="22"/>
                </a:cubicBezTo>
                <a:cubicBezTo>
                  <a:pt x="168" y="22"/>
                  <a:pt x="167" y="22"/>
                  <a:pt x="166" y="22"/>
                </a:cubicBezTo>
                <a:moveTo>
                  <a:pt x="169" y="0"/>
                </a:moveTo>
                <a:cubicBezTo>
                  <a:pt x="169" y="0"/>
                  <a:pt x="168" y="0"/>
                  <a:pt x="167" y="0"/>
                </a:cubicBezTo>
                <a:cubicBezTo>
                  <a:pt x="199" y="0"/>
                  <a:pt x="233" y="6"/>
                  <a:pt x="265" y="22"/>
                </a:cubicBezTo>
                <a:cubicBezTo>
                  <a:pt x="363" y="70"/>
                  <a:pt x="591" y="75"/>
                  <a:pt x="681" y="75"/>
                </a:cubicBezTo>
                <a:cubicBezTo>
                  <a:pt x="682" y="75"/>
                  <a:pt x="682" y="75"/>
                  <a:pt x="683" y="75"/>
                </a:cubicBezTo>
                <a:cubicBezTo>
                  <a:pt x="592" y="75"/>
                  <a:pt x="367" y="70"/>
                  <a:pt x="269" y="22"/>
                </a:cubicBezTo>
                <a:cubicBezTo>
                  <a:pt x="236" y="6"/>
                  <a:pt x="202" y="0"/>
                  <a:pt x="169"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1ïḋé"/>
          <p:cNvSpPr/>
          <p:nvPr/>
        </p:nvSpPr>
        <p:spPr bwMode="auto">
          <a:xfrm>
            <a:off x="4700905" y="2244090"/>
            <a:ext cx="1438275" cy="795020"/>
          </a:xfrm>
          <a:custGeom>
            <a:avLst/>
            <a:gdLst>
              <a:gd name="T0" fmla="*/ 657 w 743"/>
              <a:gd name="T1" fmla="*/ 0 h 412"/>
              <a:gd name="T2" fmla="*/ 711 w 743"/>
              <a:gd name="T3" fmla="*/ 356 h 412"/>
              <a:gd name="T4" fmla="*/ 673 w 743"/>
              <a:gd name="T5" fmla="*/ 356 h 412"/>
              <a:gd name="T6" fmla="*/ 671 w 743"/>
              <a:gd name="T7" fmla="*/ 356 h 412"/>
              <a:gd name="T8" fmla="*/ 669 w 743"/>
              <a:gd name="T9" fmla="*/ 356 h 412"/>
              <a:gd name="T10" fmla="*/ 253 w 743"/>
              <a:gd name="T11" fmla="*/ 303 h 412"/>
              <a:gd name="T12" fmla="*/ 155 w 743"/>
              <a:gd name="T13" fmla="*/ 281 h 412"/>
              <a:gd name="T14" fmla="*/ 0 w 743"/>
              <a:gd name="T15" fmla="*/ 321 h 412"/>
              <a:gd name="T16" fmla="*/ 154 w 743"/>
              <a:gd name="T17" fmla="*/ 303 h 412"/>
              <a:gd name="T18" fmla="*/ 156 w 743"/>
              <a:gd name="T19" fmla="*/ 303 h 412"/>
              <a:gd name="T20" fmla="*/ 158 w 743"/>
              <a:gd name="T21" fmla="*/ 303 h 412"/>
              <a:gd name="T22" fmla="*/ 167 w 743"/>
              <a:gd name="T23" fmla="*/ 303 h 412"/>
              <a:gd name="T24" fmla="*/ 232 w 743"/>
              <a:gd name="T25" fmla="*/ 341 h 412"/>
              <a:gd name="T26" fmla="*/ 289 w 743"/>
              <a:gd name="T27" fmla="*/ 359 h 412"/>
              <a:gd name="T28" fmla="*/ 638 w 743"/>
              <a:gd name="T29" fmla="*/ 411 h 412"/>
              <a:gd name="T30" fmla="*/ 656 w 743"/>
              <a:gd name="T31" fmla="*/ 409 h 412"/>
              <a:gd name="T32" fmla="*/ 669 w 743"/>
              <a:gd name="T33" fmla="*/ 407 h 412"/>
              <a:gd name="T34" fmla="*/ 671 w 743"/>
              <a:gd name="T35" fmla="*/ 408 h 412"/>
              <a:gd name="T36" fmla="*/ 673 w 743"/>
              <a:gd name="T37" fmla="*/ 407 h 412"/>
              <a:gd name="T38" fmla="*/ 697 w 743"/>
              <a:gd name="T39" fmla="*/ 412 h 412"/>
              <a:gd name="T40" fmla="*/ 705 w 743"/>
              <a:gd name="T41" fmla="*/ 412 h 412"/>
              <a:gd name="T42" fmla="*/ 743 w 743"/>
              <a:gd name="T43" fmla="*/ 412 h 412"/>
              <a:gd name="T44" fmla="*/ 658 w 743"/>
              <a:gd name="T45" fmla="*/ 0 h 412"/>
              <a:gd name="T46" fmla="*/ 657 w 743"/>
              <a:gd name="T4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3" h="412">
                <a:moveTo>
                  <a:pt x="657" y="0"/>
                </a:moveTo>
                <a:cubicBezTo>
                  <a:pt x="692" y="113"/>
                  <a:pt x="711" y="356"/>
                  <a:pt x="711" y="356"/>
                </a:cubicBezTo>
                <a:cubicBezTo>
                  <a:pt x="711" y="356"/>
                  <a:pt x="696" y="356"/>
                  <a:pt x="673" y="356"/>
                </a:cubicBezTo>
                <a:cubicBezTo>
                  <a:pt x="672" y="356"/>
                  <a:pt x="672" y="356"/>
                  <a:pt x="671" y="356"/>
                </a:cubicBezTo>
                <a:cubicBezTo>
                  <a:pt x="670" y="356"/>
                  <a:pt x="670" y="356"/>
                  <a:pt x="669" y="356"/>
                </a:cubicBezTo>
                <a:cubicBezTo>
                  <a:pt x="579" y="356"/>
                  <a:pt x="351" y="351"/>
                  <a:pt x="253" y="303"/>
                </a:cubicBezTo>
                <a:cubicBezTo>
                  <a:pt x="221" y="287"/>
                  <a:pt x="187" y="281"/>
                  <a:pt x="155" y="281"/>
                </a:cubicBezTo>
                <a:cubicBezTo>
                  <a:pt x="86" y="282"/>
                  <a:pt x="25" y="308"/>
                  <a:pt x="0" y="321"/>
                </a:cubicBezTo>
                <a:cubicBezTo>
                  <a:pt x="49" y="304"/>
                  <a:pt x="127" y="303"/>
                  <a:pt x="154" y="303"/>
                </a:cubicBezTo>
                <a:cubicBezTo>
                  <a:pt x="155" y="303"/>
                  <a:pt x="156" y="303"/>
                  <a:pt x="156" y="303"/>
                </a:cubicBezTo>
                <a:cubicBezTo>
                  <a:pt x="157" y="303"/>
                  <a:pt x="157" y="303"/>
                  <a:pt x="158" y="303"/>
                </a:cubicBezTo>
                <a:cubicBezTo>
                  <a:pt x="164" y="303"/>
                  <a:pt x="167" y="303"/>
                  <a:pt x="167" y="303"/>
                </a:cubicBezTo>
                <a:cubicBezTo>
                  <a:pt x="188" y="317"/>
                  <a:pt x="209" y="330"/>
                  <a:pt x="232" y="341"/>
                </a:cubicBezTo>
                <a:cubicBezTo>
                  <a:pt x="252" y="344"/>
                  <a:pt x="271" y="350"/>
                  <a:pt x="289" y="359"/>
                </a:cubicBezTo>
                <a:cubicBezTo>
                  <a:pt x="368" y="398"/>
                  <a:pt x="530" y="409"/>
                  <a:pt x="638" y="411"/>
                </a:cubicBezTo>
                <a:cubicBezTo>
                  <a:pt x="644" y="410"/>
                  <a:pt x="651" y="410"/>
                  <a:pt x="656" y="409"/>
                </a:cubicBezTo>
                <a:cubicBezTo>
                  <a:pt x="661" y="408"/>
                  <a:pt x="665" y="407"/>
                  <a:pt x="669" y="407"/>
                </a:cubicBezTo>
                <a:cubicBezTo>
                  <a:pt x="669" y="407"/>
                  <a:pt x="670" y="408"/>
                  <a:pt x="671" y="408"/>
                </a:cubicBezTo>
                <a:cubicBezTo>
                  <a:pt x="671" y="408"/>
                  <a:pt x="672" y="407"/>
                  <a:pt x="673" y="407"/>
                </a:cubicBezTo>
                <a:cubicBezTo>
                  <a:pt x="681" y="407"/>
                  <a:pt x="690" y="409"/>
                  <a:pt x="697" y="412"/>
                </a:cubicBezTo>
                <a:cubicBezTo>
                  <a:pt x="700" y="412"/>
                  <a:pt x="703" y="412"/>
                  <a:pt x="705" y="412"/>
                </a:cubicBezTo>
                <a:cubicBezTo>
                  <a:pt x="728" y="412"/>
                  <a:pt x="743" y="412"/>
                  <a:pt x="743" y="412"/>
                </a:cubicBezTo>
                <a:cubicBezTo>
                  <a:pt x="743" y="412"/>
                  <a:pt x="714" y="27"/>
                  <a:pt x="658" y="0"/>
                </a:cubicBezTo>
                <a:cubicBezTo>
                  <a:pt x="658" y="0"/>
                  <a:pt x="657" y="0"/>
                  <a:pt x="657"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š1îḑe"/>
          <p:cNvSpPr/>
          <p:nvPr/>
        </p:nvSpPr>
        <p:spPr bwMode="auto">
          <a:xfrm>
            <a:off x="7232650" y="4465320"/>
            <a:ext cx="417830" cy="2068195"/>
          </a:xfrm>
          <a:custGeom>
            <a:avLst/>
            <a:gdLst>
              <a:gd name="T0" fmla="*/ 17 w 216"/>
              <a:gd name="T1" fmla="*/ 0 h 1070"/>
              <a:gd name="T2" fmla="*/ 92 w 216"/>
              <a:gd name="T3" fmla="*/ 184 h 1070"/>
              <a:gd name="T4" fmla="*/ 0 w 216"/>
              <a:gd name="T5" fmla="*/ 1070 h 1070"/>
              <a:gd name="T6" fmla="*/ 51 w 216"/>
              <a:gd name="T7" fmla="*/ 1070 h 1070"/>
              <a:gd name="T8" fmla="*/ 124 w 216"/>
              <a:gd name="T9" fmla="*/ 240 h 1070"/>
              <a:gd name="T10" fmla="*/ 17 w 216"/>
              <a:gd name="T11" fmla="*/ 0 h 1070"/>
            </a:gdLst>
            <a:ahLst/>
            <a:cxnLst>
              <a:cxn ang="0">
                <a:pos x="T0" y="T1"/>
              </a:cxn>
              <a:cxn ang="0">
                <a:pos x="T2" y="T3"/>
              </a:cxn>
              <a:cxn ang="0">
                <a:pos x="T4" y="T5"/>
              </a:cxn>
              <a:cxn ang="0">
                <a:pos x="T6" y="T7"/>
              </a:cxn>
              <a:cxn ang="0">
                <a:pos x="T8" y="T9"/>
              </a:cxn>
              <a:cxn ang="0">
                <a:pos x="T10" y="T11"/>
              </a:cxn>
            </a:cxnLst>
            <a:rect l="0" t="0" r="r" b="b"/>
            <a:pathLst>
              <a:path w="216" h="1070">
                <a:moveTo>
                  <a:pt x="17" y="0"/>
                </a:moveTo>
                <a:cubicBezTo>
                  <a:pt x="40" y="45"/>
                  <a:pt x="66" y="105"/>
                  <a:pt x="92" y="184"/>
                </a:cubicBezTo>
                <a:cubicBezTo>
                  <a:pt x="206" y="522"/>
                  <a:pt x="0" y="1070"/>
                  <a:pt x="0" y="1070"/>
                </a:cubicBezTo>
                <a:cubicBezTo>
                  <a:pt x="51" y="1070"/>
                  <a:pt x="51" y="1070"/>
                  <a:pt x="51" y="1070"/>
                </a:cubicBezTo>
                <a:cubicBezTo>
                  <a:pt x="100" y="922"/>
                  <a:pt x="216" y="512"/>
                  <a:pt x="124" y="240"/>
                </a:cubicBezTo>
                <a:cubicBezTo>
                  <a:pt x="85" y="122"/>
                  <a:pt x="48" y="47"/>
                  <a:pt x="17"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ṩļîḍe"/>
          <p:cNvSpPr/>
          <p:nvPr/>
        </p:nvSpPr>
        <p:spPr bwMode="auto">
          <a:xfrm>
            <a:off x="4924425" y="3947795"/>
            <a:ext cx="2162810" cy="572135"/>
          </a:xfrm>
          <a:custGeom>
            <a:avLst/>
            <a:gdLst>
              <a:gd name="T0" fmla="*/ 688 w 1119"/>
              <a:gd name="T1" fmla="*/ 234 h 296"/>
              <a:gd name="T2" fmla="*/ 581 w 1119"/>
              <a:gd name="T3" fmla="*/ 296 h 296"/>
              <a:gd name="T4" fmla="*/ 595 w 1119"/>
              <a:gd name="T5" fmla="*/ 290 h 296"/>
              <a:gd name="T6" fmla="*/ 671 w 1119"/>
              <a:gd name="T7" fmla="*/ 247 h 296"/>
              <a:gd name="T8" fmla="*/ 678 w 1119"/>
              <a:gd name="T9" fmla="*/ 242 h 296"/>
              <a:gd name="T10" fmla="*/ 688 w 1119"/>
              <a:gd name="T11" fmla="*/ 234 h 296"/>
              <a:gd name="T12" fmla="*/ 33 w 1119"/>
              <a:gd name="T13" fmla="*/ 193 h 296"/>
              <a:gd name="T14" fmla="*/ 0 w 1119"/>
              <a:gd name="T15" fmla="*/ 194 h 296"/>
              <a:gd name="T16" fmla="*/ 0 w 1119"/>
              <a:gd name="T17" fmla="*/ 194 h 296"/>
              <a:gd name="T18" fmla="*/ 36 w 1119"/>
              <a:gd name="T19" fmla="*/ 193 h 296"/>
              <a:gd name="T20" fmla="*/ 33 w 1119"/>
              <a:gd name="T21" fmla="*/ 193 h 296"/>
              <a:gd name="T22" fmla="*/ 153 w 1119"/>
              <a:gd name="T23" fmla="*/ 157 h 296"/>
              <a:gd name="T24" fmla="*/ 151 w 1119"/>
              <a:gd name="T25" fmla="*/ 157 h 296"/>
              <a:gd name="T26" fmla="*/ 273 w 1119"/>
              <a:gd name="T27" fmla="*/ 186 h 296"/>
              <a:gd name="T28" fmla="*/ 474 w 1119"/>
              <a:gd name="T29" fmla="*/ 252 h 296"/>
              <a:gd name="T30" fmla="*/ 476 w 1119"/>
              <a:gd name="T31" fmla="*/ 252 h 296"/>
              <a:gd name="T32" fmla="*/ 277 w 1119"/>
              <a:gd name="T33" fmla="*/ 186 h 296"/>
              <a:gd name="T34" fmla="*/ 153 w 1119"/>
              <a:gd name="T35" fmla="*/ 157 h 296"/>
              <a:gd name="T36" fmla="*/ 1046 w 1119"/>
              <a:gd name="T37" fmla="*/ 0 h 296"/>
              <a:gd name="T38" fmla="*/ 1119 w 1119"/>
              <a:gd name="T39" fmla="*/ 10 h 296"/>
              <a:gd name="T40" fmla="*/ 1117 w 1119"/>
              <a:gd name="T41" fmla="*/ 9 h 296"/>
              <a:gd name="T42" fmla="*/ 1046 w 1119"/>
              <a:gd name="T4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9" h="296">
                <a:moveTo>
                  <a:pt x="688" y="234"/>
                </a:moveTo>
                <a:cubicBezTo>
                  <a:pt x="646" y="260"/>
                  <a:pt x="611" y="280"/>
                  <a:pt x="581" y="296"/>
                </a:cubicBezTo>
                <a:cubicBezTo>
                  <a:pt x="585" y="294"/>
                  <a:pt x="590" y="292"/>
                  <a:pt x="595" y="290"/>
                </a:cubicBezTo>
                <a:cubicBezTo>
                  <a:pt x="617" y="279"/>
                  <a:pt x="642" y="264"/>
                  <a:pt x="671" y="247"/>
                </a:cubicBezTo>
                <a:cubicBezTo>
                  <a:pt x="673" y="245"/>
                  <a:pt x="675" y="243"/>
                  <a:pt x="678" y="242"/>
                </a:cubicBezTo>
                <a:cubicBezTo>
                  <a:pt x="681" y="239"/>
                  <a:pt x="685" y="236"/>
                  <a:pt x="688" y="234"/>
                </a:cubicBezTo>
                <a:moveTo>
                  <a:pt x="33" y="193"/>
                </a:moveTo>
                <a:cubicBezTo>
                  <a:pt x="23" y="193"/>
                  <a:pt x="12" y="193"/>
                  <a:pt x="0" y="194"/>
                </a:cubicBezTo>
                <a:cubicBezTo>
                  <a:pt x="0" y="194"/>
                  <a:pt x="0" y="194"/>
                  <a:pt x="0" y="194"/>
                </a:cubicBezTo>
                <a:cubicBezTo>
                  <a:pt x="12" y="193"/>
                  <a:pt x="24" y="193"/>
                  <a:pt x="36" y="193"/>
                </a:cubicBezTo>
                <a:cubicBezTo>
                  <a:pt x="35" y="193"/>
                  <a:pt x="34" y="193"/>
                  <a:pt x="33" y="193"/>
                </a:cubicBezTo>
                <a:moveTo>
                  <a:pt x="153" y="157"/>
                </a:moveTo>
                <a:cubicBezTo>
                  <a:pt x="152" y="157"/>
                  <a:pt x="151" y="157"/>
                  <a:pt x="151" y="157"/>
                </a:cubicBezTo>
                <a:cubicBezTo>
                  <a:pt x="189" y="157"/>
                  <a:pt x="231" y="165"/>
                  <a:pt x="273" y="186"/>
                </a:cubicBezTo>
                <a:cubicBezTo>
                  <a:pt x="348" y="224"/>
                  <a:pt x="410" y="252"/>
                  <a:pt x="474" y="252"/>
                </a:cubicBezTo>
                <a:cubicBezTo>
                  <a:pt x="475" y="252"/>
                  <a:pt x="475" y="252"/>
                  <a:pt x="476" y="252"/>
                </a:cubicBezTo>
                <a:cubicBezTo>
                  <a:pt x="413" y="251"/>
                  <a:pt x="351" y="223"/>
                  <a:pt x="277" y="186"/>
                </a:cubicBezTo>
                <a:cubicBezTo>
                  <a:pt x="234" y="165"/>
                  <a:pt x="191" y="157"/>
                  <a:pt x="153" y="157"/>
                </a:cubicBezTo>
                <a:moveTo>
                  <a:pt x="1046" y="0"/>
                </a:moveTo>
                <a:cubicBezTo>
                  <a:pt x="1070" y="0"/>
                  <a:pt x="1094" y="4"/>
                  <a:pt x="1119" y="10"/>
                </a:cubicBezTo>
                <a:cubicBezTo>
                  <a:pt x="1118" y="10"/>
                  <a:pt x="1117" y="9"/>
                  <a:pt x="1117" y="9"/>
                </a:cubicBezTo>
                <a:cubicBezTo>
                  <a:pt x="1093" y="3"/>
                  <a:pt x="1070" y="0"/>
                  <a:pt x="1046"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ṧ1ide"/>
          <p:cNvSpPr/>
          <p:nvPr/>
        </p:nvSpPr>
        <p:spPr bwMode="auto">
          <a:xfrm>
            <a:off x="4924425" y="3947795"/>
            <a:ext cx="2313305" cy="595630"/>
          </a:xfrm>
          <a:custGeom>
            <a:avLst/>
            <a:gdLst>
              <a:gd name="T0" fmla="*/ 1046 w 1197"/>
              <a:gd name="T1" fmla="*/ 0 h 308"/>
              <a:gd name="T2" fmla="*/ 646 w 1197"/>
              <a:gd name="T3" fmla="*/ 186 h 308"/>
              <a:gd name="T4" fmla="*/ 478 w 1197"/>
              <a:gd name="T5" fmla="*/ 252 h 308"/>
              <a:gd name="T6" fmla="*/ 476 w 1197"/>
              <a:gd name="T7" fmla="*/ 252 h 308"/>
              <a:gd name="T8" fmla="*/ 474 w 1197"/>
              <a:gd name="T9" fmla="*/ 252 h 308"/>
              <a:gd name="T10" fmla="*/ 273 w 1197"/>
              <a:gd name="T11" fmla="*/ 186 h 308"/>
              <a:gd name="T12" fmla="*/ 151 w 1197"/>
              <a:gd name="T13" fmla="*/ 157 h 308"/>
              <a:gd name="T14" fmla="*/ 0 w 1197"/>
              <a:gd name="T15" fmla="*/ 194 h 308"/>
              <a:gd name="T16" fmla="*/ 33 w 1197"/>
              <a:gd name="T17" fmla="*/ 193 h 308"/>
              <a:gd name="T18" fmla="*/ 36 w 1197"/>
              <a:gd name="T19" fmla="*/ 193 h 308"/>
              <a:gd name="T20" fmla="*/ 37 w 1197"/>
              <a:gd name="T21" fmla="*/ 193 h 308"/>
              <a:gd name="T22" fmla="*/ 216 w 1197"/>
              <a:gd name="T23" fmla="*/ 215 h 308"/>
              <a:gd name="T24" fmla="*/ 309 w 1197"/>
              <a:gd name="T25" fmla="*/ 242 h 308"/>
              <a:gd name="T26" fmla="*/ 510 w 1197"/>
              <a:gd name="T27" fmla="*/ 308 h 308"/>
              <a:gd name="T28" fmla="*/ 581 w 1197"/>
              <a:gd name="T29" fmla="*/ 296 h 308"/>
              <a:gd name="T30" fmla="*/ 688 w 1197"/>
              <a:gd name="T31" fmla="*/ 234 h 308"/>
              <a:gd name="T32" fmla="*/ 1078 w 1197"/>
              <a:gd name="T33" fmla="*/ 56 h 308"/>
              <a:gd name="T34" fmla="*/ 1197 w 1197"/>
              <a:gd name="T35" fmla="*/ 81 h 308"/>
              <a:gd name="T36" fmla="*/ 1119 w 1197"/>
              <a:gd name="T37" fmla="*/ 10 h 308"/>
              <a:gd name="T38" fmla="*/ 1046 w 1197"/>
              <a:gd name="T39" fmla="*/ 0 h 308"/>
              <a:gd name="T40" fmla="*/ 1046 w 1197"/>
              <a:gd name="T4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7" h="308">
                <a:moveTo>
                  <a:pt x="1046" y="0"/>
                </a:moveTo>
                <a:cubicBezTo>
                  <a:pt x="898" y="0"/>
                  <a:pt x="756" y="103"/>
                  <a:pt x="646" y="186"/>
                </a:cubicBezTo>
                <a:cubicBezTo>
                  <a:pt x="583" y="233"/>
                  <a:pt x="530" y="252"/>
                  <a:pt x="478" y="252"/>
                </a:cubicBezTo>
                <a:cubicBezTo>
                  <a:pt x="477" y="252"/>
                  <a:pt x="477" y="252"/>
                  <a:pt x="476" y="252"/>
                </a:cubicBezTo>
                <a:cubicBezTo>
                  <a:pt x="475" y="252"/>
                  <a:pt x="475" y="252"/>
                  <a:pt x="474" y="252"/>
                </a:cubicBezTo>
                <a:cubicBezTo>
                  <a:pt x="410" y="252"/>
                  <a:pt x="348" y="224"/>
                  <a:pt x="273" y="186"/>
                </a:cubicBezTo>
                <a:cubicBezTo>
                  <a:pt x="231" y="165"/>
                  <a:pt x="189" y="157"/>
                  <a:pt x="151" y="157"/>
                </a:cubicBezTo>
                <a:cubicBezTo>
                  <a:pt x="68" y="158"/>
                  <a:pt x="4" y="191"/>
                  <a:pt x="0" y="194"/>
                </a:cubicBezTo>
                <a:cubicBezTo>
                  <a:pt x="12" y="193"/>
                  <a:pt x="23" y="193"/>
                  <a:pt x="33" y="193"/>
                </a:cubicBezTo>
                <a:cubicBezTo>
                  <a:pt x="34" y="193"/>
                  <a:pt x="35" y="193"/>
                  <a:pt x="36" y="193"/>
                </a:cubicBezTo>
                <a:cubicBezTo>
                  <a:pt x="36" y="193"/>
                  <a:pt x="37" y="193"/>
                  <a:pt x="37" y="193"/>
                </a:cubicBezTo>
                <a:cubicBezTo>
                  <a:pt x="118" y="193"/>
                  <a:pt x="173" y="202"/>
                  <a:pt x="216" y="215"/>
                </a:cubicBezTo>
                <a:cubicBezTo>
                  <a:pt x="248" y="218"/>
                  <a:pt x="279" y="227"/>
                  <a:pt x="309" y="242"/>
                </a:cubicBezTo>
                <a:cubicBezTo>
                  <a:pt x="384" y="280"/>
                  <a:pt x="446" y="308"/>
                  <a:pt x="510" y="308"/>
                </a:cubicBezTo>
                <a:cubicBezTo>
                  <a:pt x="533" y="308"/>
                  <a:pt x="556" y="304"/>
                  <a:pt x="581" y="296"/>
                </a:cubicBezTo>
                <a:cubicBezTo>
                  <a:pt x="611" y="280"/>
                  <a:pt x="646" y="260"/>
                  <a:pt x="688" y="234"/>
                </a:cubicBezTo>
                <a:cubicBezTo>
                  <a:pt x="797" y="152"/>
                  <a:pt x="935" y="56"/>
                  <a:pt x="1078" y="56"/>
                </a:cubicBezTo>
                <a:cubicBezTo>
                  <a:pt x="1117" y="56"/>
                  <a:pt x="1157" y="64"/>
                  <a:pt x="1197" y="81"/>
                </a:cubicBezTo>
                <a:cubicBezTo>
                  <a:pt x="1197" y="81"/>
                  <a:pt x="1160" y="45"/>
                  <a:pt x="1119" y="10"/>
                </a:cubicBezTo>
                <a:cubicBezTo>
                  <a:pt x="1094" y="4"/>
                  <a:pt x="1070" y="0"/>
                  <a:pt x="1046" y="0"/>
                </a:cubicBezTo>
                <a:cubicBezTo>
                  <a:pt x="1046" y="0"/>
                  <a:pt x="1046" y="0"/>
                  <a:pt x="1046"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ṡlîḋê"/>
          <p:cNvSpPr/>
          <p:nvPr/>
        </p:nvSpPr>
        <p:spPr bwMode="auto">
          <a:xfrm>
            <a:off x="5857875" y="2087880"/>
            <a:ext cx="21590" cy="25400"/>
          </a:xfrm>
          <a:custGeom>
            <a:avLst/>
            <a:gdLst>
              <a:gd name="T0" fmla="*/ 0 w 11"/>
              <a:gd name="T1" fmla="*/ 0 h 14"/>
              <a:gd name="T2" fmla="*/ 11 w 11"/>
              <a:gd name="T3" fmla="*/ 14 h 14"/>
              <a:gd name="T4" fmla="*/ 0 w 11"/>
              <a:gd name="T5" fmla="*/ 0 h 14"/>
            </a:gdLst>
            <a:ahLst/>
            <a:cxnLst>
              <a:cxn ang="0">
                <a:pos x="T0" y="T1"/>
              </a:cxn>
              <a:cxn ang="0">
                <a:pos x="T2" y="T3"/>
              </a:cxn>
              <a:cxn ang="0">
                <a:pos x="T4" y="T5"/>
              </a:cxn>
            </a:cxnLst>
            <a:rect l="0" t="0" r="r" b="b"/>
            <a:pathLst>
              <a:path w="11" h="14">
                <a:moveTo>
                  <a:pt x="0" y="0"/>
                </a:moveTo>
                <a:cubicBezTo>
                  <a:pt x="3" y="5"/>
                  <a:pt x="7" y="10"/>
                  <a:pt x="11" y="14"/>
                </a:cubicBezTo>
                <a:cubicBezTo>
                  <a:pt x="8" y="9"/>
                  <a:pt x="4" y="4"/>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ïsļïdê"/>
          <p:cNvSpPr/>
          <p:nvPr/>
        </p:nvSpPr>
        <p:spPr bwMode="auto">
          <a:xfrm>
            <a:off x="6291580" y="2661920"/>
            <a:ext cx="519430" cy="279400"/>
          </a:xfrm>
          <a:custGeom>
            <a:avLst/>
            <a:gdLst>
              <a:gd name="T0" fmla="*/ 2 w 269"/>
              <a:gd name="T1" fmla="*/ 0 h 145"/>
              <a:gd name="T2" fmla="*/ 0 w 269"/>
              <a:gd name="T3" fmla="*/ 0 h 145"/>
              <a:gd name="T4" fmla="*/ 222 w 269"/>
              <a:gd name="T5" fmla="*/ 77 h 145"/>
              <a:gd name="T6" fmla="*/ 262 w 269"/>
              <a:gd name="T7" fmla="*/ 136 h 145"/>
              <a:gd name="T8" fmla="*/ 269 w 269"/>
              <a:gd name="T9" fmla="*/ 145 h 145"/>
              <a:gd name="T10" fmla="*/ 226 w 269"/>
              <a:gd name="T11" fmla="*/ 77 h 145"/>
              <a:gd name="T12" fmla="*/ 2 w 269"/>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269" h="145">
                <a:moveTo>
                  <a:pt x="2" y="0"/>
                </a:moveTo>
                <a:cubicBezTo>
                  <a:pt x="1" y="0"/>
                  <a:pt x="1" y="0"/>
                  <a:pt x="0" y="0"/>
                </a:cubicBezTo>
                <a:cubicBezTo>
                  <a:pt x="30" y="0"/>
                  <a:pt x="147" y="6"/>
                  <a:pt x="222" y="77"/>
                </a:cubicBezTo>
                <a:cubicBezTo>
                  <a:pt x="238" y="91"/>
                  <a:pt x="251" y="112"/>
                  <a:pt x="262" y="136"/>
                </a:cubicBezTo>
                <a:cubicBezTo>
                  <a:pt x="264" y="139"/>
                  <a:pt x="267" y="142"/>
                  <a:pt x="269" y="145"/>
                </a:cubicBezTo>
                <a:cubicBezTo>
                  <a:pt x="258" y="117"/>
                  <a:pt x="244" y="93"/>
                  <a:pt x="226" y="77"/>
                </a:cubicBezTo>
                <a:cubicBezTo>
                  <a:pt x="149" y="4"/>
                  <a:pt x="28"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îṩľíde"/>
          <p:cNvSpPr/>
          <p:nvPr/>
        </p:nvSpPr>
        <p:spPr bwMode="auto">
          <a:xfrm>
            <a:off x="6284595" y="2661920"/>
            <a:ext cx="513715" cy="261620"/>
          </a:xfrm>
          <a:custGeom>
            <a:avLst/>
            <a:gdLst>
              <a:gd name="T0" fmla="*/ 3 w 265"/>
              <a:gd name="T1" fmla="*/ 0 h 136"/>
              <a:gd name="T2" fmla="*/ 0 w 265"/>
              <a:gd name="T3" fmla="*/ 0 h 136"/>
              <a:gd name="T4" fmla="*/ 178 w 265"/>
              <a:gd name="T5" fmla="*/ 82 h 136"/>
              <a:gd name="T6" fmla="*/ 261 w 265"/>
              <a:gd name="T7" fmla="*/ 133 h 136"/>
              <a:gd name="T8" fmla="*/ 265 w 265"/>
              <a:gd name="T9" fmla="*/ 136 h 136"/>
              <a:gd name="T10" fmla="*/ 225 w 265"/>
              <a:gd name="T11" fmla="*/ 77 h 136"/>
              <a:gd name="T12" fmla="*/ 3 w 265"/>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265" h="136">
                <a:moveTo>
                  <a:pt x="3" y="0"/>
                </a:moveTo>
                <a:cubicBezTo>
                  <a:pt x="1" y="0"/>
                  <a:pt x="0" y="0"/>
                  <a:pt x="0" y="0"/>
                </a:cubicBezTo>
                <a:cubicBezTo>
                  <a:pt x="178" y="82"/>
                  <a:pt x="178" y="82"/>
                  <a:pt x="178" y="82"/>
                </a:cubicBezTo>
                <a:cubicBezTo>
                  <a:pt x="209" y="93"/>
                  <a:pt x="237" y="111"/>
                  <a:pt x="261" y="133"/>
                </a:cubicBezTo>
                <a:cubicBezTo>
                  <a:pt x="262" y="134"/>
                  <a:pt x="264" y="135"/>
                  <a:pt x="265" y="136"/>
                </a:cubicBezTo>
                <a:cubicBezTo>
                  <a:pt x="254" y="112"/>
                  <a:pt x="241" y="91"/>
                  <a:pt x="225" y="77"/>
                </a:cubicBezTo>
                <a:cubicBezTo>
                  <a:pt x="150" y="6"/>
                  <a:pt x="33" y="0"/>
                  <a:pt x="3"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îṡļiḑé"/>
          <p:cNvSpPr/>
          <p:nvPr/>
        </p:nvSpPr>
        <p:spPr bwMode="auto">
          <a:xfrm>
            <a:off x="6910705" y="1316355"/>
            <a:ext cx="48895" cy="332105"/>
          </a:xfrm>
          <a:custGeom>
            <a:avLst/>
            <a:gdLst>
              <a:gd name="T0" fmla="*/ 3 w 25"/>
              <a:gd name="T1" fmla="*/ 0 h 172"/>
              <a:gd name="T2" fmla="*/ 0 w 25"/>
              <a:gd name="T3" fmla="*/ 25 h 172"/>
              <a:gd name="T4" fmla="*/ 25 w 25"/>
              <a:gd name="T5" fmla="*/ 172 h 172"/>
              <a:gd name="T6" fmla="*/ 25 w 25"/>
              <a:gd name="T7" fmla="*/ 163 h 172"/>
              <a:gd name="T8" fmla="*/ 3 w 25"/>
              <a:gd name="T9" fmla="*/ 0 h 172"/>
            </a:gdLst>
            <a:ahLst/>
            <a:cxnLst>
              <a:cxn ang="0">
                <a:pos x="T0" y="T1"/>
              </a:cxn>
              <a:cxn ang="0">
                <a:pos x="T2" y="T3"/>
              </a:cxn>
              <a:cxn ang="0">
                <a:pos x="T4" y="T5"/>
              </a:cxn>
              <a:cxn ang="0">
                <a:pos x="T6" y="T7"/>
              </a:cxn>
              <a:cxn ang="0">
                <a:pos x="T8" y="T9"/>
              </a:cxn>
            </a:cxnLst>
            <a:rect l="0" t="0" r="r" b="b"/>
            <a:pathLst>
              <a:path w="25" h="172">
                <a:moveTo>
                  <a:pt x="3" y="0"/>
                </a:moveTo>
                <a:cubicBezTo>
                  <a:pt x="3" y="0"/>
                  <a:pt x="1" y="10"/>
                  <a:pt x="0" y="25"/>
                </a:cubicBezTo>
                <a:cubicBezTo>
                  <a:pt x="2" y="62"/>
                  <a:pt x="8" y="132"/>
                  <a:pt x="25" y="172"/>
                </a:cubicBezTo>
                <a:cubicBezTo>
                  <a:pt x="25" y="169"/>
                  <a:pt x="25" y="166"/>
                  <a:pt x="25" y="163"/>
                </a:cubicBezTo>
                <a:cubicBezTo>
                  <a:pt x="5" y="105"/>
                  <a:pt x="3" y="0"/>
                  <a:pt x="3"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ľíde"/>
          <p:cNvSpPr/>
          <p:nvPr/>
        </p:nvSpPr>
        <p:spPr bwMode="auto">
          <a:xfrm>
            <a:off x="6891020" y="1365250"/>
            <a:ext cx="435610" cy="2023110"/>
          </a:xfrm>
          <a:custGeom>
            <a:avLst/>
            <a:gdLst>
              <a:gd name="T0" fmla="*/ 11 w 226"/>
              <a:gd name="T1" fmla="*/ 0 h 1047"/>
              <a:gd name="T2" fmla="*/ 6 w 226"/>
              <a:gd name="T3" fmla="*/ 146 h 1047"/>
              <a:gd name="T4" fmla="*/ 138 w 226"/>
              <a:gd name="T5" fmla="*/ 447 h 1047"/>
              <a:gd name="T6" fmla="*/ 132 w 226"/>
              <a:gd name="T7" fmla="*/ 596 h 1047"/>
              <a:gd name="T8" fmla="*/ 198 w 226"/>
              <a:gd name="T9" fmla="*/ 999 h 1047"/>
              <a:gd name="T10" fmla="*/ 226 w 226"/>
              <a:gd name="T11" fmla="*/ 1047 h 1047"/>
              <a:gd name="T12" fmla="*/ 164 w 226"/>
              <a:gd name="T13" fmla="*/ 652 h 1047"/>
              <a:gd name="T14" fmla="*/ 170 w 226"/>
              <a:gd name="T15" fmla="*/ 503 h 1047"/>
              <a:gd name="T16" fmla="*/ 38 w 226"/>
              <a:gd name="T17" fmla="*/ 202 h 1047"/>
              <a:gd name="T18" fmla="*/ 36 w 226"/>
              <a:gd name="T19" fmla="*/ 147 h 1047"/>
              <a:gd name="T20" fmla="*/ 11 w 226"/>
              <a:gd name="T21"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047">
                <a:moveTo>
                  <a:pt x="11" y="0"/>
                </a:moveTo>
                <a:cubicBezTo>
                  <a:pt x="6" y="37"/>
                  <a:pt x="0" y="107"/>
                  <a:pt x="6" y="146"/>
                </a:cubicBezTo>
                <a:cubicBezTo>
                  <a:pt x="14" y="202"/>
                  <a:pt x="114" y="413"/>
                  <a:pt x="138" y="447"/>
                </a:cubicBezTo>
                <a:cubicBezTo>
                  <a:pt x="148" y="462"/>
                  <a:pt x="142" y="528"/>
                  <a:pt x="132" y="596"/>
                </a:cubicBezTo>
                <a:cubicBezTo>
                  <a:pt x="112" y="734"/>
                  <a:pt x="135" y="875"/>
                  <a:pt x="198" y="999"/>
                </a:cubicBezTo>
                <a:cubicBezTo>
                  <a:pt x="206" y="1015"/>
                  <a:pt x="216" y="1031"/>
                  <a:pt x="226" y="1047"/>
                </a:cubicBezTo>
                <a:cubicBezTo>
                  <a:pt x="166" y="925"/>
                  <a:pt x="144" y="787"/>
                  <a:pt x="164" y="652"/>
                </a:cubicBezTo>
                <a:cubicBezTo>
                  <a:pt x="174" y="584"/>
                  <a:pt x="180" y="518"/>
                  <a:pt x="170" y="503"/>
                </a:cubicBezTo>
                <a:cubicBezTo>
                  <a:pt x="146" y="469"/>
                  <a:pt x="46" y="258"/>
                  <a:pt x="38" y="202"/>
                </a:cubicBezTo>
                <a:cubicBezTo>
                  <a:pt x="36" y="184"/>
                  <a:pt x="35" y="165"/>
                  <a:pt x="36" y="147"/>
                </a:cubicBezTo>
                <a:cubicBezTo>
                  <a:pt x="19" y="107"/>
                  <a:pt x="13" y="37"/>
                  <a:pt x="11"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ṡ1ïḋê"/>
          <p:cNvSpPr/>
          <p:nvPr/>
        </p:nvSpPr>
        <p:spPr bwMode="auto">
          <a:xfrm>
            <a:off x="7386955" y="1523365"/>
            <a:ext cx="303530" cy="615315"/>
          </a:xfrm>
          <a:custGeom>
            <a:avLst/>
            <a:gdLst>
              <a:gd name="T0" fmla="*/ 128 w 156"/>
              <a:gd name="T1" fmla="*/ 0 h 319"/>
              <a:gd name="T2" fmla="*/ 130 w 156"/>
              <a:gd name="T3" fmla="*/ 24 h 319"/>
              <a:gd name="T4" fmla="*/ 127 w 156"/>
              <a:gd name="T5" fmla="*/ 159 h 319"/>
              <a:gd name="T6" fmla="*/ 6 w 156"/>
              <a:gd name="T7" fmla="*/ 296 h 319"/>
              <a:gd name="T8" fmla="*/ 0 w 156"/>
              <a:gd name="T9" fmla="*/ 319 h 319"/>
              <a:gd name="T10" fmla="*/ 5 w 156"/>
              <a:gd name="T11" fmla="*/ 313 h 319"/>
              <a:gd name="T12" fmla="*/ 10 w 156"/>
              <a:gd name="T13" fmla="*/ 296 h 319"/>
              <a:gd name="T14" fmla="*/ 131 w 156"/>
              <a:gd name="T15" fmla="*/ 159 h 319"/>
              <a:gd name="T16" fmla="*/ 128 w 156"/>
              <a:gd name="T1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19">
                <a:moveTo>
                  <a:pt x="128" y="0"/>
                </a:moveTo>
                <a:cubicBezTo>
                  <a:pt x="129" y="8"/>
                  <a:pt x="130" y="16"/>
                  <a:pt x="130" y="24"/>
                </a:cubicBezTo>
                <a:cubicBezTo>
                  <a:pt x="139" y="62"/>
                  <a:pt x="147" y="120"/>
                  <a:pt x="127" y="159"/>
                </a:cubicBezTo>
                <a:cubicBezTo>
                  <a:pt x="95" y="223"/>
                  <a:pt x="6" y="296"/>
                  <a:pt x="6" y="296"/>
                </a:cubicBezTo>
                <a:cubicBezTo>
                  <a:pt x="6" y="296"/>
                  <a:pt x="3" y="305"/>
                  <a:pt x="0" y="319"/>
                </a:cubicBezTo>
                <a:cubicBezTo>
                  <a:pt x="1" y="317"/>
                  <a:pt x="3" y="315"/>
                  <a:pt x="5" y="313"/>
                </a:cubicBezTo>
                <a:cubicBezTo>
                  <a:pt x="8" y="302"/>
                  <a:pt x="10" y="296"/>
                  <a:pt x="10" y="296"/>
                </a:cubicBezTo>
                <a:cubicBezTo>
                  <a:pt x="10" y="296"/>
                  <a:pt x="99" y="223"/>
                  <a:pt x="131" y="159"/>
                </a:cubicBezTo>
                <a:cubicBezTo>
                  <a:pt x="156" y="110"/>
                  <a:pt x="137" y="33"/>
                  <a:pt x="12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íšļiḓè"/>
          <p:cNvSpPr/>
          <p:nvPr/>
        </p:nvSpPr>
        <p:spPr bwMode="auto">
          <a:xfrm>
            <a:off x="7226935" y="1568450"/>
            <a:ext cx="445135" cy="731520"/>
          </a:xfrm>
          <a:custGeom>
            <a:avLst/>
            <a:gdLst>
              <a:gd name="T0" fmla="*/ 213 w 230"/>
              <a:gd name="T1" fmla="*/ 0 h 378"/>
              <a:gd name="T2" fmla="*/ 98 w 230"/>
              <a:gd name="T3" fmla="*/ 201 h 378"/>
              <a:gd name="T4" fmla="*/ 0 w 230"/>
              <a:gd name="T5" fmla="*/ 313 h 378"/>
              <a:gd name="T6" fmla="*/ 27 w 230"/>
              <a:gd name="T7" fmla="*/ 378 h 378"/>
              <a:gd name="T8" fmla="*/ 83 w 230"/>
              <a:gd name="T9" fmla="*/ 295 h 378"/>
              <a:gd name="T10" fmla="*/ 89 w 230"/>
              <a:gd name="T11" fmla="*/ 272 h 378"/>
              <a:gd name="T12" fmla="*/ 210 w 230"/>
              <a:gd name="T13" fmla="*/ 135 h 378"/>
              <a:gd name="T14" fmla="*/ 213 w 230"/>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378">
                <a:moveTo>
                  <a:pt x="213" y="0"/>
                </a:moveTo>
                <a:cubicBezTo>
                  <a:pt x="212" y="75"/>
                  <a:pt x="145" y="181"/>
                  <a:pt x="98" y="201"/>
                </a:cubicBezTo>
                <a:cubicBezTo>
                  <a:pt x="53" y="220"/>
                  <a:pt x="14" y="288"/>
                  <a:pt x="0" y="313"/>
                </a:cubicBezTo>
                <a:cubicBezTo>
                  <a:pt x="16" y="351"/>
                  <a:pt x="27" y="378"/>
                  <a:pt x="27" y="378"/>
                </a:cubicBezTo>
                <a:cubicBezTo>
                  <a:pt x="27" y="378"/>
                  <a:pt x="50" y="332"/>
                  <a:pt x="83" y="295"/>
                </a:cubicBezTo>
                <a:cubicBezTo>
                  <a:pt x="86" y="281"/>
                  <a:pt x="89" y="272"/>
                  <a:pt x="89" y="272"/>
                </a:cubicBezTo>
                <a:cubicBezTo>
                  <a:pt x="89" y="272"/>
                  <a:pt x="178" y="199"/>
                  <a:pt x="210" y="135"/>
                </a:cubicBezTo>
                <a:cubicBezTo>
                  <a:pt x="230" y="96"/>
                  <a:pt x="222" y="38"/>
                  <a:pt x="213"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ṡľîďê"/>
          <p:cNvSpPr/>
          <p:nvPr/>
        </p:nvSpPr>
        <p:spPr bwMode="auto">
          <a:xfrm>
            <a:off x="7624445" y="1494155"/>
            <a:ext cx="10795" cy="29210"/>
          </a:xfrm>
          <a:custGeom>
            <a:avLst/>
            <a:gdLst>
              <a:gd name="T0" fmla="*/ 0 w 5"/>
              <a:gd name="T1" fmla="*/ 0 h 15"/>
              <a:gd name="T2" fmla="*/ 5 w 5"/>
              <a:gd name="T3" fmla="*/ 15 h 15"/>
              <a:gd name="T4" fmla="*/ 0 w 5"/>
              <a:gd name="T5" fmla="*/ 0 h 15"/>
            </a:gdLst>
            <a:ahLst/>
            <a:cxnLst>
              <a:cxn ang="0">
                <a:pos x="T0" y="T1"/>
              </a:cxn>
              <a:cxn ang="0">
                <a:pos x="T2" y="T3"/>
              </a:cxn>
              <a:cxn ang="0">
                <a:pos x="T4" y="T5"/>
              </a:cxn>
            </a:cxnLst>
            <a:rect l="0" t="0" r="r" b="b"/>
            <a:pathLst>
              <a:path w="5" h="15">
                <a:moveTo>
                  <a:pt x="0" y="0"/>
                </a:moveTo>
                <a:cubicBezTo>
                  <a:pt x="0" y="0"/>
                  <a:pt x="2" y="6"/>
                  <a:pt x="5" y="15"/>
                </a:cubicBezTo>
                <a:cubicBezTo>
                  <a:pt x="4" y="10"/>
                  <a:pt x="2" y="5"/>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îṡḷïḍé"/>
          <p:cNvSpPr/>
          <p:nvPr/>
        </p:nvSpPr>
        <p:spPr bwMode="auto">
          <a:xfrm>
            <a:off x="5712460" y="1924685"/>
            <a:ext cx="257810" cy="163195"/>
          </a:xfrm>
          <a:custGeom>
            <a:avLst/>
            <a:gdLst>
              <a:gd name="T0" fmla="*/ 2 w 133"/>
              <a:gd name="T1" fmla="*/ 0 h 84"/>
              <a:gd name="T2" fmla="*/ 0 w 133"/>
              <a:gd name="T3" fmla="*/ 0 h 84"/>
              <a:gd name="T4" fmla="*/ 126 w 133"/>
              <a:gd name="T5" fmla="*/ 73 h 84"/>
              <a:gd name="T6" fmla="*/ 128 w 133"/>
              <a:gd name="T7" fmla="*/ 81 h 84"/>
              <a:gd name="T8" fmla="*/ 133 w 133"/>
              <a:gd name="T9" fmla="*/ 84 h 84"/>
              <a:gd name="T10" fmla="*/ 130 w 133"/>
              <a:gd name="T11" fmla="*/ 73 h 84"/>
              <a:gd name="T12" fmla="*/ 2 w 133"/>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33" h="84">
                <a:moveTo>
                  <a:pt x="2" y="0"/>
                </a:moveTo>
                <a:cubicBezTo>
                  <a:pt x="1" y="0"/>
                  <a:pt x="1" y="0"/>
                  <a:pt x="0" y="0"/>
                </a:cubicBezTo>
                <a:cubicBezTo>
                  <a:pt x="38" y="1"/>
                  <a:pt x="108" y="10"/>
                  <a:pt x="126" y="73"/>
                </a:cubicBezTo>
                <a:cubicBezTo>
                  <a:pt x="126" y="75"/>
                  <a:pt x="127" y="78"/>
                  <a:pt x="128" y="81"/>
                </a:cubicBezTo>
                <a:cubicBezTo>
                  <a:pt x="130" y="82"/>
                  <a:pt x="131" y="83"/>
                  <a:pt x="133" y="84"/>
                </a:cubicBezTo>
                <a:cubicBezTo>
                  <a:pt x="132" y="80"/>
                  <a:pt x="130" y="76"/>
                  <a:pt x="130" y="73"/>
                </a:cubicBezTo>
                <a:cubicBezTo>
                  <a:pt x="112" y="9"/>
                  <a:pt x="39"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ṩḷîḍe"/>
          <p:cNvSpPr/>
          <p:nvPr/>
        </p:nvSpPr>
        <p:spPr bwMode="auto">
          <a:xfrm>
            <a:off x="5672455" y="1924685"/>
            <a:ext cx="288925" cy="156210"/>
          </a:xfrm>
          <a:custGeom>
            <a:avLst/>
            <a:gdLst>
              <a:gd name="T0" fmla="*/ 21 w 149"/>
              <a:gd name="T1" fmla="*/ 0 h 81"/>
              <a:gd name="T2" fmla="*/ 0 w 149"/>
              <a:gd name="T3" fmla="*/ 1 h 81"/>
              <a:gd name="T4" fmla="*/ 84 w 149"/>
              <a:gd name="T5" fmla="*/ 58 h 81"/>
              <a:gd name="T6" fmla="*/ 149 w 149"/>
              <a:gd name="T7" fmla="*/ 81 h 81"/>
              <a:gd name="T8" fmla="*/ 147 w 149"/>
              <a:gd name="T9" fmla="*/ 73 h 81"/>
              <a:gd name="T10" fmla="*/ 21 w 149"/>
              <a:gd name="T11" fmla="*/ 0 h 81"/>
            </a:gdLst>
            <a:ahLst/>
            <a:cxnLst>
              <a:cxn ang="0">
                <a:pos x="T0" y="T1"/>
              </a:cxn>
              <a:cxn ang="0">
                <a:pos x="T2" y="T3"/>
              </a:cxn>
              <a:cxn ang="0">
                <a:pos x="T4" y="T5"/>
              </a:cxn>
              <a:cxn ang="0">
                <a:pos x="T6" y="T7"/>
              </a:cxn>
              <a:cxn ang="0">
                <a:pos x="T8" y="T9"/>
              </a:cxn>
              <a:cxn ang="0">
                <a:pos x="T10" y="T11"/>
              </a:cxn>
            </a:cxnLst>
            <a:rect l="0" t="0" r="r" b="b"/>
            <a:pathLst>
              <a:path w="149" h="81">
                <a:moveTo>
                  <a:pt x="21" y="0"/>
                </a:moveTo>
                <a:cubicBezTo>
                  <a:pt x="8" y="0"/>
                  <a:pt x="0" y="1"/>
                  <a:pt x="0" y="1"/>
                </a:cubicBezTo>
                <a:cubicBezTo>
                  <a:pt x="57" y="9"/>
                  <a:pt x="72" y="33"/>
                  <a:pt x="84" y="58"/>
                </a:cubicBezTo>
                <a:cubicBezTo>
                  <a:pt x="105" y="61"/>
                  <a:pt x="129" y="67"/>
                  <a:pt x="149" y="81"/>
                </a:cubicBezTo>
                <a:cubicBezTo>
                  <a:pt x="148" y="78"/>
                  <a:pt x="147" y="75"/>
                  <a:pt x="147" y="73"/>
                </a:cubicBezTo>
                <a:cubicBezTo>
                  <a:pt x="129" y="10"/>
                  <a:pt x="59" y="1"/>
                  <a:pt x="21"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ṩ1íḑé"/>
          <p:cNvSpPr/>
          <p:nvPr/>
        </p:nvSpPr>
        <p:spPr bwMode="auto">
          <a:xfrm>
            <a:off x="10566400" y="6113780"/>
            <a:ext cx="317500" cy="422910"/>
          </a:xfrm>
          <a:custGeom>
            <a:avLst/>
            <a:gdLst>
              <a:gd name="T0" fmla="*/ 39 w 164"/>
              <a:gd name="T1" fmla="*/ 82 h 219"/>
              <a:gd name="T2" fmla="*/ 11 w 164"/>
              <a:gd name="T3" fmla="*/ 219 h 219"/>
              <a:gd name="T4" fmla="*/ 124 w 164"/>
              <a:gd name="T5" fmla="*/ 137 h 219"/>
              <a:gd name="T6" fmla="*/ 153 w 164"/>
              <a:gd name="T7" fmla="*/ 0 h 219"/>
              <a:gd name="T8" fmla="*/ 39 w 164"/>
              <a:gd name="T9" fmla="*/ 82 h 219"/>
            </a:gdLst>
            <a:ahLst/>
            <a:cxnLst>
              <a:cxn ang="0">
                <a:pos x="T0" y="T1"/>
              </a:cxn>
              <a:cxn ang="0">
                <a:pos x="T2" y="T3"/>
              </a:cxn>
              <a:cxn ang="0">
                <a:pos x="T4" y="T5"/>
              </a:cxn>
              <a:cxn ang="0">
                <a:pos x="T6" y="T7"/>
              </a:cxn>
              <a:cxn ang="0">
                <a:pos x="T8" y="T9"/>
              </a:cxn>
            </a:cxnLst>
            <a:rect l="0" t="0" r="r" b="b"/>
            <a:pathLst>
              <a:path w="164" h="219">
                <a:moveTo>
                  <a:pt x="39" y="82"/>
                </a:moveTo>
                <a:cubicBezTo>
                  <a:pt x="0" y="142"/>
                  <a:pt x="11" y="219"/>
                  <a:pt x="11" y="219"/>
                </a:cubicBezTo>
                <a:cubicBezTo>
                  <a:pt x="11" y="219"/>
                  <a:pt x="85" y="197"/>
                  <a:pt x="124" y="137"/>
                </a:cubicBezTo>
                <a:cubicBezTo>
                  <a:pt x="164" y="77"/>
                  <a:pt x="153" y="0"/>
                  <a:pt x="153" y="0"/>
                </a:cubicBezTo>
                <a:cubicBezTo>
                  <a:pt x="153" y="0"/>
                  <a:pt x="78" y="21"/>
                  <a:pt x="39" y="82"/>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šlîďe"/>
          <p:cNvSpPr/>
          <p:nvPr/>
        </p:nvSpPr>
        <p:spPr bwMode="auto">
          <a:xfrm>
            <a:off x="10497185" y="6035675"/>
            <a:ext cx="208915" cy="502920"/>
          </a:xfrm>
          <a:custGeom>
            <a:avLst/>
            <a:gdLst>
              <a:gd name="T0" fmla="*/ 105 w 108"/>
              <a:gd name="T1" fmla="*/ 132 h 260"/>
              <a:gd name="T2" fmla="*/ 48 w 108"/>
              <a:gd name="T3" fmla="*/ 260 h 260"/>
              <a:gd name="T4" fmla="*/ 3 w 108"/>
              <a:gd name="T5" fmla="*/ 128 h 260"/>
              <a:gd name="T6" fmla="*/ 59 w 108"/>
              <a:gd name="T7" fmla="*/ 0 h 260"/>
              <a:gd name="T8" fmla="*/ 105 w 108"/>
              <a:gd name="T9" fmla="*/ 132 h 260"/>
            </a:gdLst>
            <a:ahLst/>
            <a:cxnLst>
              <a:cxn ang="0">
                <a:pos x="T0" y="T1"/>
              </a:cxn>
              <a:cxn ang="0">
                <a:pos x="T2" y="T3"/>
              </a:cxn>
              <a:cxn ang="0">
                <a:pos x="T4" y="T5"/>
              </a:cxn>
              <a:cxn ang="0">
                <a:pos x="T6" y="T7"/>
              </a:cxn>
              <a:cxn ang="0">
                <a:pos x="T8" y="T9"/>
              </a:cxn>
            </a:cxnLst>
            <a:rect l="0" t="0" r="r" b="b"/>
            <a:pathLst>
              <a:path w="108" h="260">
                <a:moveTo>
                  <a:pt x="105" y="132"/>
                </a:moveTo>
                <a:cubicBezTo>
                  <a:pt x="102" y="204"/>
                  <a:pt x="48" y="260"/>
                  <a:pt x="48" y="260"/>
                </a:cubicBezTo>
                <a:cubicBezTo>
                  <a:pt x="48" y="260"/>
                  <a:pt x="0" y="200"/>
                  <a:pt x="3" y="128"/>
                </a:cubicBezTo>
                <a:cubicBezTo>
                  <a:pt x="6" y="56"/>
                  <a:pt x="59" y="0"/>
                  <a:pt x="59" y="0"/>
                </a:cubicBezTo>
                <a:cubicBezTo>
                  <a:pt x="59" y="0"/>
                  <a:pt x="108" y="60"/>
                  <a:pt x="105" y="132"/>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ṩļiḑe"/>
          <p:cNvSpPr/>
          <p:nvPr/>
        </p:nvSpPr>
        <p:spPr bwMode="auto">
          <a:xfrm>
            <a:off x="9360535" y="5321935"/>
            <a:ext cx="158115" cy="118110"/>
          </a:xfrm>
          <a:custGeom>
            <a:avLst/>
            <a:gdLst>
              <a:gd name="T0" fmla="*/ 0 w 82"/>
              <a:gd name="T1" fmla="*/ 47 h 61"/>
              <a:gd name="T2" fmla="*/ 64 w 82"/>
              <a:gd name="T3" fmla="*/ 9 h 61"/>
              <a:gd name="T4" fmla="*/ 11 w 82"/>
              <a:gd name="T5" fmla="*/ 61 h 61"/>
              <a:gd name="T6" fmla="*/ 0 w 82"/>
              <a:gd name="T7" fmla="*/ 47 h 61"/>
            </a:gdLst>
            <a:ahLst/>
            <a:cxnLst>
              <a:cxn ang="0">
                <a:pos x="T0" y="T1"/>
              </a:cxn>
              <a:cxn ang="0">
                <a:pos x="T2" y="T3"/>
              </a:cxn>
              <a:cxn ang="0">
                <a:pos x="T4" y="T5"/>
              </a:cxn>
              <a:cxn ang="0">
                <a:pos x="T6" y="T7"/>
              </a:cxn>
            </a:cxnLst>
            <a:rect l="0" t="0" r="r" b="b"/>
            <a:pathLst>
              <a:path w="82" h="61">
                <a:moveTo>
                  <a:pt x="0" y="47"/>
                </a:moveTo>
                <a:cubicBezTo>
                  <a:pt x="0" y="47"/>
                  <a:pt x="45" y="0"/>
                  <a:pt x="64" y="9"/>
                </a:cubicBezTo>
                <a:cubicBezTo>
                  <a:pt x="82" y="19"/>
                  <a:pt x="11" y="61"/>
                  <a:pt x="11" y="61"/>
                </a:cubicBezTo>
                <a:cubicBezTo>
                  <a:pt x="0" y="47"/>
                  <a:pt x="0" y="47"/>
                  <a:pt x="0" y="47"/>
                </a:cubicBezTo>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ṩlíḓé"/>
          <p:cNvSpPr/>
          <p:nvPr/>
        </p:nvSpPr>
        <p:spPr bwMode="auto">
          <a:xfrm>
            <a:off x="9060815" y="5171440"/>
            <a:ext cx="339725" cy="422910"/>
          </a:xfrm>
          <a:custGeom>
            <a:avLst/>
            <a:gdLst>
              <a:gd name="T0" fmla="*/ 17 w 176"/>
              <a:gd name="T1" fmla="*/ 21 h 219"/>
              <a:gd name="T2" fmla="*/ 5 w 176"/>
              <a:gd name="T3" fmla="*/ 83 h 219"/>
              <a:gd name="T4" fmla="*/ 62 w 176"/>
              <a:gd name="T5" fmla="*/ 217 h 219"/>
              <a:gd name="T6" fmla="*/ 176 w 176"/>
              <a:gd name="T7" fmla="*/ 141 h 219"/>
              <a:gd name="T8" fmla="*/ 157 w 176"/>
              <a:gd name="T9" fmla="*/ 114 h 219"/>
              <a:gd name="T10" fmla="*/ 84 w 176"/>
              <a:gd name="T11" fmla="*/ 159 h 219"/>
              <a:gd name="T12" fmla="*/ 17 w 176"/>
              <a:gd name="T13" fmla="*/ 21 h 219"/>
            </a:gdLst>
            <a:ahLst/>
            <a:cxnLst>
              <a:cxn ang="0">
                <a:pos x="T0" y="T1"/>
              </a:cxn>
              <a:cxn ang="0">
                <a:pos x="T2" y="T3"/>
              </a:cxn>
              <a:cxn ang="0">
                <a:pos x="T4" y="T5"/>
              </a:cxn>
              <a:cxn ang="0">
                <a:pos x="T6" y="T7"/>
              </a:cxn>
              <a:cxn ang="0">
                <a:pos x="T8" y="T9"/>
              </a:cxn>
              <a:cxn ang="0">
                <a:pos x="T10" y="T11"/>
              </a:cxn>
              <a:cxn ang="0">
                <a:pos x="T12" y="T13"/>
              </a:cxn>
            </a:cxnLst>
            <a:rect l="0" t="0" r="r" b="b"/>
            <a:pathLst>
              <a:path w="176" h="219">
                <a:moveTo>
                  <a:pt x="17" y="21"/>
                </a:moveTo>
                <a:cubicBezTo>
                  <a:pt x="17" y="21"/>
                  <a:pt x="0" y="51"/>
                  <a:pt x="5" y="83"/>
                </a:cubicBezTo>
                <a:cubicBezTo>
                  <a:pt x="9" y="116"/>
                  <a:pt x="49" y="219"/>
                  <a:pt x="62" y="217"/>
                </a:cubicBezTo>
                <a:cubicBezTo>
                  <a:pt x="76" y="215"/>
                  <a:pt x="176" y="141"/>
                  <a:pt x="176" y="141"/>
                </a:cubicBezTo>
                <a:cubicBezTo>
                  <a:pt x="157" y="114"/>
                  <a:pt x="157" y="114"/>
                  <a:pt x="157" y="114"/>
                </a:cubicBezTo>
                <a:cubicBezTo>
                  <a:pt x="84" y="159"/>
                  <a:pt x="84" y="159"/>
                  <a:pt x="84" y="159"/>
                </a:cubicBezTo>
                <a:cubicBezTo>
                  <a:pt x="84" y="159"/>
                  <a:pt x="73" y="0"/>
                  <a:pt x="17" y="21"/>
                </a:cubicBezTo>
              </a:path>
            </a:pathLst>
          </a:custGeom>
          <a:solidFill>
            <a:srgbClr val="D0CD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śḻíḋê"/>
          <p:cNvSpPr/>
          <p:nvPr/>
        </p:nvSpPr>
        <p:spPr bwMode="auto">
          <a:xfrm>
            <a:off x="9324340" y="5241925"/>
            <a:ext cx="303530" cy="234315"/>
          </a:xfrm>
          <a:custGeom>
            <a:avLst/>
            <a:gdLst>
              <a:gd name="T0" fmla="*/ 152 w 156"/>
              <a:gd name="T1" fmla="*/ 57 h 121"/>
              <a:gd name="T2" fmla="*/ 37 w 156"/>
              <a:gd name="T3" fmla="*/ 120 h 121"/>
              <a:gd name="T4" fmla="*/ 30 w 156"/>
              <a:gd name="T5" fmla="*/ 118 h 121"/>
              <a:gd name="T6" fmla="*/ 29 w 156"/>
              <a:gd name="T7" fmla="*/ 117 h 121"/>
              <a:gd name="T8" fmla="*/ 1 w 156"/>
              <a:gd name="T9" fmla="*/ 59 h 121"/>
              <a:gd name="T10" fmla="*/ 5 w 156"/>
              <a:gd name="T11" fmla="*/ 50 h 121"/>
              <a:gd name="T12" fmla="*/ 100 w 156"/>
              <a:gd name="T13" fmla="*/ 1 h 121"/>
              <a:gd name="T14" fmla="*/ 107 w 156"/>
              <a:gd name="T15" fmla="*/ 3 h 121"/>
              <a:gd name="T16" fmla="*/ 155 w 156"/>
              <a:gd name="T17" fmla="*/ 47 h 121"/>
              <a:gd name="T18" fmla="*/ 152 w 156"/>
              <a:gd name="T19" fmla="*/ 57 h 121"/>
              <a:gd name="T20" fmla="*/ 152 w 156"/>
              <a:gd name="T21" fmla="*/ 5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21">
                <a:moveTo>
                  <a:pt x="152" y="57"/>
                </a:moveTo>
                <a:cubicBezTo>
                  <a:pt x="37" y="120"/>
                  <a:pt x="37" y="120"/>
                  <a:pt x="37" y="120"/>
                </a:cubicBezTo>
                <a:cubicBezTo>
                  <a:pt x="35" y="121"/>
                  <a:pt x="31" y="121"/>
                  <a:pt x="30" y="118"/>
                </a:cubicBezTo>
                <a:cubicBezTo>
                  <a:pt x="29" y="117"/>
                  <a:pt x="29" y="117"/>
                  <a:pt x="29" y="117"/>
                </a:cubicBezTo>
                <a:cubicBezTo>
                  <a:pt x="1" y="59"/>
                  <a:pt x="1" y="59"/>
                  <a:pt x="1" y="59"/>
                </a:cubicBezTo>
                <a:cubicBezTo>
                  <a:pt x="0" y="55"/>
                  <a:pt x="2" y="52"/>
                  <a:pt x="5" y="50"/>
                </a:cubicBezTo>
                <a:cubicBezTo>
                  <a:pt x="100" y="1"/>
                  <a:pt x="100" y="1"/>
                  <a:pt x="100" y="1"/>
                </a:cubicBezTo>
                <a:cubicBezTo>
                  <a:pt x="102" y="0"/>
                  <a:pt x="105" y="0"/>
                  <a:pt x="107" y="3"/>
                </a:cubicBezTo>
                <a:cubicBezTo>
                  <a:pt x="155" y="47"/>
                  <a:pt x="155" y="47"/>
                  <a:pt x="155" y="47"/>
                </a:cubicBezTo>
                <a:cubicBezTo>
                  <a:pt x="156" y="51"/>
                  <a:pt x="155" y="55"/>
                  <a:pt x="152" y="57"/>
                </a:cubicBezTo>
                <a:cubicBezTo>
                  <a:pt x="152" y="57"/>
                  <a:pt x="152" y="57"/>
                  <a:pt x="152" y="57"/>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ľîḑè"/>
          <p:cNvSpPr/>
          <p:nvPr/>
        </p:nvSpPr>
        <p:spPr bwMode="auto">
          <a:xfrm>
            <a:off x="9340850" y="5258435"/>
            <a:ext cx="263525" cy="196215"/>
          </a:xfrm>
          <a:custGeom>
            <a:avLst/>
            <a:gdLst>
              <a:gd name="T0" fmla="*/ 145 w 145"/>
              <a:gd name="T1" fmla="*/ 42 h 108"/>
              <a:gd name="T2" fmla="*/ 31 w 145"/>
              <a:gd name="T3" fmla="*/ 108 h 108"/>
              <a:gd name="T4" fmla="*/ 0 w 145"/>
              <a:gd name="T5" fmla="*/ 53 h 108"/>
              <a:gd name="T6" fmla="*/ 98 w 145"/>
              <a:gd name="T7" fmla="*/ 0 h 108"/>
              <a:gd name="T8" fmla="*/ 145 w 145"/>
              <a:gd name="T9" fmla="*/ 42 h 108"/>
            </a:gdLst>
            <a:ahLst/>
            <a:cxnLst>
              <a:cxn ang="0">
                <a:pos x="T0" y="T1"/>
              </a:cxn>
              <a:cxn ang="0">
                <a:pos x="T2" y="T3"/>
              </a:cxn>
              <a:cxn ang="0">
                <a:pos x="T4" y="T5"/>
              </a:cxn>
              <a:cxn ang="0">
                <a:pos x="T6" y="T7"/>
              </a:cxn>
              <a:cxn ang="0">
                <a:pos x="T8" y="T9"/>
              </a:cxn>
            </a:cxnLst>
            <a:rect l="0" t="0" r="r" b="b"/>
            <a:pathLst>
              <a:path w="145" h="108">
                <a:moveTo>
                  <a:pt x="145" y="42"/>
                </a:moveTo>
                <a:lnTo>
                  <a:pt x="31" y="108"/>
                </a:lnTo>
                <a:lnTo>
                  <a:pt x="0" y="53"/>
                </a:lnTo>
                <a:lnTo>
                  <a:pt x="98" y="0"/>
                </a:lnTo>
                <a:lnTo>
                  <a:pt x="145" y="42"/>
                </a:ln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sḷîďe"/>
          <p:cNvSpPr/>
          <p:nvPr/>
        </p:nvSpPr>
        <p:spPr bwMode="auto">
          <a:xfrm>
            <a:off x="9340850" y="5258435"/>
            <a:ext cx="263525" cy="196215"/>
          </a:xfrm>
          <a:custGeom>
            <a:avLst/>
            <a:gdLst>
              <a:gd name="T0" fmla="*/ 145 w 145"/>
              <a:gd name="T1" fmla="*/ 42 h 108"/>
              <a:gd name="T2" fmla="*/ 31 w 145"/>
              <a:gd name="T3" fmla="*/ 108 h 108"/>
              <a:gd name="T4" fmla="*/ 0 w 145"/>
              <a:gd name="T5" fmla="*/ 53 h 108"/>
              <a:gd name="T6" fmla="*/ 98 w 145"/>
              <a:gd name="T7" fmla="*/ 0 h 108"/>
              <a:gd name="T8" fmla="*/ 145 w 145"/>
              <a:gd name="T9" fmla="*/ 42 h 108"/>
            </a:gdLst>
            <a:ahLst/>
            <a:cxnLst>
              <a:cxn ang="0">
                <a:pos x="T0" y="T1"/>
              </a:cxn>
              <a:cxn ang="0">
                <a:pos x="T2" y="T3"/>
              </a:cxn>
              <a:cxn ang="0">
                <a:pos x="T4" y="T5"/>
              </a:cxn>
              <a:cxn ang="0">
                <a:pos x="T6" y="T7"/>
              </a:cxn>
              <a:cxn ang="0">
                <a:pos x="T8" y="T9"/>
              </a:cxn>
            </a:cxnLst>
            <a:rect l="0" t="0" r="r" b="b"/>
            <a:pathLst>
              <a:path w="145" h="108">
                <a:moveTo>
                  <a:pt x="145" y="42"/>
                </a:moveTo>
                <a:lnTo>
                  <a:pt x="31" y="108"/>
                </a:lnTo>
                <a:lnTo>
                  <a:pt x="0" y="53"/>
                </a:lnTo>
                <a:lnTo>
                  <a:pt x="98" y="0"/>
                </a:lnTo>
                <a:lnTo>
                  <a:pt x="145"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sľîḋê"/>
          <p:cNvSpPr/>
          <p:nvPr/>
        </p:nvSpPr>
        <p:spPr bwMode="auto">
          <a:xfrm>
            <a:off x="9424035" y="5296535"/>
            <a:ext cx="6985" cy="6985"/>
          </a:xfrm>
          <a:custGeom>
            <a:avLst/>
            <a:gdLst>
              <a:gd name="T0" fmla="*/ 1 w 4"/>
              <a:gd name="T1" fmla="*/ 1 h 4"/>
              <a:gd name="T2" fmla="*/ 3 w 4"/>
              <a:gd name="T3" fmla="*/ 1 h 4"/>
              <a:gd name="T4" fmla="*/ 3 w 4"/>
              <a:gd name="T5" fmla="*/ 3 h 4"/>
              <a:gd name="T6" fmla="*/ 1 w 4"/>
              <a:gd name="T7" fmla="*/ 3 h 4"/>
              <a:gd name="T8" fmla="*/ 1 w 4"/>
              <a:gd name="T9" fmla="*/ 1 h 4"/>
            </a:gdLst>
            <a:ahLst/>
            <a:cxnLst>
              <a:cxn ang="0">
                <a:pos x="T0" y="T1"/>
              </a:cxn>
              <a:cxn ang="0">
                <a:pos x="T2" y="T3"/>
              </a:cxn>
              <a:cxn ang="0">
                <a:pos x="T4" y="T5"/>
              </a:cxn>
              <a:cxn ang="0">
                <a:pos x="T6" y="T7"/>
              </a:cxn>
              <a:cxn ang="0">
                <a:pos x="T8" y="T9"/>
              </a:cxn>
            </a:cxnLst>
            <a:rect l="0" t="0" r="r" b="b"/>
            <a:pathLst>
              <a:path w="4" h="4">
                <a:moveTo>
                  <a:pt x="1" y="1"/>
                </a:moveTo>
                <a:cubicBezTo>
                  <a:pt x="2" y="0"/>
                  <a:pt x="3" y="0"/>
                  <a:pt x="3" y="1"/>
                </a:cubicBezTo>
                <a:cubicBezTo>
                  <a:pt x="4" y="1"/>
                  <a:pt x="4" y="2"/>
                  <a:pt x="3" y="3"/>
                </a:cubicBezTo>
                <a:cubicBezTo>
                  <a:pt x="3" y="3"/>
                  <a:pt x="2" y="4"/>
                  <a:pt x="1" y="3"/>
                </a:cubicBezTo>
                <a:cubicBezTo>
                  <a:pt x="0" y="3"/>
                  <a:pt x="0" y="2"/>
                  <a:pt x="1" y="1"/>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ṣḻíḑê"/>
          <p:cNvSpPr/>
          <p:nvPr/>
        </p:nvSpPr>
        <p:spPr bwMode="auto">
          <a:xfrm>
            <a:off x="9502140" y="5398135"/>
            <a:ext cx="5715" cy="3810"/>
          </a:xfrm>
          <a:custGeom>
            <a:avLst/>
            <a:gdLst>
              <a:gd name="T0" fmla="*/ 0 w 2"/>
              <a:gd name="T1" fmla="*/ 1 h 2"/>
              <a:gd name="T2" fmla="*/ 1 w 2"/>
              <a:gd name="T3" fmla="*/ 1 h 2"/>
              <a:gd name="T4" fmla="*/ 2 w 2"/>
              <a:gd name="T5" fmla="*/ 2 h 2"/>
              <a:gd name="T6" fmla="*/ 0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0"/>
                  <a:pt x="1" y="0"/>
                  <a:pt x="1" y="1"/>
                </a:cubicBezTo>
                <a:cubicBezTo>
                  <a:pt x="2" y="1"/>
                  <a:pt x="2" y="1"/>
                  <a:pt x="2" y="2"/>
                </a:cubicBezTo>
                <a:cubicBezTo>
                  <a:pt x="1" y="2"/>
                  <a:pt x="1" y="2"/>
                  <a:pt x="0" y="2"/>
                </a:cubicBezTo>
                <a:cubicBezTo>
                  <a:pt x="0" y="2"/>
                  <a:pt x="0" y="1"/>
                  <a:pt x="0" y="1"/>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Sḷíḋè"/>
          <p:cNvSpPr/>
          <p:nvPr/>
        </p:nvSpPr>
        <p:spPr bwMode="auto">
          <a:xfrm>
            <a:off x="9068435" y="5207635"/>
            <a:ext cx="308610" cy="382905"/>
          </a:xfrm>
          <a:custGeom>
            <a:avLst/>
            <a:gdLst>
              <a:gd name="T0" fmla="*/ 23 w 160"/>
              <a:gd name="T1" fmla="*/ 0 h 198"/>
              <a:gd name="T2" fmla="*/ 13 w 160"/>
              <a:gd name="T3" fmla="*/ 2 h 198"/>
              <a:gd name="T4" fmla="*/ 0 w 160"/>
              <a:gd name="T5" fmla="*/ 53 h 198"/>
              <a:gd name="T6" fmla="*/ 1 w 160"/>
              <a:gd name="T7" fmla="*/ 64 h 198"/>
              <a:gd name="T8" fmla="*/ 58 w 160"/>
              <a:gd name="T9" fmla="*/ 198 h 198"/>
              <a:gd name="T10" fmla="*/ 58 w 160"/>
              <a:gd name="T11" fmla="*/ 198 h 198"/>
              <a:gd name="T12" fmla="*/ 160 w 160"/>
              <a:gd name="T13" fmla="*/ 131 h 198"/>
              <a:gd name="T14" fmla="*/ 145 w 160"/>
              <a:gd name="T15" fmla="*/ 100 h 198"/>
              <a:gd name="T16" fmla="*/ 80 w 160"/>
              <a:gd name="T17" fmla="*/ 140 h 198"/>
              <a:gd name="T18" fmla="*/ 65 w 160"/>
              <a:gd name="T19" fmla="*/ 56 h 198"/>
              <a:gd name="T20" fmla="*/ 57 w 160"/>
              <a:gd name="T21" fmla="*/ 33 h 198"/>
              <a:gd name="T22" fmla="*/ 23 w 160"/>
              <a:gd name="T2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8">
                <a:moveTo>
                  <a:pt x="23" y="0"/>
                </a:moveTo>
                <a:cubicBezTo>
                  <a:pt x="20" y="0"/>
                  <a:pt x="16" y="1"/>
                  <a:pt x="13" y="2"/>
                </a:cubicBezTo>
                <a:cubicBezTo>
                  <a:pt x="13" y="2"/>
                  <a:pt x="0" y="26"/>
                  <a:pt x="0" y="53"/>
                </a:cubicBezTo>
                <a:cubicBezTo>
                  <a:pt x="0" y="57"/>
                  <a:pt x="0" y="61"/>
                  <a:pt x="1" y="64"/>
                </a:cubicBezTo>
                <a:cubicBezTo>
                  <a:pt x="5" y="96"/>
                  <a:pt x="44" y="198"/>
                  <a:pt x="58" y="198"/>
                </a:cubicBezTo>
                <a:cubicBezTo>
                  <a:pt x="58" y="198"/>
                  <a:pt x="58" y="198"/>
                  <a:pt x="58" y="198"/>
                </a:cubicBezTo>
                <a:cubicBezTo>
                  <a:pt x="69" y="196"/>
                  <a:pt x="133" y="150"/>
                  <a:pt x="160" y="131"/>
                </a:cubicBezTo>
                <a:cubicBezTo>
                  <a:pt x="145" y="100"/>
                  <a:pt x="145" y="100"/>
                  <a:pt x="145" y="100"/>
                </a:cubicBezTo>
                <a:cubicBezTo>
                  <a:pt x="80" y="140"/>
                  <a:pt x="80" y="140"/>
                  <a:pt x="80" y="140"/>
                </a:cubicBezTo>
                <a:cubicBezTo>
                  <a:pt x="80" y="140"/>
                  <a:pt x="77" y="95"/>
                  <a:pt x="65" y="56"/>
                </a:cubicBezTo>
                <a:cubicBezTo>
                  <a:pt x="63" y="48"/>
                  <a:pt x="60" y="40"/>
                  <a:pt x="57" y="33"/>
                </a:cubicBezTo>
                <a:cubicBezTo>
                  <a:pt x="49" y="14"/>
                  <a:pt x="38" y="0"/>
                  <a:pt x="23" y="0"/>
                </a:cubicBezTo>
              </a:path>
            </a:pathLst>
          </a:custGeom>
          <a:solidFill>
            <a:srgbClr val="BBB8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ṡļíḍe"/>
          <p:cNvSpPr/>
          <p:nvPr/>
        </p:nvSpPr>
        <p:spPr bwMode="auto">
          <a:xfrm>
            <a:off x="9347835" y="5393055"/>
            <a:ext cx="45085" cy="67310"/>
          </a:xfrm>
          <a:custGeom>
            <a:avLst/>
            <a:gdLst>
              <a:gd name="T0" fmla="*/ 7 w 23"/>
              <a:gd name="T1" fmla="*/ 0 h 35"/>
              <a:gd name="T2" fmla="*/ 0 w 23"/>
              <a:gd name="T3" fmla="*/ 4 h 35"/>
              <a:gd name="T4" fmla="*/ 15 w 23"/>
              <a:gd name="T5" fmla="*/ 35 h 35"/>
              <a:gd name="T6" fmla="*/ 23 w 23"/>
              <a:gd name="T7" fmla="*/ 29 h 35"/>
              <a:gd name="T8" fmla="*/ 7 w 23"/>
              <a:gd name="T9" fmla="*/ 0 h 35"/>
            </a:gdLst>
            <a:ahLst/>
            <a:cxnLst>
              <a:cxn ang="0">
                <a:pos x="T0" y="T1"/>
              </a:cxn>
              <a:cxn ang="0">
                <a:pos x="T2" y="T3"/>
              </a:cxn>
              <a:cxn ang="0">
                <a:pos x="T4" y="T5"/>
              </a:cxn>
              <a:cxn ang="0">
                <a:pos x="T6" y="T7"/>
              </a:cxn>
              <a:cxn ang="0">
                <a:pos x="T8" y="T9"/>
              </a:cxn>
            </a:cxnLst>
            <a:rect l="0" t="0" r="r" b="b"/>
            <a:pathLst>
              <a:path w="23" h="35">
                <a:moveTo>
                  <a:pt x="7" y="0"/>
                </a:moveTo>
                <a:cubicBezTo>
                  <a:pt x="0" y="4"/>
                  <a:pt x="0" y="4"/>
                  <a:pt x="0" y="4"/>
                </a:cubicBezTo>
                <a:cubicBezTo>
                  <a:pt x="15" y="35"/>
                  <a:pt x="15" y="35"/>
                  <a:pt x="15" y="35"/>
                </a:cubicBezTo>
                <a:cubicBezTo>
                  <a:pt x="19" y="32"/>
                  <a:pt x="21" y="30"/>
                  <a:pt x="23" y="29"/>
                </a:cubicBezTo>
                <a:cubicBezTo>
                  <a:pt x="7" y="0"/>
                  <a:pt x="7" y="0"/>
                  <a:pt x="7" y="0"/>
                </a:cubicBezTo>
              </a:path>
            </a:pathLst>
          </a:custGeom>
          <a:solidFill>
            <a:srgbClr val="2A29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Sḷíḑè"/>
          <p:cNvSpPr/>
          <p:nvPr/>
        </p:nvSpPr>
        <p:spPr bwMode="auto">
          <a:xfrm>
            <a:off x="9362440" y="5391150"/>
            <a:ext cx="38100" cy="58420"/>
          </a:xfrm>
          <a:custGeom>
            <a:avLst/>
            <a:gdLst>
              <a:gd name="T0" fmla="*/ 1 w 20"/>
              <a:gd name="T1" fmla="*/ 0 h 30"/>
              <a:gd name="T2" fmla="*/ 0 w 20"/>
              <a:gd name="T3" fmla="*/ 1 h 30"/>
              <a:gd name="T4" fmla="*/ 16 w 20"/>
              <a:gd name="T5" fmla="*/ 30 h 30"/>
              <a:gd name="T6" fmla="*/ 20 w 20"/>
              <a:gd name="T7" fmla="*/ 27 h 30"/>
              <a:gd name="T8" fmla="*/ 1 w 20"/>
              <a:gd name="T9" fmla="*/ 0 h 30"/>
            </a:gdLst>
            <a:ahLst/>
            <a:cxnLst>
              <a:cxn ang="0">
                <a:pos x="T0" y="T1"/>
              </a:cxn>
              <a:cxn ang="0">
                <a:pos x="T2" y="T3"/>
              </a:cxn>
              <a:cxn ang="0">
                <a:pos x="T4" y="T5"/>
              </a:cxn>
              <a:cxn ang="0">
                <a:pos x="T6" y="T7"/>
              </a:cxn>
              <a:cxn ang="0">
                <a:pos x="T8" y="T9"/>
              </a:cxn>
            </a:cxnLst>
            <a:rect l="0" t="0" r="r" b="b"/>
            <a:pathLst>
              <a:path w="20" h="30">
                <a:moveTo>
                  <a:pt x="1" y="0"/>
                </a:moveTo>
                <a:cubicBezTo>
                  <a:pt x="0" y="1"/>
                  <a:pt x="0" y="1"/>
                  <a:pt x="0" y="1"/>
                </a:cubicBezTo>
                <a:cubicBezTo>
                  <a:pt x="16" y="30"/>
                  <a:pt x="16" y="30"/>
                  <a:pt x="16" y="30"/>
                </a:cubicBezTo>
                <a:cubicBezTo>
                  <a:pt x="19" y="28"/>
                  <a:pt x="20" y="27"/>
                  <a:pt x="20" y="27"/>
                </a:cubicBezTo>
                <a:cubicBezTo>
                  <a:pt x="1" y="0"/>
                  <a:pt x="1" y="0"/>
                  <a:pt x="1" y="0"/>
                </a:cubicBezTo>
              </a:path>
            </a:pathLst>
          </a:custGeom>
          <a:solidFill>
            <a:srgbClr val="32BD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ṥļiḓé"/>
          <p:cNvSpPr/>
          <p:nvPr/>
        </p:nvSpPr>
        <p:spPr bwMode="auto">
          <a:xfrm>
            <a:off x="9300845" y="5351145"/>
            <a:ext cx="165100" cy="107315"/>
          </a:xfrm>
          <a:custGeom>
            <a:avLst/>
            <a:gdLst>
              <a:gd name="T0" fmla="*/ 0 w 86"/>
              <a:gd name="T1" fmla="*/ 41 h 56"/>
              <a:gd name="T2" fmla="*/ 69 w 86"/>
              <a:gd name="T3" fmla="*/ 12 h 56"/>
              <a:gd name="T4" fmla="*/ 9 w 86"/>
              <a:gd name="T5" fmla="*/ 56 h 56"/>
              <a:gd name="T6" fmla="*/ 0 w 86"/>
              <a:gd name="T7" fmla="*/ 41 h 56"/>
            </a:gdLst>
            <a:ahLst/>
            <a:cxnLst>
              <a:cxn ang="0">
                <a:pos x="T0" y="T1"/>
              </a:cxn>
              <a:cxn ang="0">
                <a:pos x="T2" y="T3"/>
              </a:cxn>
              <a:cxn ang="0">
                <a:pos x="T4" y="T5"/>
              </a:cxn>
              <a:cxn ang="0">
                <a:pos x="T6" y="T7"/>
              </a:cxn>
            </a:cxnLst>
            <a:rect l="0" t="0" r="r" b="b"/>
            <a:pathLst>
              <a:path w="86" h="56">
                <a:moveTo>
                  <a:pt x="0" y="41"/>
                </a:moveTo>
                <a:cubicBezTo>
                  <a:pt x="0" y="41"/>
                  <a:pt x="52" y="0"/>
                  <a:pt x="69" y="12"/>
                </a:cubicBezTo>
                <a:cubicBezTo>
                  <a:pt x="86" y="24"/>
                  <a:pt x="9" y="56"/>
                  <a:pt x="9" y="56"/>
                </a:cubicBezTo>
                <a:lnTo>
                  <a:pt x="0" y="41"/>
                </a:lnTo>
                <a:close/>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ŝ1ïḋé"/>
          <p:cNvSpPr/>
          <p:nvPr/>
        </p:nvSpPr>
        <p:spPr bwMode="auto">
          <a:xfrm>
            <a:off x="9073515" y="4920615"/>
            <a:ext cx="190500" cy="192405"/>
          </a:xfrm>
          <a:prstGeom prst="ellipse">
            <a:avLst/>
          </a:pr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ŝlîḓé"/>
          <p:cNvSpPr/>
          <p:nvPr/>
        </p:nvSpPr>
        <p:spPr bwMode="auto">
          <a:xfrm>
            <a:off x="9377045" y="5685155"/>
            <a:ext cx="225425" cy="671830"/>
          </a:xfrm>
          <a:custGeom>
            <a:avLst/>
            <a:gdLst>
              <a:gd name="T0" fmla="*/ 63 w 116"/>
              <a:gd name="T1" fmla="*/ 0 h 348"/>
              <a:gd name="T2" fmla="*/ 114 w 116"/>
              <a:gd name="T3" fmla="*/ 39 h 348"/>
              <a:gd name="T4" fmla="*/ 73 w 116"/>
              <a:gd name="T5" fmla="*/ 206 h 348"/>
              <a:gd name="T6" fmla="*/ 70 w 116"/>
              <a:gd name="T7" fmla="*/ 259 h 348"/>
              <a:gd name="T8" fmla="*/ 63 w 116"/>
              <a:gd name="T9" fmla="*/ 346 h 348"/>
              <a:gd name="T10" fmla="*/ 29 w 116"/>
              <a:gd name="T11" fmla="*/ 283 h 348"/>
              <a:gd name="T12" fmla="*/ 13 w 116"/>
              <a:gd name="T13" fmla="*/ 247 h 348"/>
              <a:gd name="T14" fmla="*/ 34 w 116"/>
              <a:gd name="T15" fmla="*/ 213 h 348"/>
              <a:gd name="T16" fmla="*/ 42 w 116"/>
              <a:gd name="T17" fmla="*/ 92 h 348"/>
              <a:gd name="T18" fmla="*/ 59 w 116"/>
              <a:gd name="T19" fmla="*/ 55 h 348"/>
              <a:gd name="T20" fmla="*/ 25 w 116"/>
              <a:gd name="T21" fmla="*/ 52 h 348"/>
              <a:gd name="T22" fmla="*/ 63 w 116"/>
              <a:gd name="T23"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348">
                <a:moveTo>
                  <a:pt x="63" y="0"/>
                </a:moveTo>
                <a:cubicBezTo>
                  <a:pt x="63" y="0"/>
                  <a:pt x="116" y="6"/>
                  <a:pt x="114" y="39"/>
                </a:cubicBezTo>
                <a:cubicBezTo>
                  <a:pt x="112" y="71"/>
                  <a:pt x="73" y="206"/>
                  <a:pt x="73" y="206"/>
                </a:cubicBezTo>
                <a:cubicBezTo>
                  <a:pt x="70" y="259"/>
                  <a:pt x="70" y="259"/>
                  <a:pt x="70" y="259"/>
                </a:cubicBezTo>
                <a:cubicBezTo>
                  <a:pt x="70" y="259"/>
                  <a:pt x="73" y="348"/>
                  <a:pt x="63" y="346"/>
                </a:cubicBezTo>
                <a:cubicBezTo>
                  <a:pt x="53" y="344"/>
                  <a:pt x="29" y="283"/>
                  <a:pt x="29" y="283"/>
                </a:cubicBezTo>
                <a:cubicBezTo>
                  <a:pt x="29" y="283"/>
                  <a:pt x="0" y="264"/>
                  <a:pt x="13" y="247"/>
                </a:cubicBezTo>
                <a:cubicBezTo>
                  <a:pt x="27" y="230"/>
                  <a:pt x="37" y="232"/>
                  <a:pt x="34" y="213"/>
                </a:cubicBezTo>
                <a:cubicBezTo>
                  <a:pt x="30" y="194"/>
                  <a:pt x="32" y="116"/>
                  <a:pt x="42" y="92"/>
                </a:cubicBezTo>
                <a:cubicBezTo>
                  <a:pt x="53" y="68"/>
                  <a:pt x="59" y="55"/>
                  <a:pt x="59" y="55"/>
                </a:cubicBezTo>
                <a:cubicBezTo>
                  <a:pt x="25" y="52"/>
                  <a:pt x="25" y="52"/>
                  <a:pt x="25" y="52"/>
                </a:cubicBezTo>
                <a:cubicBezTo>
                  <a:pt x="63" y="0"/>
                  <a:pt x="63" y="0"/>
                  <a:pt x="63" y="0"/>
                </a:cubicBezTo>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sḻíďé"/>
          <p:cNvSpPr/>
          <p:nvPr/>
        </p:nvSpPr>
        <p:spPr bwMode="auto">
          <a:xfrm>
            <a:off x="9396730" y="5685155"/>
            <a:ext cx="201295" cy="668020"/>
          </a:xfrm>
          <a:custGeom>
            <a:avLst/>
            <a:gdLst>
              <a:gd name="T0" fmla="*/ 53 w 104"/>
              <a:gd name="T1" fmla="*/ 0 h 346"/>
              <a:gd name="T2" fmla="*/ 15 w 104"/>
              <a:gd name="T3" fmla="*/ 52 h 346"/>
              <a:gd name="T4" fmla="*/ 49 w 104"/>
              <a:gd name="T5" fmla="*/ 55 h 346"/>
              <a:gd name="T6" fmla="*/ 49 w 104"/>
              <a:gd name="T7" fmla="*/ 55 h 346"/>
              <a:gd name="T8" fmla="*/ 32 w 104"/>
              <a:gd name="T9" fmla="*/ 92 h 346"/>
              <a:gd name="T10" fmla="*/ 22 w 104"/>
              <a:gd name="T11" fmla="*/ 183 h 346"/>
              <a:gd name="T12" fmla="*/ 24 w 104"/>
              <a:gd name="T13" fmla="*/ 213 h 346"/>
              <a:gd name="T14" fmla="*/ 25 w 104"/>
              <a:gd name="T15" fmla="*/ 219 h 346"/>
              <a:gd name="T16" fmla="*/ 3 w 104"/>
              <a:gd name="T17" fmla="*/ 247 h 346"/>
              <a:gd name="T18" fmla="*/ 0 w 104"/>
              <a:gd name="T19" fmla="*/ 257 h 346"/>
              <a:gd name="T20" fmla="*/ 19 w 104"/>
              <a:gd name="T21" fmla="*/ 283 h 346"/>
              <a:gd name="T22" fmla="*/ 53 w 104"/>
              <a:gd name="T23" fmla="*/ 346 h 346"/>
              <a:gd name="T24" fmla="*/ 53 w 104"/>
              <a:gd name="T25" fmla="*/ 346 h 346"/>
              <a:gd name="T26" fmla="*/ 60 w 104"/>
              <a:gd name="T27" fmla="*/ 290 h 346"/>
              <a:gd name="T28" fmla="*/ 60 w 104"/>
              <a:gd name="T29" fmla="*/ 259 h 346"/>
              <a:gd name="T30" fmla="*/ 60 w 104"/>
              <a:gd name="T31" fmla="*/ 259 h 346"/>
              <a:gd name="T32" fmla="*/ 60 w 104"/>
              <a:gd name="T33" fmla="*/ 259 h 346"/>
              <a:gd name="T34" fmla="*/ 63 w 104"/>
              <a:gd name="T35" fmla="*/ 206 h 346"/>
              <a:gd name="T36" fmla="*/ 104 w 104"/>
              <a:gd name="T37" fmla="*/ 39 h 346"/>
              <a:gd name="T38" fmla="*/ 104 w 104"/>
              <a:gd name="T39" fmla="*/ 37 h 346"/>
              <a:gd name="T40" fmla="*/ 53 w 104"/>
              <a:gd name="T41"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346">
                <a:moveTo>
                  <a:pt x="53" y="0"/>
                </a:moveTo>
                <a:cubicBezTo>
                  <a:pt x="15" y="52"/>
                  <a:pt x="15" y="52"/>
                  <a:pt x="15" y="52"/>
                </a:cubicBezTo>
                <a:cubicBezTo>
                  <a:pt x="49" y="55"/>
                  <a:pt x="49" y="55"/>
                  <a:pt x="49" y="55"/>
                </a:cubicBezTo>
                <a:cubicBezTo>
                  <a:pt x="49" y="55"/>
                  <a:pt x="49" y="55"/>
                  <a:pt x="49" y="55"/>
                </a:cubicBezTo>
                <a:cubicBezTo>
                  <a:pt x="49" y="55"/>
                  <a:pt x="43" y="68"/>
                  <a:pt x="32" y="92"/>
                </a:cubicBezTo>
                <a:cubicBezTo>
                  <a:pt x="25" y="108"/>
                  <a:pt x="22" y="152"/>
                  <a:pt x="22" y="183"/>
                </a:cubicBezTo>
                <a:cubicBezTo>
                  <a:pt x="22" y="196"/>
                  <a:pt x="23" y="207"/>
                  <a:pt x="24" y="213"/>
                </a:cubicBezTo>
                <a:cubicBezTo>
                  <a:pt x="24" y="215"/>
                  <a:pt x="25" y="217"/>
                  <a:pt x="25" y="219"/>
                </a:cubicBezTo>
                <a:cubicBezTo>
                  <a:pt x="25" y="232"/>
                  <a:pt x="15" y="232"/>
                  <a:pt x="3" y="247"/>
                </a:cubicBezTo>
                <a:cubicBezTo>
                  <a:pt x="1" y="250"/>
                  <a:pt x="0" y="254"/>
                  <a:pt x="0" y="257"/>
                </a:cubicBezTo>
                <a:cubicBezTo>
                  <a:pt x="0" y="271"/>
                  <a:pt x="19" y="283"/>
                  <a:pt x="19" y="283"/>
                </a:cubicBezTo>
                <a:cubicBezTo>
                  <a:pt x="19" y="283"/>
                  <a:pt x="43" y="344"/>
                  <a:pt x="53" y="346"/>
                </a:cubicBezTo>
                <a:cubicBezTo>
                  <a:pt x="53" y="346"/>
                  <a:pt x="53" y="346"/>
                  <a:pt x="53" y="346"/>
                </a:cubicBezTo>
                <a:cubicBezTo>
                  <a:pt x="59" y="346"/>
                  <a:pt x="60" y="315"/>
                  <a:pt x="60" y="290"/>
                </a:cubicBezTo>
                <a:cubicBezTo>
                  <a:pt x="60" y="273"/>
                  <a:pt x="60" y="259"/>
                  <a:pt x="60" y="259"/>
                </a:cubicBezTo>
                <a:cubicBezTo>
                  <a:pt x="60" y="259"/>
                  <a:pt x="60" y="259"/>
                  <a:pt x="60" y="259"/>
                </a:cubicBezTo>
                <a:cubicBezTo>
                  <a:pt x="60" y="259"/>
                  <a:pt x="60" y="259"/>
                  <a:pt x="60" y="259"/>
                </a:cubicBezTo>
                <a:cubicBezTo>
                  <a:pt x="63" y="206"/>
                  <a:pt x="63" y="206"/>
                  <a:pt x="63" y="206"/>
                </a:cubicBezTo>
                <a:cubicBezTo>
                  <a:pt x="63" y="206"/>
                  <a:pt x="102" y="71"/>
                  <a:pt x="104" y="39"/>
                </a:cubicBezTo>
                <a:cubicBezTo>
                  <a:pt x="104" y="38"/>
                  <a:pt x="104" y="38"/>
                  <a:pt x="104" y="37"/>
                </a:cubicBezTo>
                <a:cubicBezTo>
                  <a:pt x="104" y="6"/>
                  <a:pt x="53" y="0"/>
                  <a:pt x="53"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sḷiḓe"/>
          <p:cNvSpPr/>
          <p:nvPr/>
        </p:nvSpPr>
        <p:spPr bwMode="auto">
          <a:xfrm>
            <a:off x="9435465" y="5699760"/>
            <a:ext cx="374015" cy="621030"/>
          </a:xfrm>
          <a:custGeom>
            <a:avLst/>
            <a:gdLst>
              <a:gd name="T0" fmla="*/ 36 w 193"/>
              <a:gd name="T1" fmla="*/ 0 h 321"/>
              <a:gd name="T2" fmla="*/ 93 w 193"/>
              <a:gd name="T3" fmla="*/ 46 h 321"/>
              <a:gd name="T4" fmla="*/ 123 w 193"/>
              <a:gd name="T5" fmla="*/ 181 h 321"/>
              <a:gd name="T6" fmla="*/ 151 w 193"/>
              <a:gd name="T7" fmla="*/ 244 h 321"/>
              <a:gd name="T8" fmla="*/ 175 w 193"/>
              <a:gd name="T9" fmla="*/ 319 h 321"/>
              <a:gd name="T10" fmla="*/ 122 w 193"/>
              <a:gd name="T11" fmla="*/ 280 h 321"/>
              <a:gd name="T12" fmla="*/ 89 w 193"/>
              <a:gd name="T13" fmla="*/ 263 h 321"/>
              <a:gd name="T14" fmla="*/ 103 w 193"/>
              <a:gd name="T15" fmla="*/ 236 h 321"/>
              <a:gd name="T16" fmla="*/ 62 w 193"/>
              <a:gd name="T17" fmla="*/ 164 h 321"/>
              <a:gd name="T18" fmla="*/ 44 w 193"/>
              <a:gd name="T19" fmla="*/ 119 h 321"/>
              <a:gd name="T20" fmla="*/ 35 w 193"/>
              <a:gd name="T21" fmla="*/ 75 h 321"/>
              <a:gd name="T22" fmla="*/ 0 w 193"/>
              <a:gd name="T23" fmla="*/ 58 h 321"/>
              <a:gd name="T24" fmla="*/ 36 w 193"/>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321">
                <a:moveTo>
                  <a:pt x="36" y="0"/>
                </a:moveTo>
                <a:cubicBezTo>
                  <a:pt x="36" y="0"/>
                  <a:pt x="87" y="12"/>
                  <a:pt x="93" y="46"/>
                </a:cubicBezTo>
                <a:cubicBezTo>
                  <a:pt x="98" y="80"/>
                  <a:pt x="123" y="181"/>
                  <a:pt x="123" y="181"/>
                </a:cubicBezTo>
                <a:cubicBezTo>
                  <a:pt x="151" y="244"/>
                  <a:pt x="151" y="244"/>
                  <a:pt x="151" y="244"/>
                </a:cubicBezTo>
                <a:cubicBezTo>
                  <a:pt x="151" y="244"/>
                  <a:pt x="193" y="321"/>
                  <a:pt x="175" y="319"/>
                </a:cubicBezTo>
                <a:cubicBezTo>
                  <a:pt x="156" y="318"/>
                  <a:pt x="130" y="280"/>
                  <a:pt x="122" y="280"/>
                </a:cubicBezTo>
                <a:cubicBezTo>
                  <a:pt x="113" y="280"/>
                  <a:pt x="87" y="270"/>
                  <a:pt x="89" y="263"/>
                </a:cubicBezTo>
                <a:cubicBezTo>
                  <a:pt x="91" y="256"/>
                  <a:pt x="103" y="236"/>
                  <a:pt x="103" y="236"/>
                </a:cubicBezTo>
                <a:cubicBezTo>
                  <a:pt x="62" y="164"/>
                  <a:pt x="62" y="164"/>
                  <a:pt x="62" y="164"/>
                </a:cubicBezTo>
                <a:cubicBezTo>
                  <a:pt x="54" y="150"/>
                  <a:pt x="48" y="135"/>
                  <a:pt x="44" y="119"/>
                </a:cubicBezTo>
                <a:cubicBezTo>
                  <a:pt x="39" y="103"/>
                  <a:pt x="35" y="82"/>
                  <a:pt x="35" y="75"/>
                </a:cubicBezTo>
                <a:cubicBezTo>
                  <a:pt x="35" y="63"/>
                  <a:pt x="0" y="58"/>
                  <a:pt x="0" y="58"/>
                </a:cubicBezTo>
                <a:lnTo>
                  <a:pt x="36" y="0"/>
                </a:lnTo>
                <a:close/>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ṧ1îdê"/>
          <p:cNvSpPr/>
          <p:nvPr/>
        </p:nvSpPr>
        <p:spPr bwMode="auto">
          <a:xfrm>
            <a:off x="8850630" y="5488940"/>
            <a:ext cx="675640" cy="359410"/>
          </a:xfrm>
          <a:custGeom>
            <a:avLst/>
            <a:gdLst>
              <a:gd name="T0" fmla="*/ 172 w 350"/>
              <a:gd name="T1" fmla="*/ 0 h 186"/>
              <a:gd name="T2" fmla="*/ 196 w 350"/>
              <a:gd name="T3" fmla="*/ 68 h 186"/>
              <a:gd name="T4" fmla="*/ 261 w 350"/>
              <a:gd name="T5" fmla="*/ 87 h 186"/>
              <a:gd name="T6" fmla="*/ 344 w 350"/>
              <a:gd name="T7" fmla="*/ 104 h 186"/>
              <a:gd name="T8" fmla="*/ 319 w 350"/>
              <a:gd name="T9" fmla="*/ 169 h 186"/>
              <a:gd name="T10" fmla="*/ 245 w 350"/>
              <a:gd name="T11" fmla="*/ 172 h 186"/>
              <a:gd name="T12" fmla="*/ 78 w 350"/>
              <a:gd name="T13" fmla="*/ 155 h 186"/>
              <a:gd name="T14" fmla="*/ 41 w 350"/>
              <a:gd name="T15" fmla="*/ 167 h 186"/>
              <a:gd name="T16" fmla="*/ 6 w 350"/>
              <a:gd name="T17" fmla="*/ 165 h 186"/>
              <a:gd name="T18" fmla="*/ 13 w 350"/>
              <a:gd name="T19" fmla="*/ 147 h 186"/>
              <a:gd name="T20" fmla="*/ 34 w 350"/>
              <a:gd name="T21" fmla="*/ 123 h 186"/>
              <a:gd name="T22" fmla="*/ 70 w 350"/>
              <a:gd name="T23" fmla="*/ 46 h 186"/>
              <a:gd name="T24" fmla="*/ 83 w 350"/>
              <a:gd name="T25" fmla="*/ 0 h 186"/>
              <a:gd name="T26" fmla="*/ 172 w 350"/>
              <a:gd name="T2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186">
                <a:moveTo>
                  <a:pt x="172" y="0"/>
                </a:moveTo>
                <a:cubicBezTo>
                  <a:pt x="196" y="68"/>
                  <a:pt x="196" y="68"/>
                  <a:pt x="196" y="68"/>
                </a:cubicBezTo>
                <a:cubicBezTo>
                  <a:pt x="196" y="68"/>
                  <a:pt x="233" y="78"/>
                  <a:pt x="261" y="87"/>
                </a:cubicBezTo>
                <a:cubicBezTo>
                  <a:pt x="288" y="95"/>
                  <a:pt x="339" y="83"/>
                  <a:pt x="344" y="104"/>
                </a:cubicBezTo>
                <a:cubicBezTo>
                  <a:pt x="350" y="124"/>
                  <a:pt x="334" y="160"/>
                  <a:pt x="319" y="169"/>
                </a:cubicBezTo>
                <a:cubicBezTo>
                  <a:pt x="303" y="177"/>
                  <a:pt x="295" y="186"/>
                  <a:pt x="245" y="172"/>
                </a:cubicBezTo>
                <a:cubicBezTo>
                  <a:pt x="196" y="159"/>
                  <a:pt x="78" y="155"/>
                  <a:pt x="78" y="155"/>
                </a:cubicBezTo>
                <a:cubicBezTo>
                  <a:pt x="67" y="162"/>
                  <a:pt x="54" y="166"/>
                  <a:pt x="41" y="167"/>
                </a:cubicBezTo>
                <a:cubicBezTo>
                  <a:pt x="18" y="169"/>
                  <a:pt x="13" y="171"/>
                  <a:pt x="6" y="165"/>
                </a:cubicBezTo>
                <a:cubicBezTo>
                  <a:pt x="0" y="160"/>
                  <a:pt x="10" y="160"/>
                  <a:pt x="13" y="147"/>
                </a:cubicBezTo>
                <a:cubicBezTo>
                  <a:pt x="17" y="133"/>
                  <a:pt x="18" y="138"/>
                  <a:pt x="34" y="123"/>
                </a:cubicBezTo>
                <a:cubicBezTo>
                  <a:pt x="49" y="107"/>
                  <a:pt x="61" y="61"/>
                  <a:pt x="70" y="46"/>
                </a:cubicBezTo>
                <a:cubicBezTo>
                  <a:pt x="78" y="31"/>
                  <a:pt x="83" y="0"/>
                  <a:pt x="83" y="0"/>
                </a:cubicBezTo>
                <a:lnTo>
                  <a:pt x="172" y="0"/>
                </a:lnTo>
                <a:close/>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ṣlidè"/>
          <p:cNvSpPr/>
          <p:nvPr/>
        </p:nvSpPr>
        <p:spPr bwMode="auto">
          <a:xfrm>
            <a:off x="9037320" y="5013325"/>
            <a:ext cx="137795" cy="208915"/>
          </a:xfrm>
          <a:custGeom>
            <a:avLst/>
            <a:gdLst>
              <a:gd name="T0" fmla="*/ 72 w 72"/>
              <a:gd name="T1" fmla="*/ 43 h 108"/>
              <a:gd name="T2" fmla="*/ 51 w 72"/>
              <a:gd name="T3" fmla="*/ 82 h 108"/>
              <a:gd name="T4" fmla="*/ 0 w 72"/>
              <a:gd name="T5" fmla="*/ 55 h 108"/>
              <a:gd name="T6" fmla="*/ 27 w 72"/>
              <a:gd name="T7" fmla="*/ 10 h 108"/>
              <a:gd name="T8" fmla="*/ 72 w 72"/>
              <a:gd name="T9" fmla="*/ 43 h 108"/>
            </a:gdLst>
            <a:ahLst/>
            <a:cxnLst>
              <a:cxn ang="0">
                <a:pos x="T0" y="T1"/>
              </a:cxn>
              <a:cxn ang="0">
                <a:pos x="T2" y="T3"/>
              </a:cxn>
              <a:cxn ang="0">
                <a:pos x="T4" y="T5"/>
              </a:cxn>
              <a:cxn ang="0">
                <a:pos x="T6" y="T7"/>
              </a:cxn>
              <a:cxn ang="0">
                <a:pos x="T8" y="T9"/>
              </a:cxn>
            </a:cxnLst>
            <a:rect l="0" t="0" r="r" b="b"/>
            <a:pathLst>
              <a:path w="72" h="108">
                <a:moveTo>
                  <a:pt x="72" y="43"/>
                </a:moveTo>
                <a:cubicBezTo>
                  <a:pt x="59" y="52"/>
                  <a:pt x="51" y="66"/>
                  <a:pt x="51" y="82"/>
                </a:cubicBezTo>
                <a:cubicBezTo>
                  <a:pt x="51" y="108"/>
                  <a:pt x="0" y="55"/>
                  <a:pt x="0" y="55"/>
                </a:cubicBezTo>
                <a:cubicBezTo>
                  <a:pt x="0" y="55"/>
                  <a:pt x="27" y="20"/>
                  <a:pt x="27" y="10"/>
                </a:cubicBezTo>
                <a:cubicBezTo>
                  <a:pt x="27" y="0"/>
                  <a:pt x="72" y="43"/>
                  <a:pt x="72" y="43"/>
                </a:cubicBezTo>
                <a:close/>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ŝ1iḓé"/>
          <p:cNvSpPr/>
          <p:nvPr/>
        </p:nvSpPr>
        <p:spPr bwMode="auto">
          <a:xfrm>
            <a:off x="8952230" y="5076825"/>
            <a:ext cx="303530" cy="459105"/>
          </a:xfrm>
          <a:custGeom>
            <a:avLst/>
            <a:gdLst>
              <a:gd name="T0" fmla="*/ 51 w 157"/>
              <a:gd name="T1" fmla="*/ 0 h 238"/>
              <a:gd name="T2" fmla="*/ 88 w 157"/>
              <a:gd name="T3" fmla="*/ 29 h 238"/>
              <a:gd name="T4" fmla="*/ 121 w 157"/>
              <a:gd name="T5" fmla="*/ 82 h 238"/>
              <a:gd name="T6" fmla="*/ 145 w 157"/>
              <a:gd name="T7" fmla="*/ 161 h 238"/>
              <a:gd name="T8" fmla="*/ 122 w 157"/>
              <a:gd name="T9" fmla="*/ 219 h 238"/>
              <a:gd name="T10" fmla="*/ 92 w 157"/>
              <a:gd name="T11" fmla="*/ 236 h 238"/>
              <a:gd name="T12" fmla="*/ 23 w 157"/>
              <a:gd name="T13" fmla="*/ 221 h 238"/>
              <a:gd name="T14" fmla="*/ 13 w 157"/>
              <a:gd name="T15" fmla="*/ 81 h 238"/>
              <a:gd name="T16" fmla="*/ 51 w 157"/>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238">
                <a:moveTo>
                  <a:pt x="51" y="0"/>
                </a:moveTo>
                <a:cubicBezTo>
                  <a:pt x="51" y="0"/>
                  <a:pt x="81" y="12"/>
                  <a:pt x="88" y="29"/>
                </a:cubicBezTo>
                <a:cubicBezTo>
                  <a:pt x="95" y="47"/>
                  <a:pt x="121" y="82"/>
                  <a:pt x="121" y="82"/>
                </a:cubicBezTo>
                <a:cubicBezTo>
                  <a:pt x="121" y="82"/>
                  <a:pt x="157" y="120"/>
                  <a:pt x="145" y="161"/>
                </a:cubicBezTo>
                <a:cubicBezTo>
                  <a:pt x="133" y="202"/>
                  <a:pt x="122" y="212"/>
                  <a:pt x="122" y="219"/>
                </a:cubicBezTo>
                <a:cubicBezTo>
                  <a:pt x="122" y="226"/>
                  <a:pt x="105" y="238"/>
                  <a:pt x="92" y="236"/>
                </a:cubicBezTo>
                <a:cubicBezTo>
                  <a:pt x="78" y="234"/>
                  <a:pt x="27" y="227"/>
                  <a:pt x="23" y="221"/>
                </a:cubicBezTo>
                <a:cubicBezTo>
                  <a:pt x="20" y="214"/>
                  <a:pt x="0" y="117"/>
                  <a:pt x="13" y="81"/>
                </a:cubicBezTo>
                <a:cubicBezTo>
                  <a:pt x="24" y="53"/>
                  <a:pt x="37" y="26"/>
                  <a:pt x="51" y="0"/>
                </a:cubicBezTo>
                <a:close/>
              </a:path>
            </a:pathLst>
          </a:custGeom>
          <a:solidFill>
            <a:srgbClr val="D0CD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śliḓé"/>
          <p:cNvSpPr/>
          <p:nvPr/>
        </p:nvSpPr>
        <p:spPr bwMode="auto">
          <a:xfrm>
            <a:off x="8946515" y="4844415"/>
            <a:ext cx="330200" cy="276225"/>
          </a:xfrm>
          <a:custGeom>
            <a:avLst/>
            <a:gdLst>
              <a:gd name="T0" fmla="*/ 130 w 171"/>
              <a:gd name="T1" fmla="*/ 92 h 143"/>
              <a:gd name="T2" fmla="*/ 161 w 171"/>
              <a:gd name="T3" fmla="*/ 81 h 143"/>
              <a:gd name="T4" fmla="*/ 170 w 171"/>
              <a:gd name="T5" fmla="*/ 65 h 143"/>
              <a:gd name="T6" fmla="*/ 161 w 171"/>
              <a:gd name="T7" fmla="*/ 50 h 143"/>
              <a:gd name="T8" fmla="*/ 163 w 171"/>
              <a:gd name="T9" fmla="*/ 38 h 143"/>
              <a:gd name="T10" fmla="*/ 153 w 171"/>
              <a:gd name="T11" fmla="*/ 23 h 143"/>
              <a:gd name="T12" fmla="*/ 136 w 171"/>
              <a:gd name="T13" fmla="*/ 17 h 143"/>
              <a:gd name="T14" fmla="*/ 111 w 171"/>
              <a:gd name="T15" fmla="*/ 3 h 143"/>
              <a:gd name="T16" fmla="*/ 73 w 171"/>
              <a:gd name="T17" fmla="*/ 8 h 143"/>
              <a:gd name="T18" fmla="*/ 50 w 171"/>
              <a:gd name="T19" fmla="*/ 8 h 143"/>
              <a:gd name="T20" fmla="*/ 24 w 171"/>
              <a:gd name="T21" fmla="*/ 39 h 143"/>
              <a:gd name="T22" fmla="*/ 22 w 171"/>
              <a:gd name="T23" fmla="*/ 55 h 143"/>
              <a:gd name="T24" fmla="*/ 17 w 171"/>
              <a:gd name="T25" fmla="*/ 59 h 143"/>
              <a:gd name="T26" fmla="*/ 0 w 171"/>
              <a:gd name="T27" fmla="*/ 98 h 143"/>
              <a:gd name="T28" fmla="*/ 8 w 171"/>
              <a:gd name="T29" fmla="*/ 117 h 143"/>
              <a:gd name="T30" fmla="*/ 19 w 171"/>
              <a:gd name="T31" fmla="*/ 118 h 143"/>
              <a:gd name="T32" fmla="*/ 28 w 171"/>
              <a:gd name="T33" fmla="*/ 123 h 143"/>
              <a:gd name="T34" fmla="*/ 31 w 171"/>
              <a:gd name="T35" fmla="*/ 140 h 143"/>
              <a:gd name="T36" fmla="*/ 42 w 171"/>
              <a:gd name="T37" fmla="*/ 139 h 143"/>
              <a:gd name="T38" fmla="*/ 51 w 171"/>
              <a:gd name="T39" fmla="*/ 129 h 143"/>
              <a:gd name="T40" fmla="*/ 75 w 171"/>
              <a:gd name="T41" fmla="*/ 121 h 143"/>
              <a:gd name="T42" fmla="*/ 82 w 171"/>
              <a:gd name="T43" fmla="*/ 119 h 143"/>
              <a:gd name="T44" fmla="*/ 85 w 171"/>
              <a:gd name="T45" fmla="*/ 113 h 143"/>
              <a:gd name="T46" fmla="*/ 85 w 171"/>
              <a:gd name="T47" fmla="*/ 98 h 143"/>
              <a:gd name="T48" fmla="*/ 85 w 171"/>
              <a:gd name="T49" fmla="*/ 93 h 143"/>
              <a:gd name="T50" fmla="*/ 87 w 171"/>
              <a:gd name="T51" fmla="*/ 90 h 143"/>
              <a:gd name="T52" fmla="*/ 108 w 171"/>
              <a:gd name="T53" fmla="*/ 81 h 143"/>
              <a:gd name="T54" fmla="*/ 130 w 171"/>
              <a:gd name="T55" fmla="*/ 9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 h="143">
                <a:moveTo>
                  <a:pt x="130" y="92"/>
                </a:moveTo>
                <a:cubicBezTo>
                  <a:pt x="141" y="95"/>
                  <a:pt x="151" y="88"/>
                  <a:pt x="161" y="81"/>
                </a:cubicBezTo>
                <a:cubicBezTo>
                  <a:pt x="166" y="77"/>
                  <a:pt x="171" y="71"/>
                  <a:pt x="170" y="65"/>
                </a:cubicBezTo>
                <a:cubicBezTo>
                  <a:pt x="168" y="59"/>
                  <a:pt x="162" y="56"/>
                  <a:pt x="161" y="50"/>
                </a:cubicBezTo>
                <a:cubicBezTo>
                  <a:pt x="160" y="46"/>
                  <a:pt x="162" y="42"/>
                  <a:pt x="163" y="38"/>
                </a:cubicBezTo>
                <a:cubicBezTo>
                  <a:pt x="162" y="32"/>
                  <a:pt x="158" y="26"/>
                  <a:pt x="153" y="23"/>
                </a:cubicBezTo>
                <a:cubicBezTo>
                  <a:pt x="147" y="20"/>
                  <a:pt x="141" y="19"/>
                  <a:pt x="136" y="17"/>
                </a:cubicBezTo>
                <a:cubicBezTo>
                  <a:pt x="127" y="13"/>
                  <a:pt x="120" y="6"/>
                  <a:pt x="111" y="3"/>
                </a:cubicBezTo>
                <a:cubicBezTo>
                  <a:pt x="99" y="0"/>
                  <a:pt x="86" y="7"/>
                  <a:pt x="73" y="8"/>
                </a:cubicBezTo>
                <a:cubicBezTo>
                  <a:pt x="66" y="8"/>
                  <a:pt x="58" y="7"/>
                  <a:pt x="50" y="8"/>
                </a:cubicBezTo>
                <a:cubicBezTo>
                  <a:pt x="35" y="11"/>
                  <a:pt x="25" y="24"/>
                  <a:pt x="24" y="39"/>
                </a:cubicBezTo>
                <a:cubicBezTo>
                  <a:pt x="24" y="44"/>
                  <a:pt x="25" y="50"/>
                  <a:pt x="22" y="55"/>
                </a:cubicBezTo>
                <a:cubicBezTo>
                  <a:pt x="20" y="56"/>
                  <a:pt x="19" y="58"/>
                  <a:pt x="17" y="59"/>
                </a:cubicBezTo>
                <a:cubicBezTo>
                  <a:pt x="6" y="68"/>
                  <a:pt x="1" y="83"/>
                  <a:pt x="0" y="98"/>
                </a:cubicBezTo>
                <a:cubicBezTo>
                  <a:pt x="0" y="105"/>
                  <a:pt x="2" y="114"/>
                  <a:pt x="8" y="117"/>
                </a:cubicBezTo>
                <a:cubicBezTo>
                  <a:pt x="11" y="118"/>
                  <a:pt x="15" y="118"/>
                  <a:pt x="19" y="118"/>
                </a:cubicBezTo>
                <a:cubicBezTo>
                  <a:pt x="22" y="118"/>
                  <a:pt x="26" y="120"/>
                  <a:pt x="28" y="123"/>
                </a:cubicBezTo>
                <a:cubicBezTo>
                  <a:pt x="31" y="128"/>
                  <a:pt x="27" y="135"/>
                  <a:pt x="31" y="140"/>
                </a:cubicBezTo>
                <a:cubicBezTo>
                  <a:pt x="33" y="143"/>
                  <a:pt x="39" y="142"/>
                  <a:pt x="42" y="139"/>
                </a:cubicBezTo>
                <a:cubicBezTo>
                  <a:pt x="46" y="136"/>
                  <a:pt x="48" y="132"/>
                  <a:pt x="51" y="129"/>
                </a:cubicBezTo>
                <a:cubicBezTo>
                  <a:pt x="57" y="123"/>
                  <a:pt x="66" y="122"/>
                  <a:pt x="75" y="121"/>
                </a:cubicBezTo>
                <a:cubicBezTo>
                  <a:pt x="77" y="121"/>
                  <a:pt x="80" y="120"/>
                  <a:pt x="82" y="119"/>
                </a:cubicBezTo>
                <a:cubicBezTo>
                  <a:pt x="83" y="117"/>
                  <a:pt x="84" y="115"/>
                  <a:pt x="85" y="113"/>
                </a:cubicBezTo>
                <a:cubicBezTo>
                  <a:pt x="86" y="108"/>
                  <a:pt x="86" y="103"/>
                  <a:pt x="85" y="98"/>
                </a:cubicBezTo>
                <a:cubicBezTo>
                  <a:pt x="84" y="96"/>
                  <a:pt x="84" y="94"/>
                  <a:pt x="85" y="93"/>
                </a:cubicBezTo>
                <a:cubicBezTo>
                  <a:pt x="85" y="92"/>
                  <a:pt x="86" y="91"/>
                  <a:pt x="87" y="90"/>
                </a:cubicBezTo>
                <a:cubicBezTo>
                  <a:pt x="92" y="86"/>
                  <a:pt x="102" y="80"/>
                  <a:pt x="108" y="81"/>
                </a:cubicBezTo>
                <a:cubicBezTo>
                  <a:pt x="116" y="82"/>
                  <a:pt x="122" y="90"/>
                  <a:pt x="130" y="92"/>
                </a:cubicBezTo>
                <a:close/>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şļïḓé"/>
          <p:cNvSpPr/>
          <p:nvPr/>
        </p:nvSpPr>
        <p:spPr bwMode="auto">
          <a:xfrm>
            <a:off x="9022715" y="5169535"/>
            <a:ext cx="314325" cy="412115"/>
          </a:xfrm>
          <a:custGeom>
            <a:avLst/>
            <a:gdLst>
              <a:gd name="T0" fmla="*/ 21 w 162"/>
              <a:gd name="T1" fmla="*/ 14 h 214"/>
              <a:gd name="T2" fmla="*/ 0 w 162"/>
              <a:gd name="T3" fmla="*/ 74 h 214"/>
              <a:gd name="T4" fmla="*/ 39 w 162"/>
              <a:gd name="T5" fmla="*/ 214 h 214"/>
              <a:gd name="T6" fmla="*/ 162 w 162"/>
              <a:gd name="T7" fmla="*/ 154 h 214"/>
              <a:gd name="T8" fmla="*/ 147 w 162"/>
              <a:gd name="T9" fmla="*/ 125 h 214"/>
              <a:gd name="T10" fmla="*/ 68 w 162"/>
              <a:gd name="T11" fmla="*/ 159 h 214"/>
              <a:gd name="T12" fmla="*/ 21 w 162"/>
              <a:gd name="T13" fmla="*/ 14 h 214"/>
            </a:gdLst>
            <a:ahLst/>
            <a:cxnLst>
              <a:cxn ang="0">
                <a:pos x="T0" y="T1"/>
              </a:cxn>
              <a:cxn ang="0">
                <a:pos x="T2" y="T3"/>
              </a:cxn>
              <a:cxn ang="0">
                <a:pos x="T4" y="T5"/>
              </a:cxn>
              <a:cxn ang="0">
                <a:pos x="T6" y="T7"/>
              </a:cxn>
              <a:cxn ang="0">
                <a:pos x="T8" y="T9"/>
              </a:cxn>
              <a:cxn ang="0">
                <a:pos x="T10" y="T11"/>
              </a:cxn>
              <a:cxn ang="0">
                <a:pos x="T12" y="T13"/>
              </a:cxn>
            </a:cxnLst>
            <a:rect l="0" t="0" r="r" b="b"/>
            <a:pathLst>
              <a:path w="162" h="214">
                <a:moveTo>
                  <a:pt x="21" y="14"/>
                </a:moveTo>
                <a:cubicBezTo>
                  <a:pt x="21" y="14"/>
                  <a:pt x="0" y="41"/>
                  <a:pt x="0" y="74"/>
                </a:cubicBezTo>
                <a:cubicBezTo>
                  <a:pt x="0" y="106"/>
                  <a:pt x="26" y="214"/>
                  <a:pt x="39" y="214"/>
                </a:cubicBezTo>
                <a:cubicBezTo>
                  <a:pt x="53" y="214"/>
                  <a:pt x="162" y="154"/>
                  <a:pt x="162" y="154"/>
                </a:cubicBezTo>
                <a:cubicBezTo>
                  <a:pt x="147" y="125"/>
                  <a:pt x="147" y="125"/>
                  <a:pt x="147" y="125"/>
                </a:cubicBezTo>
                <a:cubicBezTo>
                  <a:pt x="68" y="159"/>
                  <a:pt x="68" y="159"/>
                  <a:pt x="68" y="159"/>
                </a:cubicBezTo>
                <a:cubicBezTo>
                  <a:pt x="68" y="159"/>
                  <a:pt x="79" y="0"/>
                  <a:pt x="21" y="14"/>
                </a:cubicBezTo>
                <a:close/>
              </a:path>
            </a:pathLst>
          </a:custGeom>
          <a:solidFill>
            <a:srgbClr val="D0CD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Sḻïḓè"/>
          <p:cNvSpPr/>
          <p:nvPr/>
        </p:nvSpPr>
        <p:spPr bwMode="auto">
          <a:xfrm>
            <a:off x="8752205" y="5790565"/>
            <a:ext cx="758825" cy="147320"/>
          </a:xfrm>
          <a:prstGeom prst="rect">
            <a:avLst/>
          </a:prstGeom>
          <a:solidFill>
            <a:srgbClr val="38D39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2" name="î$ḷíde"/>
          <p:cNvSpPr/>
          <p:nvPr/>
        </p:nvSpPr>
        <p:spPr bwMode="auto">
          <a:xfrm>
            <a:off x="9070340" y="4083685"/>
            <a:ext cx="101600" cy="1861185"/>
          </a:xfrm>
          <a:custGeom>
            <a:avLst/>
            <a:gdLst>
              <a:gd name="T0" fmla="*/ 32 w 53"/>
              <a:gd name="T1" fmla="*/ 964 h 964"/>
              <a:gd name="T2" fmla="*/ 0 w 53"/>
              <a:gd name="T3" fmla="*/ 932 h 964"/>
              <a:gd name="T4" fmla="*/ 0 w 53"/>
              <a:gd name="T5" fmla="*/ 32 h 964"/>
              <a:gd name="T6" fmla="*/ 32 w 53"/>
              <a:gd name="T7" fmla="*/ 0 h 964"/>
              <a:gd name="T8" fmla="*/ 53 w 53"/>
              <a:gd name="T9" fmla="*/ 7 h 964"/>
              <a:gd name="T10" fmla="*/ 47 w 53"/>
              <a:gd name="T11" fmla="*/ 13 h 964"/>
              <a:gd name="T12" fmla="*/ 14 w 53"/>
              <a:gd name="T13" fmla="*/ 17 h 964"/>
              <a:gd name="T14" fmla="*/ 8 w 53"/>
              <a:gd name="T15" fmla="*/ 32 h 964"/>
              <a:gd name="T16" fmla="*/ 8 w 53"/>
              <a:gd name="T17" fmla="*/ 932 h 964"/>
              <a:gd name="T18" fmla="*/ 32 w 53"/>
              <a:gd name="T19" fmla="*/ 956 h 964"/>
              <a:gd name="T20" fmla="*/ 32 w 53"/>
              <a:gd name="T21"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964">
                <a:moveTo>
                  <a:pt x="32" y="964"/>
                </a:moveTo>
                <a:cubicBezTo>
                  <a:pt x="15" y="964"/>
                  <a:pt x="0" y="950"/>
                  <a:pt x="0" y="932"/>
                </a:cubicBezTo>
                <a:cubicBezTo>
                  <a:pt x="0" y="32"/>
                  <a:pt x="0" y="32"/>
                  <a:pt x="0" y="32"/>
                </a:cubicBezTo>
                <a:cubicBezTo>
                  <a:pt x="0" y="14"/>
                  <a:pt x="15" y="0"/>
                  <a:pt x="32" y="0"/>
                </a:cubicBezTo>
                <a:cubicBezTo>
                  <a:pt x="40" y="0"/>
                  <a:pt x="47" y="3"/>
                  <a:pt x="53" y="7"/>
                </a:cubicBezTo>
                <a:cubicBezTo>
                  <a:pt x="47" y="13"/>
                  <a:pt x="47" y="13"/>
                  <a:pt x="47" y="13"/>
                </a:cubicBezTo>
                <a:cubicBezTo>
                  <a:pt x="37" y="5"/>
                  <a:pt x="22" y="7"/>
                  <a:pt x="14" y="17"/>
                </a:cubicBezTo>
                <a:cubicBezTo>
                  <a:pt x="10" y="21"/>
                  <a:pt x="8" y="26"/>
                  <a:pt x="8" y="32"/>
                </a:cubicBezTo>
                <a:cubicBezTo>
                  <a:pt x="8" y="932"/>
                  <a:pt x="8" y="932"/>
                  <a:pt x="8" y="932"/>
                </a:cubicBezTo>
                <a:cubicBezTo>
                  <a:pt x="8" y="945"/>
                  <a:pt x="19" y="956"/>
                  <a:pt x="32" y="956"/>
                </a:cubicBezTo>
                <a:lnTo>
                  <a:pt x="32" y="964"/>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ṩḻîḋe"/>
          <p:cNvSpPr/>
          <p:nvPr/>
        </p:nvSpPr>
        <p:spPr bwMode="auto">
          <a:xfrm>
            <a:off x="4955540" y="6525895"/>
            <a:ext cx="6233795" cy="1460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4" name="îṡľiḋé"/>
          <p:cNvSpPr/>
          <p:nvPr/>
        </p:nvSpPr>
        <p:spPr bwMode="auto">
          <a:xfrm>
            <a:off x="8982710" y="4935220"/>
            <a:ext cx="36195" cy="41910"/>
          </a:xfrm>
          <a:custGeom>
            <a:avLst/>
            <a:gdLst>
              <a:gd name="T0" fmla="*/ 2 w 19"/>
              <a:gd name="T1" fmla="*/ 2 h 22"/>
              <a:gd name="T2" fmla="*/ 12 w 19"/>
              <a:gd name="T3" fmla="*/ 8 h 22"/>
              <a:gd name="T4" fmla="*/ 17 w 19"/>
              <a:gd name="T5" fmla="*/ 20 h 22"/>
              <a:gd name="T6" fmla="*/ 6 w 19"/>
              <a:gd name="T7" fmla="*/ 14 h 22"/>
              <a:gd name="T8" fmla="*/ 2 w 19"/>
              <a:gd name="T9" fmla="*/ 2 h 22"/>
            </a:gdLst>
            <a:ahLst/>
            <a:cxnLst>
              <a:cxn ang="0">
                <a:pos x="T0" y="T1"/>
              </a:cxn>
              <a:cxn ang="0">
                <a:pos x="T2" y="T3"/>
              </a:cxn>
              <a:cxn ang="0">
                <a:pos x="T4" y="T5"/>
              </a:cxn>
              <a:cxn ang="0">
                <a:pos x="T6" y="T7"/>
              </a:cxn>
              <a:cxn ang="0">
                <a:pos x="T8" y="T9"/>
              </a:cxn>
            </a:cxnLst>
            <a:rect l="0" t="0" r="r" b="b"/>
            <a:pathLst>
              <a:path w="19" h="22">
                <a:moveTo>
                  <a:pt x="2" y="2"/>
                </a:moveTo>
                <a:cubicBezTo>
                  <a:pt x="4" y="0"/>
                  <a:pt x="8" y="3"/>
                  <a:pt x="12" y="8"/>
                </a:cubicBezTo>
                <a:cubicBezTo>
                  <a:pt x="17" y="14"/>
                  <a:pt x="19" y="19"/>
                  <a:pt x="17" y="20"/>
                </a:cubicBezTo>
                <a:cubicBezTo>
                  <a:pt x="15" y="22"/>
                  <a:pt x="10" y="19"/>
                  <a:pt x="6" y="14"/>
                </a:cubicBezTo>
                <a:cubicBezTo>
                  <a:pt x="2" y="8"/>
                  <a:pt x="0" y="3"/>
                  <a:pt x="2" y="2"/>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ïS1íḋe"/>
          <p:cNvSpPr/>
          <p:nvPr/>
        </p:nvSpPr>
        <p:spPr bwMode="auto">
          <a:xfrm>
            <a:off x="8276590" y="6113780"/>
            <a:ext cx="317500" cy="422910"/>
          </a:xfrm>
          <a:custGeom>
            <a:avLst/>
            <a:gdLst>
              <a:gd name="T0" fmla="*/ 39 w 164"/>
              <a:gd name="T1" fmla="*/ 82 h 219"/>
              <a:gd name="T2" fmla="*/ 11 w 164"/>
              <a:gd name="T3" fmla="*/ 219 h 219"/>
              <a:gd name="T4" fmla="*/ 124 w 164"/>
              <a:gd name="T5" fmla="*/ 137 h 219"/>
              <a:gd name="T6" fmla="*/ 153 w 164"/>
              <a:gd name="T7" fmla="*/ 0 h 219"/>
              <a:gd name="T8" fmla="*/ 39 w 164"/>
              <a:gd name="T9" fmla="*/ 82 h 219"/>
            </a:gdLst>
            <a:ahLst/>
            <a:cxnLst>
              <a:cxn ang="0">
                <a:pos x="T0" y="T1"/>
              </a:cxn>
              <a:cxn ang="0">
                <a:pos x="T2" y="T3"/>
              </a:cxn>
              <a:cxn ang="0">
                <a:pos x="T4" y="T5"/>
              </a:cxn>
              <a:cxn ang="0">
                <a:pos x="T6" y="T7"/>
              </a:cxn>
              <a:cxn ang="0">
                <a:pos x="T8" y="T9"/>
              </a:cxn>
            </a:cxnLst>
            <a:rect l="0" t="0" r="r" b="b"/>
            <a:pathLst>
              <a:path w="164" h="219">
                <a:moveTo>
                  <a:pt x="39" y="82"/>
                </a:moveTo>
                <a:cubicBezTo>
                  <a:pt x="0" y="142"/>
                  <a:pt x="11" y="219"/>
                  <a:pt x="11" y="219"/>
                </a:cubicBezTo>
                <a:cubicBezTo>
                  <a:pt x="11" y="219"/>
                  <a:pt x="85" y="197"/>
                  <a:pt x="124" y="137"/>
                </a:cubicBezTo>
                <a:cubicBezTo>
                  <a:pt x="164" y="77"/>
                  <a:pt x="153" y="0"/>
                  <a:pt x="153" y="0"/>
                </a:cubicBezTo>
                <a:cubicBezTo>
                  <a:pt x="153" y="0"/>
                  <a:pt x="78" y="21"/>
                  <a:pt x="39" y="82"/>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ṥḻîḍe"/>
          <p:cNvSpPr/>
          <p:nvPr/>
        </p:nvSpPr>
        <p:spPr bwMode="auto">
          <a:xfrm>
            <a:off x="8207375" y="6035675"/>
            <a:ext cx="208915" cy="502920"/>
          </a:xfrm>
          <a:custGeom>
            <a:avLst/>
            <a:gdLst>
              <a:gd name="T0" fmla="*/ 105 w 108"/>
              <a:gd name="T1" fmla="*/ 132 h 260"/>
              <a:gd name="T2" fmla="*/ 48 w 108"/>
              <a:gd name="T3" fmla="*/ 260 h 260"/>
              <a:gd name="T4" fmla="*/ 3 w 108"/>
              <a:gd name="T5" fmla="*/ 128 h 260"/>
              <a:gd name="T6" fmla="*/ 59 w 108"/>
              <a:gd name="T7" fmla="*/ 0 h 260"/>
              <a:gd name="T8" fmla="*/ 105 w 108"/>
              <a:gd name="T9" fmla="*/ 132 h 260"/>
            </a:gdLst>
            <a:ahLst/>
            <a:cxnLst>
              <a:cxn ang="0">
                <a:pos x="T0" y="T1"/>
              </a:cxn>
              <a:cxn ang="0">
                <a:pos x="T2" y="T3"/>
              </a:cxn>
              <a:cxn ang="0">
                <a:pos x="T4" y="T5"/>
              </a:cxn>
              <a:cxn ang="0">
                <a:pos x="T6" y="T7"/>
              </a:cxn>
              <a:cxn ang="0">
                <a:pos x="T8" y="T9"/>
              </a:cxn>
            </a:cxnLst>
            <a:rect l="0" t="0" r="r" b="b"/>
            <a:pathLst>
              <a:path w="108" h="260">
                <a:moveTo>
                  <a:pt x="105" y="132"/>
                </a:moveTo>
                <a:cubicBezTo>
                  <a:pt x="102" y="204"/>
                  <a:pt x="48" y="260"/>
                  <a:pt x="48" y="260"/>
                </a:cubicBezTo>
                <a:cubicBezTo>
                  <a:pt x="48" y="260"/>
                  <a:pt x="0" y="200"/>
                  <a:pt x="3" y="128"/>
                </a:cubicBezTo>
                <a:cubicBezTo>
                  <a:pt x="6" y="56"/>
                  <a:pt x="59" y="0"/>
                  <a:pt x="59" y="0"/>
                </a:cubicBezTo>
                <a:cubicBezTo>
                  <a:pt x="59" y="0"/>
                  <a:pt x="108" y="60"/>
                  <a:pt x="105" y="132"/>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śḻîḍè"/>
          <p:cNvSpPr/>
          <p:nvPr/>
        </p:nvSpPr>
        <p:spPr bwMode="auto">
          <a:xfrm>
            <a:off x="7065645" y="6046470"/>
            <a:ext cx="261620" cy="486410"/>
          </a:xfrm>
          <a:custGeom>
            <a:avLst/>
            <a:gdLst>
              <a:gd name="T0" fmla="*/ 19 w 136"/>
              <a:gd name="T1" fmla="*/ 139 h 252"/>
              <a:gd name="T2" fmla="*/ 102 w 136"/>
              <a:gd name="T3" fmla="*/ 252 h 252"/>
              <a:gd name="T4" fmla="*/ 117 w 136"/>
              <a:gd name="T5" fmla="*/ 113 h 252"/>
              <a:gd name="T6" fmla="*/ 34 w 136"/>
              <a:gd name="T7" fmla="*/ 0 h 252"/>
              <a:gd name="T8" fmla="*/ 19 w 136"/>
              <a:gd name="T9" fmla="*/ 139 h 252"/>
            </a:gdLst>
            <a:ahLst/>
            <a:cxnLst>
              <a:cxn ang="0">
                <a:pos x="T0" y="T1"/>
              </a:cxn>
              <a:cxn ang="0">
                <a:pos x="T2" y="T3"/>
              </a:cxn>
              <a:cxn ang="0">
                <a:pos x="T4" y="T5"/>
              </a:cxn>
              <a:cxn ang="0">
                <a:pos x="T6" y="T7"/>
              </a:cxn>
              <a:cxn ang="0">
                <a:pos x="T8" y="T9"/>
              </a:cxn>
            </a:cxnLst>
            <a:rect l="0" t="0" r="r" b="b"/>
            <a:pathLst>
              <a:path w="136" h="252">
                <a:moveTo>
                  <a:pt x="19" y="139"/>
                </a:moveTo>
                <a:cubicBezTo>
                  <a:pt x="38" y="209"/>
                  <a:pt x="102" y="252"/>
                  <a:pt x="102" y="252"/>
                </a:cubicBezTo>
                <a:cubicBezTo>
                  <a:pt x="102" y="252"/>
                  <a:pt x="136" y="182"/>
                  <a:pt x="117" y="113"/>
                </a:cubicBezTo>
                <a:cubicBezTo>
                  <a:pt x="98" y="43"/>
                  <a:pt x="34" y="0"/>
                  <a:pt x="34" y="0"/>
                </a:cubicBezTo>
                <a:cubicBezTo>
                  <a:pt x="34" y="0"/>
                  <a:pt x="0" y="70"/>
                  <a:pt x="19" y="139"/>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ṣliḓe"/>
          <p:cNvSpPr/>
          <p:nvPr/>
        </p:nvSpPr>
        <p:spPr bwMode="auto">
          <a:xfrm>
            <a:off x="6905625" y="6181090"/>
            <a:ext cx="359410" cy="352425"/>
          </a:xfrm>
          <a:custGeom>
            <a:avLst/>
            <a:gdLst>
              <a:gd name="T0" fmla="*/ 129 w 186"/>
              <a:gd name="T1" fmla="*/ 54 h 182"/>
              <a:gd name="T2" fmla="*/ 186 w 186"/>
              <a:gd name="T3" fmla="*/ 182 h 182"/>
              <a:gd name="T4" fmla="*/ 58 w 186"/>
              <a:gd name="T5" fmla="*/ 127 h 182"/>
              <a:gd name="T6" fmla="*/ 0 w 186"/>
              <a:gd name="T7" fmla="*/ 0 h 182"/>
              <a:gd name="T8" fmla="*/ 129 w 186"/>
              <a:gd name="T9" fmla="*/ 54 h 182"/>
            </a:gdLst>
            <a:ahLst/>
            <a:cxnLst>
              <a:cxn ang="0">
                <a:pos x="T0" y="T1"/>
              </a:cxn>
              <a:cxn ang="0">
                <a:pos x="T2" y="T3"/>
              </a:cxn>
              <a:cxn ang="0">
                <a:pos x="T4" y="T5"/>
              </a:cxn>
              <a:cxn ang="0">
                <a:pos x="T6" y="T7"/>
              </a:cxn>
              <a:cxn ang="0">
                <a:pos x="T8" y="T9"/>
              </a:cxn>
            </a:cxnLst>
            <a:rect l="0" t="0" r="r" b="b"/>
            <a:pathLst>
              <a:path w="186" h="182">
                <a:moveTo>
                  <a:pt x="129" y="54"/>
                </a:moveTo>
                <a:cubicBezTo>
                  <a:pt x="180" y="105"/>
                  <a:pt x="186" y="182"/>
                  <a:pt x="186" y="182"/>
                </a:cubicBezTo>
                <a:cubicBezTo>
                  <a:pt x="186" y="182"/>
                  <a:pt x="109" y="178"/>
                  <a:pt x="58" y="127"/>
                </a:cubicBezTo>
                <a:cubicBezTo>
                  <a:pt x="6" y="77"/>
                  <a:pt x="0" y="0"/>
                  <a:pt x="0" y="0"/>
                </a:cubicBezTo>
                <a:cubicBezTo>
                  <a:pt x="0" y="0"/>
                  <a:pt x="77" y="4"/>
                  <a:pt x="129" y="54"/>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îšḷíḍè"/>
          <p:cNvSpPr/>
          <p:nvPr/>
        </p:nvSpPr>
        <p:spPr bwMode="auto">
          <a:xfrm>
            <a:off x="6490335" y="1898015"/>
            <a:ext cx="391160" cy="919480"/>
          </a:xfrm>
          <a:custGeom>
            <a:avLst/>
            <a:gdLst>
              <a:gd name="T0" fmla="*/ 107 w 111"/>
              <a:gd name="T1" fmla="*/ 133 h 260"/>
              <a:gd name="T2" fmla="*/ 48 w 111"/>
              <a:gd name="T3" fmla="*/ 260 h 260"/>
              <a:gd name="T4" fmla="*/ 5 w 111"/>
              <a:gd name="T5" fmla="*/ 127 h 260"/>
              <a:gd name="T6" fmla="*/ 64 w 111"/>
              <a:gd name="T7" fmla="*/ 0 h 260"/>
              <a:gd name="T8" fmla="*/ 107 w 111"/>
              <a:gd name="T9" fmla="*/ 133 h 260"/>
            </a:gdLst>
            <a:ahLst/>
            <a:cxnLst>
              <a:cxn ang="0">
                <a:pos x="T0" y="T1"/>
              </a:cxn>
              <a:cxn ang="0">
                <a:pos x="T2" y="T3"/>
              </a:cxn>
              <a:cxn ang="0">
                <a:pos x="T4" y="T5"/>
              </a:cxn>
              <a:cxn ang="0">
                <a:pos x="T6" y="T7"/>
              </a:cxn>
              <a:cxn ang="0">
                <a:pos x="T8" y="T9"/>
              </a:cxn>
            </a:cxnLst>
            <a:rect l="0" t="0" r="r" b="b"/>
            <a:pathLst>
              <a:path w="111" h="260">
                <a:moveTo>
                  <a:pt x="107" y="133"/>
                </a:moveTo>
                <a:cubicBezTo>
                  <a:pt x="102" y="205"/>
                  <a:pt x="48" y="260"/>
                  <a:pt x="48" y="260"/>
                </a:cubicBezTo>
                <a:cubicBezTo>
                  <a:pt x="48" y="260"/>
                  <a:pt x="0" y="199"/>
                  <a:pt x="5" y="127"/>
                </a:cubicBezTo>
                <a:cubicBezTo>
                  <a:pt x="9" y="55"/>
                  <a:pt x="64" y="0"/>
                  <a:pt x="64" y="0"/>
                </a:cubicBezTo>
                <a:cubicBezTo>
                  <a:pt x="64" y="0"/>
                  <a:pt x="111" y="61"/>
                  <a:pt x="107" y="133"/>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ṣḷíďê"/>
          <p:cNvSpPr/>
          <p:nvPr/>
        </p:nvSpPr>
        <p:spPr bwMode="auto">
          <a:xfrm>
            <a:off x="5098415" y="1466850"/>
            <a:ext cx="788035" cy="579755"/>
          </a:xfrm>
          <a:custGeom>
            <a:avLst/>
            <a:gdLst>
              <a:gd name="T0" fmla="*/ 137 w 220"/>
              <a:gd name="T1" fmla="*/ 38 h 162"/>
              <a:gd name="T2" fmla="*/ 220 w 220"/>
              <a:gd name="T3" fmla="*/ 151 h 162"/>
              <a:gd name="T4" fmla="*/ 83 w 220"/>
              <a:gd name="T5" fmla="*/ 124 h 162"/>
              <a:gd name="T6" fmla="*/ 0 w 220"/>
              <a:gd name="T7" fmla="*/ 11 h 162"/>
              <a:gd name="T8" fmla="*/ 137 w 220"/>
              <a:gd name="T9" fmla="*/ 38 h 162"/>
            </a:gdLst>
            <a:ahLst/>
            <a:cxnLst>
              <a:cxn ang="0">
                <a:pos x="T0" y="T1"/>
              </a:cxn>
              <a:cxn ang="0">
                <a:pos x="T2" y="T3"/>
              </a:cxn>
              <a:cxn ang="0">
                <a:pos x="T4" y="T5"/>
              </a:cxn>
              <a:cxn ang="0">
                <a:pos x="T6" y="T7"/>
              </a:cxn>
              <a:cxn ang="0">
                <a:pos x="T8" y="T9"/>
              </a:cxn>
            </a:cxnLst>
            <a:rect l="0" t="0" r="r" b="b"/>
            <a:pathLst>
              <a:path w="220" h="162">
                <a:moveTo>
                  <a:pt x="137" y="38"/>
                </a:moveTo>
                <a:cubicBezTo>
                  <a:pt x="198" y="76"/>
                  <a:pt x="220" y="151"/>
                  <a:pt x="220" y="151"/>
                </a:cubicBezTo>
                <a:cubicBezTo>
                  <a:pt x="220" y="151"/>
                  <a:pt x="144" y="162"/>
                  <a:pt x="83" y="124"/>
                </a:cubicBezTo>
                <a:cubicBezTo>
                  <a:pt x="22" y="86"/>
                  <a:pt x="0" y="11"/>
                  <a:pt x="0" y="11"/>
                </a:cubicBezTo>
                <a:cubicBezTo>
                  <a:pt x="0" y="11"/>
                  <a:pt x="76" y="0"/>
                  <a:pt x="137" y="38"/>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Sḻîďé"/>
          <p:cNvSpPr/>
          <p:nvPr/>
        </p:nvSpPr>
        <p:spPr bwMode="auto">
          <a:xfrm>
            <a:off x="4303395" y="3333750"/>
            <a:ext cx="911225" cy="670560"/>
          </a:xfrm>
          <a:custGeom>
            <a:avLst/>
            <a:gdLst>
              <a:gd name="T0" fmla="*/ 137 w 220"/>
              <a:gd name="T1" fmla="*/ 38 h 162"/>
              <a:gd name="T2" fmla="*/ 220 w 220"/>
              <a:gd name="T3" fmla="*/ 151 h 162"/>
              <a:gd name="T4" fmla="*/ 83 w 220"/>
              <a:gd name="T5" fmla="*/ 124 h 162"/>
              <a:gd name="T6" fmla="*/ 0 w 220"/>
              <a:gd name="T7" fmla="*/ 11 h 162"/>
              <a:gd name="T8" fmla="*/ 137 w 220"/>
              <a:gd name="T9" fmla="*/ 38 h 162"/>
            </a:gdLst>
            <a:ahLst/>
            <a:cxnLst>
              <a:cxn ang="0">
                <a:pos x="T0" y="T1"/>
              </a:cxn>
              <a:cxn ang="0">
                <a:pos x="T2" y="T3"/>
              </a:cxn>
              <a:cxn ang="0">
                <a:pos x="T4" y="T5"/>
              </a:cxn>
              <a:cxn ang="0">
                <a:pos x="T6" y="T7"/>
              </a:cxn>
              <a:cxn ang="0">
                <a:pos x="T8" y="T9"/>
              </a:cxn>
            </a:cxnLst>
            <a:rect l="0" t="0" r="r" b="b"/>
            <a:pathLst>
              <a:path w="220" h="162">
                <a:moveTo>
                  <a:pt x="137" y="38"/>
                </a:moveTo>
                <a:cubicBezTo>
                  <a:pt x="198" y="76"/>
                  <a:pt x="220" y="151"/>
                  <a:pt x="220" y="151"/>
                </a:cubicBezTo>
                <a:cubicBezTo>
                  <a:pt x="220" y="151"/>
                  <a:pt x="144" y="162"/>
                  <a:pt x="83" y="124"/>
                </a:cubicBezTo>
                <a:cubicBezTo>
                  <a:pt x="22" y="86"/>
                  <a:pt x="0" y="11"/>
                  <a:pt x="0" y="11"/>
                </a:cubicBezTo>
                <a:cubicBezTo>
                  <a:pt x="0" y="11"/>
                  <a:pt x="76" y="0"/>
                  <a:pt x="137" y="38"/>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ṧ1ïďê"/>
          <p:cNvSpPr/>
          <p:nvPr/>
        </p:nvSpPr>
        <p:spPr bwMode="auto">
          <a:xfrm>
            <a:off x="5605145" y="3874770"/>
            <a:ext cx="644525" cy="474345"/>
          </a:xfrm>
          <a:custGeom>
            <a:avLst/>
            <a:gdLst>
              <a:gd name="T0" fmla="*/ 137 w 220"/>
              <a:gd name="T1" fmla="*/ 38 h 162"/>
              <a:gd name="T2" fmla="*/ 220 w 220"/>
              <a:gd name="T3" fmla="*/ 151 h 162"/>
              <a:gd name="T4" fmla="*/ 83 w 220"/>
              <a:gd name="T5" fmla="*/ 124 h 162"/>
              <a:gd name="T6" fmla="*/ 0 w 220"/>
              <a:gd name="T7" fmla="*/ 11 h 162"/>
              <a:gd name="T8" fmla="*/ 137 w 220"/>
              <a:gd name="T9" fmla="*/ 38 h 162"/>
            </a:gdLst>
            <a:ahLst/>
            <a:cxnLst>
              <a:cxn ang="0">
                <a:pos x="T0" y="T1"/>
              </a:cxn>
              <a:cxn ang="0">
                <a:pos x="T2" y="T3"/>
              </a:cxn>
              <a:cxn ang="0">
                <a:pos x="T4" y="T5"/>
              </a:cxn>
              <a:cxn ang="0">
                <a:pos x="T6" y="T7"/>
              </a:cxn>
              <a:cxn ang="0">
                <a:pos x="T8" y="T9"/>
              </a:cxn>
            </a:cxnLst>
            <a:rect l="0" t="0" r="r" b="b"/>
            <a:pathLst>
              <a:path w="220" h="162">
                <a:moveTo>
                  <a:pt x="137" y="38"/>
                </a:moveTo>
                <a:cubicBezTo>
                  <a:pt x="198" y="76"/>
                  <a:pt x="220" y="151"/>
                  <a:pt x="220" y="151"/>
                </a:cubicBezTo>
                <a:cubicBezTo>
                  <a:pt x="220" y="151"/>
                  <a:pt x="144" y="162"/>
                  <a:pt x="83" y="124"/>
                </a:cubicBezTo>
                <a:cubicBezTo>
                  <a:pt x="22" y="86"/>
                  <a:pt x="0" y="11"/>
                  <a:pt x="0" y="11"/>
                </a:cubicBezTo>
                <a:cubicBezTo>
                  <a:pt x="0" y="11"/>
                  <a:pt x="76" y="0"/>
                  <a:pt x="137" y="38"/>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şḻiḋé"/>
          <p:cNvSpPr/>
          <p:nvPr/>
        </p:nvSpPr>
        <p:spPr bwMode="auto">
          <a:xfrm rot="4320000">
            <a:off x="10313670" y="3686175"/>
            <a:ext cx="652780" cy="1222375"/>
          </a:xfrm>
          <a:custGeom>
            <a:avLst/>
            <a:gdLst>
              <a:gd name="T0" fmla="*/ 117 w 135"/>
              <a:gd name="T1" fmla="*/ 139 h 252"/>
              <a:gd name="T2" fmla="*/ 35 w 135"/>
              <a:gd name="T3" fmla="*/ 252 h 252"/>
              <a:gd name="T4" fmla="*/ 19 w 135"/>
              <a:gd name="T5" fmla="*/ 113 h 252"/>
              <a:gd name="T6" fmla="*/ 101 w 135"/>
              <a:gd name="T7" fmla="*/ 0 h 252"/>
              <a:gd name="T8" fmla="*/ 117 w 135"/>
              <a:gd name="T9" fmla="*/ 139 h 252"/>
            </a:gdLst>
            <a:ahLst/>
            <a:cxnLst>
              <a:cxn ang="0">
                <a:pos x="T0" y="T1"/>
              </a:cxn>
              <a:cxn ang="0">
                <a:pos x="T2" y="T3"/>
              </a:cxn>
              <a:cxn ang="0">
                <a:pos x="T4" y="T5"/>
              </a:cxn>
              <a:cxn ang="0">
                <a:pos x="T6" y="T7"/>
              </a:cxn>
              <a:cxn ang="0">
                <a:pos x="T8" y="T9"/>
              </a:cxn>
            </a:cxnLst>
            <a:rect l="0" t="0" r="r" b="b"/>
            <a:pathLst>
              <a:path w="135" h="252">
                <a:moveTo>
                  <a:pt x="117" y="139"/>
                </a:moveTo>
                <a:cubicBezTo>
                  <a:pt x="99" y="209"/>
                  <a:pt x="35" y="252"/>
                  <a:pt x="35" y="252"/>
                </a:cubicBezTo>
                <a:cubicBezTo>
                  <a:pt x="35" y="252"/>
                  <a:pt x="0" y="183"/>
                  <a:pt x="19" y="113"/>
                </a:cubicBezTo>
                <a:cubicBezTo>
                  <a:pt x="37" y="43"/>
                  <a:pt x="101" y="0"/>
                  <a:pt x="101" y="0"/>
                </a:cubicBezTo>
                <a:cubicBezTo>
                  <a:pt x="101" y="0"/>
                  <a:pt x="135" y="69"/>
                  <a:pt x="117" y="139"/>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íšlïďè"/>
          <p:cNvSpPr/>
          <p:nvPr/>
        </p:nvSpPr>
        <p:spPr bwMode="auto">
          <a:xfrm>
            <a:off x="9352915" y="713105"/>
            <a:ext cx="527685" cy="935355"/>
          </a:xfrm>
          <a:custGeom>
            <a:avLst/>
            <a:gdLst>
              <a:gd name="T0" fmla="*/ 118 w 140"/>
              <a:gd name="T1" fmla="*/ 139 h 248"/>
              <a:gd name="T2" fmla="*/ 31 w 140"/>
              <a:gd name="T3" fmla="*/ 248 h 248"/>
              <a:gd name="T4" fmla="*/ 21 w 140"/>
              <a:gd name="T5" fmla="*/ 109 h 248"/>
              <a:gd name="T6" fmla="*/ 109 w 140"/>
              <a:gd name="T7" fmla="*/ 0 h 248"/>
              <a:gd name="T8" fmla="*/ 118 w 140"/>
              <a:gd name="T9" fmla="*/ 139 h 248"/>
            </a:gdLst>
            <a:ahLst/>
            <a:cxnLst>
              <a:cxn ang="0">
                <a:pos x="T0" y="T1"/>
              </a:cxn>
              <a:cxn ang="0">
                <a:pos x="T2" y="T3"/>
              </a:cxn>
              <a:cxn ang="0">
                <a:pos x="T4" y="T5"/>
              </a:cxn>
              <a:cxn ang="0">
                <a:pos x="T6" y="T7"/>
              </a:cxn>
              <a:cxn ang="0">
                <a:pos x="T8" y="T9"/>
              </a:cxn>
            </a:cxnLst>
            <a:rect l="0" t="0" r="r" b="b"/>
            <a:pathLst>
              <a:path w="140" h="248">
                <a:moveTo>
                  <a:pt x="118" y="139"/>
                </a:moveTo>
                <a:cubicBezTo>
                  <a:pt x="97" y="208"/>
                  <a:pt x="31" y="248"/>
                  <a:pt x="31" y="248"/>
                </a:cubicBezTo>
                <a:cubicBezTo>
                  <a:pt x="31" y="248"/>
                  <a:pt x="0" y="177"/>
                  <a:pt x="21" y="109"/>
                </a:cubicBezTo>
                <a:cubicBezTo>
                  <a:pt x="43" y="40"/>
                  <a:pt x="109" y="0"/>
                  <a:pt x="109" y="0"/>
                </a:cubicBezTo>
                <a:cubicBezTo>
                  <a:pt x="109" y="0"/>
                  <a:pt x="140" y="71"/>
                  <a:pt x="118" y="139"/>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ş1îḍê"/>
          <p:cNvSpPr/>
          <p:nvPr/>
        </p:nvSpPr>
        <p:spPr bwMode="auto">
          <a:xfrm>
            <a:off x="9836785" y="2637790"/>
            <a:ext cx="758190" cy="1005205"/>
          </a:xfrm>
          <a:custGeom>
            <a:avLst/>
            <a:gdLst>
              <a:gd name="T0" fmla="*/ 125 w 164"/>
              <a:gd name="T1" fmla="*/ 137 h 218"/>
              <a:gd name="T2" fmla="*/ 11 w 164"/>
              <a:gd name="T3" fmla="*/ 218 h 218"/>
              <a:gd name="T4" fmla="*/ 39 w 164"/>
              <a:gd name="T5" fmla="*/ 81 h 218"/>
              <a:gd name="T6" fmla="*/ 153 w 164"/>
              <a:gd name="T7" fmla="*/ 0 h 218"/>
              <a:gd name="T8" fmla="*/ 125 w 164"/>
              <a:gd name="T9" fmla="*/ 137 h 218"/>
            </a:gdLst>
            <a:ahLst/>
            <a:cxnLst>
              <a:cxn ang="0">
                <a:pos x="T0" y="T1"/>
              </a:cxn>
              <a:cxn ang="0">
                <a:pos x="T2" y="T3"/>
              </a:cxn>
              <a:cxn ang="0">
                <a:pos x="T4" y="T5"/>
              </a:cxn>
              <a:cxn ang="0">
                <a:pos x="T6" y="T7"/>
              </a:cxn>
              <a:cxn ang="0">
                <a:pos x="T8" y="T9"/>
              </a:cxn>
            </a:cxnLst>
            <a:rect l="0" t="0" r="r" b="b"/>
            <a:pathLst>
              <a:path w="164" h="218">
                <a:moveTo>
                  <a:pt x="125" y="137"/>
                </a:moveTo>
                <a:cubicBezTo>
                  <a:pt x="85" y="197"/>
                  <a:pt x="11" y="218"/>
                  <a:pt x="11" y="218"/>
                </a:cubicBezTo>
                <a:cubicBezTo>
                  <a:pt x="11" y="218"/>
                  <a:pt x="0" y="142"/>
                  <a:pt x="39" y="81"/>
                </a:cubicBezTo>
                <a:cubicBezTo>
                  <a:pt x="78" y="21"/>
                  <a:pt x="153" y="0"/>
                  <a:pt x="153" y="0"/>
                </a:cubicBezTo>
                <a:cubicBezTo>
                  <a:pt x="153" y="0"/>
                  <a:pt x="164" y="76"/>
                  <a:pt x="125" y="137"/>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šḷíḍè"/>
          <p:cNvSpPr/>
          <p:nvPr/>
        </p:nvSpPr>
        <p:spPr bwMode="auto">
          <a:xfrm rot="540000">
            <a:off x="7505700" y="930275"/>
            <a:ext cx="391160" cy="919480"/>
          </a:xfrm>
          <a:custGeom>
            <a:avLst/>
            <a:gdLst>
              <a:gd name="T0" fmla="*/ 107 w 111"/>
              <a:gd name="T1" fmla="*/ 133 h 260"/>
              <a:gd name="T2" fmla="*/ 48 w 111"/>
              <a:gd name="T3" fmla="*/ 260 h 260"/>
              <a:gd name="T4" fmla="*/ 5 w 111"/>
              <a:gd name="T5" fmla="*/ 127 h 260"/>
              <a:gd name="T6" fmla="*/ 64 w 111"/>
              <a:gd name="T7" fmla="*/ 0 h 260"/>
              <a:gd name="T8" fmla="*/ 107 w 111"/>
              <a:gd name="T9" fmla="*/ 133 h 260"/>
            </a:gdLst>
            <a:ahLst/>
            <a:cxnLst>
              <a:cxn ang="0">
                <a:pos x="T0" y="T1"/>
              </a:cxn>
              <a:cxn ang="0">
                <a:pos x="T2" y="T3"/>
              </a:cxn>
              <a:cxn ang="0">
                <a:pos x="T4" y="T5"/>
              </a:cxn>
              <a:cxn ang="0">
                <a:pos x="T6" y="T7"/>
              </a:cxn>
              <a:cxn ang="0">
                <a:pos x="T8" y="T9"/>
              </a:cxn>
            </a:cxnLst>
            <a:rect l="0" t="0" r="r" b="b"/>
            <a:pathLst>
              <a:path w="111" h="260">
                <a:moveTo>
                  <a:pt x="107" y="133"/>
                </a:moveTo>
                <a:cubicBezTo>
                  <a:pt x="102" y="205"/>
                  <a:pt x="48" y="260"/>
                  <a:pt x="48" y="260"/>
                </a:cubicBezTo>
                <a:cubicBezTo>
                  <a:pt x="48" y="260"/>
                  <a:pt x="0" y="199"/>
                  <a:pt x="5" y="127"/>
                </a:cubicBezTo>
                <a:cubicBezTo>
                  <a:pt x="9" y="55"/>
                  <a:pt x="64" y="0"/>
                  <a:pt x="64" y="0"/>
                </a:cubicBezTo>
                <a:cubicBezTo>
                  <a:pt x="64" y="0"/>
                  <a:pt x="111" y="61"/>
                  <a:pt x="107" y="133"/>
                </a:cubicBezTo>
                <a:close/>
              </a:path>
            </a:pathLst>
          </a:custGeom>
          <a:solidFill>
            <a:srgbClr val="38D39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7" name="文本框 86"/>
          <p:cNvSpPr txBox="1"/>
          <p:nvPr/>
        </p:nvSpPr>
        <p:spPr>
          <a:xfrm>
            <a:off x="638175" y="2534285"/>
            <a:ext cx="3441700" cy="1322070"/>
          </a:xfrm>
          <a:prstGeom prst="rect">
            <a:avLst/>
          </a:prstGeom>
          <a:noFill/>
        </p:spPr>
        <p:txBody>
          <a:bodyPr wrap="square" rtlCol="0">
            <a:spAutoFit/>
          </a:bodyPr>
          <a:p>
            <a:pPr algn="ctr">
              <a:lnSpc>
                <a:spcPct val="200000"/>
              </a:lnSpc>
            </a:pPr>
            <a:r>
              <a:rPr lang="zh-CN" altLang="en-US" sz="2000" spc="150">
                <a:solidFill>
                  <a:schemeClr val="tx1"/>
                </a:solidFill>
                <a:uFillTx/>
                <a:latin typeface="思源黑体 Normal" panose="020B0400000000000000" charset="-122"/>
                <a:ea typeface="思源黑体 Normal" panose="020B0400000000000000" charset="-122"/>
              </a:rPr>
              <a:t>请把家庭中亲属的职业填在家族职业树上！</a:t>
            </a:r>
            <a:endParaRPr lang="zh-CN" altLang="en-US" sz="2000" spc="150">
              <a:solidFill>
                <a:schemeClr val="tx1"/>
              </a:solidFill>
              <a:uFillTx/>
              <a:latin typeface="思源黑体 Normal" panose="020B0400000000000000" charset="-122"/>
              <a:ea typeface="思源黑体 Normal" panose="020B0400000000000000" charset="-122"/>
            </a:endParaRPr>
          </a:p>
        </p:txBody>
      </p:sp>
    </p:spTree>
    <p:custDataLst>
      <p:tags r:id="rId2"/>
    </p:custData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导入活动：绘制你的家族职业树</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圆角矩形 3"/>
          <p:cNvSpPr/>
          <p:nvPr/>
        </p:nvSpPr>
        <p:spPr>
          <a:xfrm>
            <a:off x="719455" y="1642110"/>
            <a:ext cx="7081520" cy="4530725"/>
          </a:xfrm>
          <a:prstGeom prst="roundRect">
            <a:avLst>
              <a:gd name="adj" fmla="val 60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文本框 87"/>
          <p:cNvSpPr txBox="1"/>
          <p:nvPr/>
        </p:nvSpPr>
        <p:spPr>
          <a:xfrm>
            <a:off x="848360" y="1841500"/>
            <a:ext cx="7045960" cy="4078605"/>
          </a:xfrm>
          <a:prstGeom prst="rect">
            <a:avLst/>
          </a:prstGeom>
          <a:noFill/>
        </p:spPr>
        <p:txBody>
          <a:bodyPr wrap="square" rtlCol="0">
            <a:spAutoFit/>
          </a:bodyPr>
          <a:p>
            <a:pPr marL="285750" indent="-285750" algn="l">
              <a:lnSpc>
                <a:spcPct val="180000"/>
              </a:lnSpc>
              <a:spcBef>
                <a:spcPts val="0"/>
              </a:spcBef>
              <a:spcAft>
                <a:spcPts val="0"/>
              </a:spcAft>
              <a:buFont typeface="Wingdings" panose="05000000000000000000" charset="0"/>
              <a:buChar char="l"/>
            </a:pPr>
            <a:r>
              <a:rPr lang="zh-CN" altLang="en-US" sz="1600" spc="150">
                <a:latin typeface="思源黑体 Normal" panose="020B0400000000000000" charset="-122"/>
                <a:ea typeface="思源黑体 Normal" panose="020B0400000000000000" charset="-122"/>
                <a:cs typeface="思源黑体 Normal" panose="020B0400000000000000" charset="-122"/>
                <a:sym typeface="+mn-ea"/>
              </a:rPr>
              <a:t>家族中最多人从事的职业是？你想要从事这种职业吗？</a:t>
            </a:r>
            <a:endParaRPr lang="zh-CN" altLang="en-US" sz="1600" spc="15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gn="l">
              <a:lnSpc>
                <a:spcPct val="180000"/>
              </a:lnSpc>
              <a:spcBef>
                <a:spcPts val="0"/>
              </a:spcBef>
              <a:spcAft>
                <a:spcPts val="0"/>
              </a:spcAft>
              <a:buFont typeface="Wingdings" panose="05000000000000000000" charset="0"/>
              <a:buChar char="l"/>
            </a:pPr>
            <a:r>
              <a:rPr lang="zh-CN" altLang="en-US" sz="1600" spc="150">
                <a:latin typeface="思源黑体 Normal" panose="020B0400000000000000" charset="-122"/>
                <a:ea typeface="思源黑体 Normal" panose="020B0400000000000000" charset="-122"/>
                <a:cs typeface="思源黑体 Normal" panose="020B0400000000000000" charset="-122"/>
                <a:sym typeface="+mn-ea"/>
              </a:rPr>
              <a:t>爸爸是如何描述他的职业的？爸爸的描述对我的影响是？</a:t>
            </a:r>
            <a:endParaRPr lang="zh-CN" altLang="en-US" sz="1600" spc="15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gn="l">
              <a:lnSpc>
                <a:spcPct val="180000"/>
              </a:lnSpc>
              <a:spcBef>
                <a:spcPts val="0"/>
              </a:spcBef>
              <a:spcAft>
                <a:spcPts val="0"/>
              </a:spcAft>
              <a:buFont typeface="Wingdings" panose="05000000000000000000" charset="0"/>
              <a:buChar char="l"/>
            </a:pPr>
            <a:r>
              <a:rPr lang="zh-CN" altLang="en-US" sz="1600" spc="150">
                <a:latin typeface="思源黑体 Normal" panose="020B0400000000000000" charset="-122"/>
                <a:ea typeface="思源黑体 Normal" panose="020B0400000000000000" charset="-122"/>
                <a:cs typeface="思源黑体 Normal" panose="020B0400000000000000" charset="-122"/>
                <a:sym typeface="+mn-ea"/>
              </a:rPr>
              <a:t>妈妈如何描述她的职业？妈妈的描述对我的影响是？</a:t>
            </a:r>
            <a:endParaRPr lang="zh-CN" altLang="en-US" sz="1600" spc="15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gn="l">
              <a:lnSpc>
                <a:spcPct val="180000"/>
              </a:lnSpc>
              <a:spcBef>
                <a:spcPts val="0"/>
              </a:spcBef>
              <a:spcAft>
                <a:spcPts val="0"/>
              </a:spcAft>
              <a:buFont typeface="Wingdings" panose="05000000000000000000" charset="0"/>
              <a:buChar char="l"/>
            </a:pPr>
            <a:r>
              <a:rPr lang="zh-CN" altLang="en-US" sz="1600" spc="150">
                <a:latin typeface="思源黑体 Normal" panose="020B0400000000000000" charset="-122"/>
                <a:ea typeface="思源黑体 Normal" panose="020B0400000000000000" charset="-122"/>
                <a:cs typeface="思源黑体 Normal" panose="020B0400000000000000" charset="-122"/>
                <a:sym typeface="+mn-ea"/>
              </a:rPr>
              <a:t>家族中还有谁对职业的描述让你印象深刻？</a:t>
            </a:r>
            <a:endParaRPr lang="zh-CN" altLang="en-US" sz="1600" spc="15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gn="l">
              <a:lnSpc>
                <a:spcPct val="180000"/>
              </a:lnSpc>
              <a:spcBef>
                <a:spcPts val="0"/>
              </a:spcBef>
              <a:spcAft>
                <a:spcPts val="0"/>
              </a:spcAft>
              <a:buFont typeface="Wingdings" panose="05000000000000000000" charset="0"/>
              <a:buChar char="l"/>
            </a:pPr>
            <a:r>
              <a:rPr lang="zh-CN" altLang="en-US" sz="1600" spc="150">
                <a:latin typeface="思源黑体 Normal" panose="020B0400000000000000" charset="-122"/>
                <a:ea typeface="思源黑体 Normal" panose="020B0400000000000000" charset="-122"/>
                <a:cs typeface="思源黑体 Normal" panose="020B0400000000000000" charset="-122"/>
                <a:sym typeface="+mn-ea"/>
              </a:rPr>
              <a:t>家族中对彼此职业是如何评价的？</a:t>
            </a:r>
            <a:endParaRPr lang="zh-CN" altLang="en-US" sz="1600" spc="15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gn="l">
              <a:lnSpc>
                <a:spcPct val="180000"/>
              </a:lnSpc>
              <a:spcBef>
                <a:spcPts val="0"/>
              </a:spcBef>
              <a:spcAft>
                <a:spcPts val="0"/>
              </a:spcAft>
              <a:buFont typeface="Wingdings" panose="05000000000000000000" charset="0"/>
              <a:buChar char="l"/>
            </a:pPr>
            <a:r>
              <a:rPr lang="zh-CN" altLang="en-US" sz="1600" spc="150">
                <a:latin typeface="思源黑体 Normal" panose="020B0400000000000000" charset="-122"/>
                <a:ea typeface="思源黑体 Normal" panose="020B0400000000000000" charset="-122"/>
                <a:cs typeface="思源黑体 Normal" panose="020B0400000000000000" charset="-122"/>
                <a:sym typeface="+mn-ea"/>
              </a:rPr>
              <a:t>我觉得家人对我未来选择职业的影响是？</a:t>
            </a:r>
            <a:endParaRPr lang="zh-CN" altLang="en-US" sz="1600" spc="15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gn="l">
              <a:lnSpc>
                <a:spcPct val="180000"/>
              </a:lnSpc>
              <a:spcBef>
                <a:spcPts val="0"/>
              </a:spcBef>
              <a:spcAft>
                <a:spcPts val="0"/>
              </a:spcAft>
              <a:buFont typeface="Wingdings" panose="05000000000000000000" charset="0"/>
              <a:buChar char="l"/>
            </a:pPr>
            <a:r>
              <a:rPr lang="zh-CN" altLang="en-US" sz="1600" spc="150">
                <a:latin typeface="思源黑体 Normal" panose="020B0400000000000000" charset="-122"/>
                <a:ea typeface="思源黑体 Normal" panose="020B0400000000000000" charset="-122"/>
                <a:cs typeface="思源黑体 Normal" panose="020B0400000000000000" charset="-122"/>
                <a:sym typeface="+mn-ea"/>
              </a:rPr>
              <a:t>哪些职业我绝不考虑？</a:t>
            </a:r>
            <a:endParaRPr lang="zh-CN" altLang="en-US" sz="1600" spc="15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gn="l">
              <a:lnSpc>
                <a:spcPct val="180000"/>
              </a:lnSpc>
              <a:spcBef>
                <a:spcPts val="0"/>
              </a:spcBef>
              <a:spcAft>
                <a:spcPts val="0"/>
              </a:spcAft>
              <a:buFont typeface="Wingdings" panose="05000000000000000000" charset="0"/>
              <a:buChar char="l"/>
            </a:pPr>
            <a:r>
              <a:rPr lang="zh-CN" altLang="en-US" sz="1600" spc="150">
                <a:latin typeface="思源黑体 Normal" panose="020B0400000000000000" charset="-122"/>
                <a:ea typeface="思源黑体 Normal" panose="020B0400000000000000" charset="-122"/>
                <a:cs typeface="思源黑体 Normal" panose="020B0400000000000000" charset="-122"/>
                <a:sym typeface="+mn-ea"/>
              </a:rPr>
              <a:t>哪些职业是我有考虑的？</a:t>
            </a:r>
            <a:endParaRPr lang="zh-CN" altLang="en-US" sz="1600" spc="150">
              <a:latin typeface="思源黑体 Normal" panose="020B0400000000000000" charset="-122"/>
              <a:ea typeface="思源黑体 Normal" panose="020B0400000000000000" charset="-122"/>
              <a:cs typeface="思源黑体 Normal" panose="020B0400000000000000" charset="-122"/>
              <a:sym typeface="+mn-ea"/>
            </a:endParaRPr>
          </a:p>
          <a:p>
            <a:pPr marL="285750" indent="-285750" algn="l">
              <a:lnSpc>
                <a:spcPct val="180000"/>
              </a:lnSpc>
              <a:spcBef>
                <a:spcPts val="0"/>
              </a:spcBef>
              <a:spcAft>
                <a:spcPts val="0"/>
              </a:spcAft>
              <a:buFont typeface="Wingdings" panose="05000000000000000000" charset="0"/>
              <a:buChar char="l"/>
            </a:pPr>
            <a:r>
              <a:rPr lang="zh-CN" altLang="en-US" sz="1600" spc="150">
                <a:latin typeface="思源黑体 Normal" panose="020B0400000000000000" charset="-122"/>
                <a:ea typeface="思源黑体 Normal" panose="020B0400000000000000" charset="-122"/>
                <a:cs typeface="思源黑体 Normal" panose="020B0400000000000000" charset="-122"/>
                <a:sym typeface="+mn-ea"/>
              </a:rPr>
              <a:t>选择职业时，我还重视哪些条件？</a:t>
            </a:r>
            <a:endParaRPr lang="zh-CN" altLang="en-US" sz="1600" spc="150">
              <a:latin typeface="思源黑体 Normal" panose="020B0400000000000000" charset="-122"/>
              <a:ea typeface="思源黑体 Normal" panose="020B0400000000000000" charset="-122"/>
              <a:cs typeface="思源黑体 Normal" panose="020B0400000000000000" charset="-122"/>
              <a:sym typeface="+mn-ea"/>
            </a:endParaRPr>
          </a:p>
        </p:txBody>
      </p:sp>
      <p:grpSp>
        <p:nvGrpSpPr>
          <p:cNvPr id="89" name="组合 88"/>
          <p:cNvGrpSpPr/>
          <p:nvPr/>
        </p:nvGrpSpPr>
        <p:grpSpPr>
          <a:xfrm>
            <a:off x="7406005" y="2938145"/>
            <a:ext cx="4061460" cy="3341370"/>
            <a:chOff x="11209" y="4445"/>
            <a:chExt cx="6850" cy="5636"/>
          </a:xfrm>
        </p:grpSpPr>
        <p:sp>
          <p:nvSpPr>
            <p:cNvPr id="7250" name="iṣľiḋè"/>
            <p:cNvSpPr/>
            <p:nvPr/>
          </p:nvSpPr>
          <p:spPr bwMode="auto">
            <a:xfrm>
              <a:off x="15306" y="9936"/>
              <a:ext cx="1371" cy="136"/>
            </a:xfrm>
            <a:prstGeom prst="ellipse">
              <a:avLst/>
            </a:prstGeom>
            <a:solidFill>
              <a:srgbClr val="4285F4">
                <a:alpha val="20000"/>
              </a:srgbClr>
            </a:solidFill>
            <a:ln>
              <a:noFill/>
            </a:ln>
          </p:spPr>
          <p:txBody>
            <a:bodyPr anchor="ctr"/>
            <a:p>
              <a:pPr algn="ctr"/>
            </a:p>
          </p:txBody>
        </p:sp>
        <p:sp>
          <p:nvSpPr>
            <p:cNvPr id="7251" name="îṡ1íḋe"/>
            <p:cNvSpPr/>
            <p:nvPr/>
          </p:nvSpPr>
          <p:spPr bwMode="auto">
            <a:xfrm>
              <a:off x="11209" y="4445"/>
              <a:ext cx="6851" cy="5220"/>
            </a:xfrm>
            <a:custGeom>
              <a:avLst/>
              <a:gdLst>
                <a:gd name="T0" fmla="*/ 1761 w 4093"/>
                <a:gd name="T1" fmla="*/ 67 h 3122"/>
                <a:gd name="T2" fmla="*/ 2350 w 4093"/>
                <a:gd name="T3" fmla="*/ 142 h 3122"/>
                <a:gd name="T4" fmla="*/ 3711 w 4093"/>
                <a:gd name="T5" fmla="*/ 1420 h 3122"/>
                <a:gd name="T6" fmla="*/ 3998 w 4093"/>
                <a:gd name="T7" fmla="*/ 2006 h 3122"/>
                <a:gd name="T8" fmla="*/ 3426 w 4093"/>
                <a:gd name="T9" fmla="*/ 3016 h 3122"/>
                <a:gd name="T10" fmla="*/ 2970 w 4093"/>
                <a:gd name="T11" fmla="*/ 3101 h 3122"/>
                <a:gd name="T12" fmla="*/ 2124 w 4093"/>
                <a:gd name="T13" fmla="*/ 3036 h 3122"/>
                <a:gd name="T14" fmla="*/ 1560 w 4093"/>
                <a:gd name="T15" fmla="*/ 2790 h 3122"/>
                <a:gd name="T16" fmla="*/ 273 w 4093"/>
                <a:gd name="T17" fmla="*/ 1710 h 3122"/>
                <a:gd name="T18" fmla="*/ 3 w 4093"/>
                <a:gd name="T19" fmla="*/ 1075 h 3122"/>
                <a:gd name="T20" fmla="*/ 384 w 4093"/>
                <a:gd name="T21" fmla="*/ 589 h 3122"/>
                <a:gd name="T22" fmla="*/ 690 w 4093"/>
                <a:gd name="T23" fmla="*/ 607 h 3122"/>
                <a:gd name="T24" fmla="*/ 1142 w 4093"/>
                <a:gd name="T25" fmla="*/ 647 h 3122"/>
                <a:gd name="T26" fmla="*/ 1523 w 4093"/>
                <a:gd name="T27" fmla="*/ 429 h 3122"/>
                <a:gd name="T28" fmla="*/ 1761 w 4093"/>
                <a:gd name="T29" fmla="*/ 67 h 3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93" h="3122">
                  <a:moveTo>
                    <a:pt x="1761" y="67"/>
                  </a:moveTo>
                  <a:cubicBezTo>
                    <a:pt x="1942" y="0"/>
                    <a:pt x="2162" y="57"/>
                    <a:pt x="2350" y="142"/>
                  </a:cubicBezTo>
                  <a:cubicBezTo>
                    <a:pt x="2940" y="406"/>
                    <a:pt x="3369" y="909"/>
                    <a:pt x="3711" y="1420"/>
                  </a:cubicBezTo>
                  <a:cubicBezTo>
                    <a:pt x="3834" y="1606"/>
                    <a:pt x="3952" y="1799"/>
                    <a:pt x="3998" y="2006"/>
                  </a:cubicBezTo>
                  <a:cubicBezTo>
                    <a:pt x="4093" y="2427"/>
                    <a:pt x="3846" y="2863"/>
                    <a:pt x="3426" y="3016"/>
                  </a:cubicBezTo>
                  <a:cubicBezTo>
                    <a:pt x="3284" y="3068"/>
                    <a:pt x="3127" y="3089"/>
                    <a:pt x="2970" y="3101"/>
                  </a:cubicBezTo>
                  <a:cubicBezTo>
                    <a:pt x="2690" y="3122"/>
                    <a:pt x="2401" y="3114"/>
                    <a:pt x="2124" y="3036"/>
                  </a:cubicBezTo>
                  <a:cubicBezTo>
                    <a:pt x="1927" y="2980"/>
                    <a:pt x="1740" y="2889"/>
                    <a:pt x="1560" y="2790"/>
                  </a:cubicBezTo>
                  <a:cubicBezTo>
                    <a:pt x="1060" y="2512"/>
                    <a:pt x="602" y="2151"/>
                    <a:pt x="273" y="1710"/>
                  </a:cubicBezTo>
                  <a:cubicBezTo>
                    <a:pt x="129" y="1516"/>
                    <a:pt x="7" y="1298"/>
                    <a:pt x="3" y="1075"/>
                  </a:cubicBezTo>
                  <a:cubicBezTo>
                    <a:pt x="0" y="852"/>
                    <a:pt x="145" y="627"/>
                    <a:pt x="384" y="589"/>
                  </a:cubicBezTo>
                  <a:cubicBezTo>
                    <a:pt x="483" y="574"/>
                    <a:pt x="588" y="590"/>
                    <a:pt x="690" y="607"/>
                  </a:cubicBezTo>
                  <a:cubicBezTo>
                    <a:pt x="841" y="631"/>
                    <a:pt x="993" y="657"/>
                    <a:pt x="1142" y="647"/>
                  </a:cubicBezTo>
                  <a:cubicBezTo>
                    <a:pt x="1295" y="635"/>
                    <a:pt x="1495" y="575"/>
                    <a:pt x="1523" y="429"/>
                  </a:cubicBezTo>
                  <a:cubicBezTo>
                    <a:pt x="1552" y="271"/>
                    <a:pt x="1581" y="134"/>
                    <a:pt x="1761" y="67"/>
                  </a:cubicBezTo>
                </a:path>
              </a:pathLst>
            </a:custGeom>
            <a:solidFill>
              <a:srgbClr val="BDC7B7"/>
            </a:solidFill>
            <a:ln>
              <a:noFill/>
            </a:ln>
          </p:spPr>
          <p:txBody>
            <a:bodyPr anchor="ctr"/>
            <a:p>
              <a:pPr algn="ctr"/>
            </a:p>
          </p:txBody>
        </p:sp>
        <p:sp>
          <p:nvSpPr>
            <p:cNvPr id="7252" name="ïšļíḑe"/>
            <p:cNvSpPr/>
            <p:nvPr/>
          </p:nvSpPr>
          <p:spPr bwMode="auto">
            <a:xfrm>
              <a:off x="12842" y="9598"/>
              <a:ext cx="329" cy="285"/>
            </a:xfrm>
            <a:custGeom>
              <a:avLst/>
              <a:gdLst>
                <a:gd name="T0" fmla="*/ 4 w 197"/>
                <a:gd name="T1" fmla="*/ 12 h 171"/>
                <a:gd name="T2" fmla="*/ 174 w 197"/>
                <a:gd name="T3" fmla="*/ 136 h 171"/>
                <a:gd name="T4" fmla="*/ 157 w 197"/>
                <a:gd name="T5" fmla="*/ 171 h 171"/>
                <a:gd name="T6" fmla="*/ 137 w 197"/>
                <a:gd name="T7" fmla="*/ 164 h 171"/>
                <a:gd name="T8" fmla="*/ 116 w 197"/>
                <a:gd name="T9" fmla="*/ 165 h 171"/>
                <a:gd name="T10" fmla="*/ 91 w 197"/>
                <a:gd name="T11" fmla="*/ 154 h 171"/>
                <a:gd name="T12" fmla="*/ 15 w 197"/>
                <a:gd name="T13" fmla="*/ 43 h 171"/>
                <a:gd name="T14" fmla="*/ 0 w 197"/>
                <a:gd name="T15" fmla="*/ 19 h 171"/>
                <a:gd name="T16" fmla="*/ 33 w 197"/>
                <a:gd name="T17" fmla="*/ 33 h 171"/>
                <a:gd name="T18" fmla="*/ 31 w 197"/>
                <a:gd name="T19" fmla="*/ 76 h 171"/>
                <a:gd name="T20" fmla="*/ 38 w 197"/>
                <a:gd name="T21" fmla="*/ 35 h 171"/>
                <a:gd name="T22" fmla="*/ 55 w 197"/>
                <a:gd name="T23" fmla="*/ 43 h 171"/>
                <a:gd name="T24" fmla="*/ 50 w 197"/>
                <a:gd name="T25" fmla="*/ 113 h 171"/>
                <a:gd name="T26" fmla="*/ 61 w 197"/>
                <a:gd name="T27" fmla="*/ 46 h 171"/>
                <a:gd name="T28" fmla="*/ 84 w 197"/>
                <a:gd name="T29" fmla="*/ 59 h 171"/>
                <a:gd name="T30" fmla="*/ 77 w 197"/>
                <a:gd name="T31" fmla="*/ 136 h 171"/>
                <a:gd name="T32" fmla="*/ 89 w 197"/>
                <a:gd name="T33" fmla="*/ 62 h 171"/>
                <a:gd name="T34" fmla="*/ 109 w 197"/>
                <a:gd name="T35" fmla="*/ 78 h 171"/>
                <a:gd name="T36" fmla="*/ 101 w 197"/>
                <a:gd name="T37" fmla="*/ 149 h 171"/>
                <a:gd name="T38" fmla="*/ 114 w 197"/>
                <a:gd name="T39" fmla="*/ 82 h 171"/>
                <a:gd name="T40" fmla="*/ 135 w 197"/>
                <a:gd name="T41" fmla="*/ 105 h 171"/>
                <a:gd name="T42" fmla="*/ 129 w 197"/>
                <a:gd name="T43" fmla="*/ 151 h 171"/>
                <a:gd name="T44" fmla="*/ 139 w 197"/>
                <a:gd name="T45" fmla="*/ 110 h 171"/>
                <a:gd name="T46" fmla="*/ 159 w 197"/>
                <a:gd name="T47" fmla="*/ 156 h 171"/>
                <a:gd name="T48" fmla="*/ 144 w 197"/>
                <a:gd name="T49" fmla="*/ 107 h 171"/>
                <a:gd name="T50" fmla="*/ 171 w 197"/>
                <a:gd name="T51" fmla="*/ 122 h 171"/>
                <a:gd name="T52" fmla="*/ 139 w 197"/>
                <a:gd name="T53" fmla="*/ 101 h 171"/>
                <a:gd name="T54" fmla="*/ 120 w 197"/>
                <a:gd name="T55" fmla="*/ 79 h 171"/>
                <a:gd name="T56" fmla="*/ 167 w 197"/>
                <a:gd name="T57" fmla="*/ 84 h 171"/>
                <a:gd name="T58" fmla="*/ 115 w 197"/>
                <a:gd name="T59" fmla="*/ 74 h 171"/>
                <a:gd name="T60" fmla="*/ 94 w 197"/>
                <a:gd name="T61" fmla="*/ 58 h 171"/>
                <a:gd name="T62" fmla="*/ 149 w 197"/>
                <a:gd name="T63" fmla="*/ 58 h 171"/>
                <a:gd name="T64" fmla="*/ 89 w 197"/>
                <a:gd name="T65" fmla="*/ 54 h 171"/>
                <a:gd name="T66" fmla="*/ 67 w 197"/>
                <a:gd name="T67" fmla="*/ 40 h 171"/>
                <a:gd name="T68" fmla="*/ 119 w 197"/>
                <a:gd name="T69" fmla="*/ 36 h 171"/>
                <a:gd name="T70" fmla="*/ 60 w 197"/>
                <a:gd name="T71" fmla="*/ 37 h 171"/>
                <a:gd name="T72" fmla="*/ 44 w 197"/>
                <a:gd name="T73" fmla="*/ 30 h 171"/>
                <a:gd name="T74" fmla="*/ 75 w 197"/>
                <a:gd name="T75" fmla="*/ 24 h 171"/>
                <a:gd name="T76" fmla="*/ 82 w 197"/>
                <a:gd name="T77" fmla="*/ 22 h 171"/>
                <a:gd name="T78" fmla="*/ 37 w 197"/>
                <a:gd name="T79" fmla="*/ 27 h 171"/>
                <a:gd name="T80" fmla="*/ 4 w 197"/>
                <a:gd name="T81"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171">
                  <a:moveTo>
                    <a:pt x="4" y="12"/>
                  </a:moveTo>
                  <a:cubicBezTo>
                    <a:pt x="4" y="12"/>
                    <a:pt x="197" y="0"/>
                    <a:pt x="174" y="136"/>
                  </a:cubicBezTo>
                  <a:cubicBezTo>
                    <a:pt x="174" y="136"/>
                    <a:pt x="179" y="160"/>
                    <a:pt x="157" y="171"/>
                  </a:cubicBezTo>
                  <a:cubicBezTo>
                    <a:pt x="157" y="171"/>
                    <a:pt x="157" y="160"/>
                    <a:pt x="137" y="164"/>
                  </a:cubicBezTo>
                  <a:cubicBezTo>
                    <a:pt x="130" y="165"/>
                    <a:pt x="123" y="165"/>
                    <a:pt x="116" y="165"/>
                  </a:cubicBezTo>
                  <a:cubicBezTo>
                    <a:pt x="107" y="164"/>
                    <a:pt x="98" y="161"/>
                    <a:pt x="91" y="154"/>
                  </a:cubicBezTo>
                  <a:cubicBezTo>
                    <a:pt x="91" y="154"/>
                    <a:pt x="37" y="132"/>
                    <a:pt x="15" y="43"/>
                  </a:cubicBezTo>
                  <a:cubicBezTo>
                    <a:pt x="15" y="43"/>
                    <a:pt x="0" y="24"/>
                    <a:pt x="0" y="19"/>
                  </a:cubicBezTo>
                  <a:cubicBezTo>
                    <a:pt x="33" y="33"/>
                    <a:pt x="33" y="33"/>
                    <a:pt x="33" y="33"/>
                  </a:cubicBezTo>
                  <a:cubicBezTo>
                    <a:pt x="33" y="33"/>
                    <a:pt x="22" y="56"/>
                    <a:pt x="31" y="76"/>
                  </a:cubicBezTo>
                  <a:cubicBezTo>
                    <a:pt x="31" y="76"/>
                    <a:pt x="32" y="34"/>
                    <a:pt x="38" y="35"/>
                  </a:cubicBezTo>
                  <a:cubicBezTo>
                    <a:pt x="39" y="35"/>
                    <a:pt x="55" y="43"/>
                    <a:pt x="55" y="43"/>
                  </a:cubicBezTo>
                  <a:cubicBezTo>
                    <a:pt x="55" y="43"/>
                    <a:pt x="36" y="84"/>
                    <a:pt x="50" y="113"/>
                  </a:cubicBezTo>
                  <a:cubicBezTo>
                    <a:pt x="50" y="113"/>
                    <a:pt x="45" y="63"/>
                    <a:pt x="61" y="46"/>
                  </a:cubicBezTo>
                  <a:cubicBezTo>
                    <a:pt x="84" y="59"/>
                    <a:pt x="84" y="59"/>
                    <a:pt x="84" y="59"/>
                  </a:cubicBezTo>
                  <a:cubicBezTo>
                    <a:pt x="84" y="59"/>
                    <a:pt x="61" y="101"/>
                    <a:pt x="77" y="136"/>
                  </a:cubicBezTo>
                  <a:cubicBezTo>
                    <a:pt x="77" y="136"/>
                    <a:pt x="73" y="83"/>
                    <a:pt x="89" y="62"/>
                  </a:cubicBezTo>
                  <a:cubicBezTo>
                    <a:pt x="109" y="78"/>
                    <a:pt x="109" y="78"/>
                    <a:pt x="109" y="78"/>
                  </a:cubicBezTo>
                  <a:cubicBezTo>
                    <a:pt x="109" y="78"/>
                    <a:pt x="88" y="120"/>
                    <a:pt x="101" y="149"/>
                  </a:cubicBezTo>
                  <a:cubicBezTo>
                    <a:pt x="101" y="149"/>
                    <a:pt x="103" y="87"/>
                    <a:pt x="114" y="82"/>
                  </a:cubicBezTo>
                  <a:cubicBezTo>
                    <a:pt x="114" y="82"/>
                    <a:pt x="132" y="98"/>
                    <a:pt x="135" y="105"/>
                  </a:cubicBezTo>
                  <a:cubicBezTo>
                    <a:pt x="135" y="105"/>
                    <a:pt x="120" y="135"/>
                    <a:pt x="129" y="151"/>
                  </a:cubicBezTo>
                  <a:cubicBezTo>
                    <a:pt x="129" y="151"/>
                    <a:pt x="135" y="110"/>
                    <a:pt x="139" y="110"/>
                  </a:cubicBezTo>
                  <a:cubicBezTo>
                    <a:pt x="139" y="110"/>
                    <a:pt x="157" y="137"/>
                    <a:pt x="159" y="156"/>
                  </a:cubicBezTo>
                  <a:cubicBezTo>
                    <a:pt x="159" y="156"/>
                    <a:pt x="159" y="128"/>
                    <a:pt x="144" y="107"/>
                  </a:cubicBezTo>
                  <a:cubicBezTo>
                    <a:pt x="144" y="107"/>
                    <a:pt x="161" y="110"/>
                    <a:pt x="171" y="122"/>
                  </a:cubicBezTo>
                  <a:cubicBezTo>
                    <a:pt x="171" y="122"/>
                    <a:pt x="169" y="102"/>
                    <a:pt x="139" y="101"/>
                  </a:cubicBezTo>
                  <a:cubicBezTo>
                    <a:pt x="139" y="101"/>
                    <a:pt x="124" y="80"/>
                    <a:pt x="120" y="79"/>
                  </a:cubicBezTo>
                  <a:cubicBezTo>
                    <a:pt x="120" y="79"/>
                    <a:pt x="150" y="76"/>
                    <a:pt x="167" y="84"/>
                  </a:cubicBezTo>
                  <a:cubicBezTo>
                    <a:pt x="167" y="84"/>
                    <a:pt x="152" y="66"/>
                    <a:pt x="115" y="74"/>
                  </a:cubicBezTo>
                  <a:cubicBezTo>
                    <a:pt x="94" y="58"/>
                    <a:pt x="94" y="58"/>
                    <a:pt x="94" y="58"/>
                  </a:cubicBezTo>
                  <a:cubicBezTo>
                    <a:pt x="94" y="58"/>
                    <a:pt x="133" y="52"/>
                    <a:pt x="149" y="58"/>
                  </a:cubicBezTo>
                  <a:cubicBezTo>
                    <a:pt x="149" y="58"/>
                    <a:pt x="130" y="42"/>
                    <a:pt x="89" y="54"/>
                  </a:cubicBezTo>
                  <a:cubicBezTo>
                    <a:pt x="67" y="40"/>
                    <a:pt x="67" y="40"/>
                    <a:pt x="67" y="40"/>
                  </a:cubicBezTo>
                  <a:cubicBezTo>
                    <a:pt x="67" y="40"/>
                    <a:pt x="99" y="33"/>
                    <a:pt x="119" y="36"/>
                  </a:cubicBezTo>
                  <a:cubicBezTo>
                    <a:pt x="119" y="36"/>
                    <a:pt x="98" y="25"/>
                    <a:pt x="60" y="37"/>
                  </a:cubicBezTo>
                  <a:cubicBezTo>
                    <a:pt x="44" y="30"/>
                    <a:pt x="44" y="30"/>
                    <a:pt x="44" y="30"/>
                  </a:cubicBezTo>
                  <a:cubicBezTo>
                    <a:pt x="44" y="30"/>
                    <a:pt x="68" y="25"/>
                    <a:pt x="75" y="24"/>
                  </a:cubicBezTo>
                  <a:cubicBezTo>
                    <a:pt x="82" y="23"/>
                    <a:pt x="82" y="22"/>
                    <a:pt x="82" y="22"/>
                  </a:cubicBezTo>
                  <a:cubicBezTo>
                    <a:pt x="67" y="19"/>
                    <a:pt x="52" y="21"/>
                    <a:pt x="37" y="27"/>
                  </a:cubicBezTo>
                  <a:cubicBezTo>
                    <a:pt x="37" y="27"/>
                    <a:pt x="3" y="14"/>
                    <a:pt x="4" y="12"/>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4" name="íśḻîḍè"/>
            <p:cNvSpPr/>
            <p:nvPr/>
          </p:nvSpPr>
          <p:spPr bwMode="auto">
            <a:xfrm>
              <a:off x="12842" y="9865"/>
              <a:ext cx="458" cy="75"/>
            </a:xfrm>
            <a:custGeom>
              <a:avLst/>
              <a:gdLst>
                <a:gd name="T0" fmla="*/ 169 w 274"/>
                <a:gd name="T1" fmla="*/ 0 h 45"/>
                <a:gd name="T2" fmla="*/ 157 w 274"/>
                <a:gd name="T3" fmla="*/ 11 h 45"/>
                <a:gd name="T4" fmla="*/ 145 w 274"/>
                <a:gd name="T5" fmla="*/ 3 h 45"/>
                <a:gd name="T6" fmla="*/ 137 w 274"/>
                <a:gd name="T7" fmla="*/ 4 h 45"/>
                <a:gd name="T8" fmla="*/ 123 w 274"/>
                <a:gd name="T9" fmla="*/ 5 h 45"/>
                <a:gd name="T10" fmla="*/ 116 w 274"/>
                <a:gd name="T11" fmla="*/ 5 h 45"/>
                <a:gd name="T12" fmla="*/ 99 w 274"/>
                <a:gd name="T13" fmla="*/ 0 h 45"/>
                <a:gd name="T14" fmla="*/ 0 w 274"/>
                <a:gd name="T15" fmla="*/ 22 h 45"/>
                <a:gd name="T16" fmla="*/ 137 w 274"/>
                <a:gd name="T17" fmla="*/ 45 h 45"/>
                <a:gd name="T18" fmla="*/ 274 w 274"/>
                <a:gd name="T19" fmla="*/ 22 h 45"/>
                <a:gd name="T20" fmla="*/ 169 w 27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45">
                  <a:moveTo>
                    <a:pt x="169" y="0"/>
                  </a:moveTo>
                  <a:cubicBezTo>
                    <a:pt x="167" y="4"/>
                    <a:pt x="163" y="8"/>
                    <a:pt x="157" y="11"/>
                  </a:cubicBezTo>
                  <a:cubicBezTo>
                    <a:pt x="157" y="11"/>
                    <a:pt x="157" y="3"/>
                    <a:pt x="145" y="3"/>
                  </a:cubicBezTo>
                  <a:cubicBezTo>
                    <a:pt x="143" y="3"/>
                    <a:pt x="140" y="3"/>
                    <a:pt x="137" y="4"/>
                  </a:cubicBezTo>
                  <a:cubicBezTo>
                    <a:pt x="133" y="5"/>
                    <a:pt x="128" y="5"/>
                    <a:pt x="123" y="5"/>
                  </a:cubicBezTo>
                  <a:cubicBezTo>
                    <a:pt x="121" y="5"/>
                    <a:pt x="119" y="5"/>
                    <a:pt x="116" y="5"/>
                  </a:cubicBezTo>
                  <a:cubicBezTo>
                    <a:pt x="110" y="5"/>
                    <a:pt x="105" y="3"/>
                    <a:pt x="99" y="0"/>
                  </a:cubicBezTo>
                  <a:cubicBezTo>
                    <a:pt x="42" y="3"/>
                    <a:pt x="0" y="12"/>
                    <a:pt x="0" y="22"/>
                  </a:cubicBezTo>
                  <a:cubicBezTo>
                    <a:pt x="0" y="35"/>
                    <a:pt x="62" y="45"/>
                    <a:pt x="137" y="45"/>
                  </a:cubicBezTo>
                  <a:cubicBezTo>
                    <a:pt x="213" y="45"/>
                    <a:pt x="274" y="35"/>
                    <a:pt x="274" y="22"/>
                  </a:cubicBezTo>
                  <a:cubicBezTo>
                    <a:pt x="274" y="11"/>
                    <a:pt x="229" y="2"/>
                    <a:pt x="169"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5" name="ïṣľiḍe"/>
            <p:cNvSpPr/>
            <p:nvPr/>
          </p:nvSpPr>
          <p:spPr bwMode="auto">
            <a:xfrm>
              <a:off x="13006" y="9863"/>
              <a:ext cx="118" cy="19"/>
            </a:xfrm>
            <a:custGeom>
              <a:avLst/>
              <a:gdLst>
                <a:gd name="T0" fmla="*/ 38 w 70"/>
                <a:gd name="T1" fmla="*/ 0 h 12"/>
                <a:gd name="T2" fmla="*/ 0 w 70"/>
                <a:gd name="T3" fmla="*/ 1 h 12"/>
                <a:gd name="T4" fmla="*/ 17 w 70"/>
                <a:gd name="T5" fmla="*/ 6 h 12"/>
                <a:gd name="T6" fmla="*/ 24 w 70"/>
                <a:gd name="T7" fmla="*/ 6 h 12"/>
                <a:gd name="T8" fmla="*/ 38 w 70"/>
                <a:gd name="T9" fmla="*/ 5 h 12"/>
                <a:gd name="T10" fmla="*/ 46 w 70"/>
                <a:gd name="T11" fmla="*/ 4 h 12"/>
                <a:gd name="T12" fmla="*/ 58 w 70"/>
                <a:gd name="T13" fmla="*/ 12 h 12"/>
                <a:gd name="T14" fmla="*/ 70 w 70"/>
                <a:gd name="T15" fmla="*/ 1 h 12"/>
                <a:gd name="T16" fmla="*/ 38 w 7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
                  <a:moveTo>
                    <a:pt x="38" y="0"/>
                  </a:moveTo>
                  <a:cubicBezTo>
                    <a:pt x="25" y="0"/>
                    <a:pt x="12" y="1"/>
                    <a:pt x="0" y="1"/>
                  </a:cubicBezTo>
                  <a:cubicBezTo>
                    <a:pt x="6" y="4"/>
                    <a:pt x="11" y="6"/>
                    <a:pt x="17" y="6"/>
                  </a:cubicBezTo>
                  <a:cubicBezTo>
                    <a:pt x="20" y="6"/>
                    <a:pt x="22" y="6"/>
                    <a:pt x="24" y="6"/>
                  </a:cubicBezTo>
                  <a:cubicBezTo>
                    <a:pt x="29" y="6"/>
                    <a:pt x="34" y="6"/>
                    <a:pt x="38" y="5"/>
                  </a:cubicBezTo>
                  <a:cubicBezTo>
                    <a:pt x="41" y="4"/>
                    <a:pt x="44" y="4"/>
                    <a:pt x="46" y="4"/>
                  </a:cubicBezTo>
                  <a:cubicBezTo>
                    <a:pt x="58" y="4"/>
                    <a:pt x="58" y="12"/>
                    <a:pt x="58" y="12"/>
                  </a:cubicBezTo>
                  <a:cubicBezTo>
                    <a:pt x="64" y="9"/>
                    <a:pt x="68" y="5"/>
                    <a:pt x="70" y="1"/>
                  </a:cubicBezTo>
                  <a:cubicBezTo>
                    <a:pt x="60" y="0"/>
                    <a:pt x="49" y="0"/>
                    <a:pt x="38"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6" name="í$ľíḋê"/>
            <p:cNvSpPr/>
            <p:nvPr/>
          </p:nvSpPr>
          <p:spPr bwMode="auto">
            <a:xfrm>
              <a:off x="12412" y="9454"/>
              <a:ext cx="185" cy="159"/>
            </a:xfrm>
            <a:custGeom>
              <a:avLst/>
              <a:gdLst>
                <a:gd name="T0" fmla="*/ 2 w 111"/>
                <a:gd name="T1" fmla="*/ 6 h 95"/>
                <a:gd name="T2" fmla="*/ 98 w 111"/>
                <a:gd name="T3" fmla="*/ 76 h 95"/>
                <a:gd name="T4" fmla="*/ 89 w 111"/>
                <a:gd name="T5" fmla="*/ 95 h 95"/>
                <a:gd name="T6" fmla="*/ 78 w 111"/>
                <a:gd name="T7" fmla="*/ 92 h 95"/>
                <a:gd name="T8" fmla="*/ 66 w 111"/>
                <a:gd name="T9" fmla="*/ 92 h 95"/>
                <a:gd name="T10" fmla="*/ 51 w 111"/>
                <a:gd name="T11" fmla="*/ 86 h 95"/>
                <a:gd name="T12" fmla="*/ 9 w 111"/>
                <a:gd name="T13" fmla="*/ 24 h 95"/>
                <a:gd name="T14" fmla="*/ 0 w 111"/>
                <a:gd name="T15" fmla="*/ 10 h 95"/>
                <a:gd name="T16" fmla="*/ 19 w 111"/>
                <a:gd name="T17" fmla="*/ 18 h 95"/>
                <a:gd name="T18" fmla="*/ 17 w 111"/>
                <a:gd name="T19" fmla="*/ 42 h 95"/>
                <a:gd name="T20" fmla="*/ 21 w 111"/>
                <a:gd name="T21" fmla="*/ 19 h 95"/>
                <a:gd name="T22" fmla="*/ 31 w 111"/>
                <a:gd name="T23" fmla="*/ 24 h 95"/>
                <a:gd name="T24" fmla="*/ 28 w 111"/>
                <a:gd name="T25" fmla="*/ 64 h 95"/>
                <a:gd name="T26" fmla="*/ 34 w 111"/>
                <a:gd name="T27" fmla="*/ 25 h 95"/>
                <a:gd name="T28" fmla="*/ 47 w 111"/>
                <a:gd name="T29" fmla="*/ 33 h 95"/>
                <a:gd name="T30" fmla="*/ 43 w 111"/>
                <a:gd name="T31" fmla="*/ 76 h 95"/>
                <a:gd name="T32" fmla="*/ 50 w 111"/>
                <a:gd name="T33" fmla="*/ 35 h 95"/>
                <a:gd name="T34" fmla="*/ 62 w 111"/>
                <a:gd name="T35" fmla="*/ 44 h 95"/>
                <a:gd name="T36" fmla="*/ 57 w 111"/>
                <a:gd name="T37" fmla="*/ 84 h 95"/>
                <a:gd name="T38" fmla="*/ 64 w 111"/>
                <a:gd name="T39" fmla="*/ 46 h 95"/>
                <a:gd name="T40" fmla="*/ 76 w 111"/>
                <a:gd name="T41" fmla="*/ 59 h 95"/>
                <a:gd name="T42" fmla="*/ 73 w 111"/>
                <a:gd name="T43" fmla="*/ 85 h 95"/>
                <a:gd name="T44" fmla="*/ 79 w 111"/>
                <a:gd name="T45" fmla="*/ 62 h 95"/>
                <a:gd name="T46" fmla="*/ 90 w 111"/>
                <a:gd name="T47" fmla="*/ 88 h 95"/>
                <a:gd name="T48" fmla="*/ 81 w 111"/>
                <a:gd name="T49" fmla="*/ 60 h 95"/>
                <a:gd name="T50" fmla="*/ 97 w 111"/>
                <a:gd name="T51" fmla="*/ 68 h 95"/>
                <a:gd name="T52" fmla="*/ 79 w 111"/>
                <a:gd name="T53" fmla="*/ 56 h 95"/>
                <a:gd name="T54" fmla="*/ 68 w 111"/>
                <a:gd name="T55" fmla="*/ 44 h 95"/>
                <a:gd name="T56" fmla="*/ 94 w 111"/>
                <a:gd name="T57" fmla="*/ 47 h 95"/>
                <a:gd name="T58" fmla="*/ 65 w 111"/>
                <a:gd name="T59" fmla="*/ 42 h 95"/>
                <a:gd name="T60" fmla="*/ 53 w 111"/>
                <a:gd name="T61" fmla="*/ 32 h 95"/>
                <a:gd name="T62" fmla="*/ 84 w 111"/>
                <a:gd name="T63" fmla="*/ 32 h 95"/>
                <a:gd name="T64" fmla="*/ 50 w 111"/>
                <a:gd name="T65" fmla="*/ 30 h 95"/>
                <a:gd name="T66" fmla="*/ 38 w 111"/>
                <a:gd name="T67" fmla="*/ 22 h 95"/>
                <a:gd name="T68" fmla="*/ 67 w 111"/>
                <a:gd name="T69" fmla="*/ 20 h 95"/>
                <a:gd name="T70" fmla="*/ 34 w 111"/>
                <a:gd name="T71" fmla="*/ 20 h 95"/>
                <a:gd name="T72" fmla="*/ 25 w 111"/>
                <a:gd name="T73" fmla="*/ 16 h 95"/>
                <a:gd name="T74" fmla="*/ 42 w 111"/>
                <a:gd name="T75" fmla="*/ 13 h 95"/>
                <a:gd name="T76" fmla="*/ 47 w 111"/>
                <a:gd name="T77" fmla="*/ 12 h 95"/>
                <a:gd name="T78" fmla="*/ 21 w 111"/>
                <a:gd name="T79" fmla="*/ 15 h 95"/>
                <a:gd name="T80" fmla="*/ 2 w 111"/>
                <a:gd name="T81"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1" h="95">
                  <a:moveTo>
                    <a:pt x="2" y="6"/>
                  </a:moveTo>
                  <a:cubicBezTo>
                    <a:pt x="2" y="6"/>
                    <a:pt x="111" y="0"/>
                    <a:pt x="98" y="76"/>
                  </a:cubicBezTo>
                  <a:cubicBezTo>
                    <a:pt x="100" y="84"/>
                    <a:pt x="96" y="92"/>
                    <a:pt x="89" y="95"/>
                  </a:cubicBezTo>
                  <a:cubicBezTo>
                    <a:pt x="89" y="95"/>
                    <a:pt x="89" y="90"/>
                    <a:pt x="78" y="92"/>
                  </a:cubicBezTo>
                  <a:cubicBezTo>
                    <a:pt x="74" y="92"/>
                    <a:pt x="70" y="93"/>
                    <a:pt x="66" y="92"/>
                  </a:cubicBezTo>
                  <a:cubicBezTo>
                    <a:pt x="61" y="92"/>
                    <a:pt x="55" y="90"/>
                    <a:pt x="51" y="86"/>
                  </a:cubicBezTo>
                  <a:cubicBezTo>
                    <a:pt x="51" y="86"/>
                    <a:pt x="21" y="74"/>
                    <a:pt x="9" y="24"/>
                  </a:cubicBezTo>
                  <a:cubicBezTo>
                    <a:pt x="9" y="24"/>
                    <a:pt x="0" y="13"/>
                    <a:pt x="0" y="10"/>
                  </a:cubicBezTo>
                  <a:cubicBezTo>
                    <a:pt x="19" y="18"/>
                    <a:pt x="19" y="18"/>
                    <a:pt x="19" y="18"/>
                  </a:cubicBezTo>
                  <a:cubicBezTo>
                    <a:pt x="19" y="18"/>
                    <a:pt x="12" y="31"/>
                    <a:pt x="17" y="42"/>
                  </a:cubicBezTo>
                  <a:cubicBezTo>
                    <a:pt x="17" y="42"/>
                    <a:pt x="18" y="18"/>
                    <a:pt x="21" y="19"/>
                  </a:cubicBezTo>
                  <a:cubicBezTo>
                    <a:pt x="22" y="19"/>
                    <a:pt x="31" y="24"/>
                    <a:pt x="31" y="24"/>
                  </a:cubicBezTo>
                  <a:cubicBezTo>
                    <a:pt x="31" y="24"/>
                    <a:pt x="20" y="47"/>
                    <a:pt x="28" y="64"/>
                  </a:cubicBezTo>
                  <a:cubicBezTo>
                    <a:pt x="28" y="64"/>
                    <a:pt x="25" y="35"/>
                    <a:pt x="34" y="25"/>
                  </a:cubicBezTo>
                  <a:cubicBezTo>
                    <a:pt x="47" y="33"/>
                    <a:pt x="47" y="33"/>
                    <a:pt x="47" y="33"/>
                  </a:cubicBezTo>
                  <a:cubicBezTo>
                    <a:pt x="47" y="33"/>
                    <a:pt x="35" y="57"/>
                    <a:pt x="43" y="76"/>
                  </a:cubicBezTo>
                  <a:cubicBezTo>
                    <a:pt x="43" y="76"/>
                    <a:pt x="41" y="46"/>
                    <a:pt x="50" y="35"/>
                  </a:cubicBezTo>
                  <a:cubicBezTo>
                    <a:pt x="62" y="44"/>
                    <a:pt x="62" y="44"/>
                    <a:pt x="62" y="44"/>
                  </a:cubicBezTo>
                  <a:cubicBezTo>
                    <a:pt x="62" y="44"/>
                    <a:pt x="50" y="67"/>
                    <a:pt x="57" y="84"/>
                  </a:cubicBezTo>
                  <a:cubicBezTo>
                    <a:pt x="57" y="84"/>
                    <a:pt x="58" y="49"/>
                    <a:pt x="64" y="46"/>
                  </a:cubicBezTo>
                  <a:cubicBezTo>
                    <a:pt x="64" y="46"/>
                    <a:pt x="75" y="55"/>
                    <a:pt x="76" y="59"/>
                  </a:cubicBezTo>
                  <a:cubicBezTo>
                    <a:pt x="76" y="59"/>
                    <a:pt x="68" y="76"/>
                    <a:pt x="73" y="85"/>
                  </a:cubicBezTo>
                  <a:cubicBezTo>
                    <a:pt x="73" y="85"/>
                    <a:pt x="76" y="62"/>
                    <a:pt x="79" y="62"/>
                  </a:cubicBezTo>
                  <a:cubicBezTo>
                    <a:pt x="79" y="62"/>
                    <a:pt x="89" y="77"/>
                    <a:pt x="90" y="88"/>
                  </a:cubicBezTo>
                  <a:cubicBezTo>
                    <a:pt x="89" y="78"/>
                    <a:pt x="86" y="68"/>
                    <a:pt x="81" y="60"/>
                  </a:cubicBezTo>
                  <a:cubicBezTo>
                    <a:pt x="87" y="61"/>
                    <a:pt x="92" y="64"/>
                    <a:pt x="97" y="68"/>
                  </a:cubicBezTo>
                  <a:cubicBezTo>
                    <a:pt x="97" y="68"/>
                    <a:pt x="95" y="57"/>
                    <a:pt x="79" y="56"/>
                  </a:cubicBezTo>
                  <a:cubicBezTo>
                    <a:pt x="79" y="56"/>
                    <a:pt x="70" y="45"/>
                    <a:pt x="68" y="44"/>
                  </a:cubicBezTo>
                  <a:cubicBezTo>
                    <a:pt x="68" y="44"/>
                    <a:pt x="84" y="43"/>
                    <a:pt x="94" y="47"/>
                  </a:cubicBezTo>
                  <a:cubicBezTo>
                    <a:pt x="94" y="47"/>
                    <a:pt x="86" y="37"/>
                    <a:pt x="65" y="42"/>
                  </a:cubicBezTo>
                  <a:cubicBezTo>
                    <a:pt x="53" y="32"/>
                    <a:pt x="53" y="32"/>
                    <a:pt x="53" y="32"/>
                  </a:cubicBezTo>
                  <a:cubicBezTo>
                    <a:pt x="53" y="32"/>
                    <a:pt x="75" y="29"/>
                    <a:pt x="84" y="32"/>
                  </a:cubicBezTo>
                  <a:cubicBezTo>
                    <a:pt x="84" y="32"/>
                    <a:pt x="74" y="23"/>
                    <a:pt x="50" y="30"/>
                  </a:cubicBezTo>
                  <a:cubicBezTo>
                    <a:pt x="38" y="22"/>
                    <a:pt x="38" y="22"/>
                    <a:pt x="38" y="22"/>
                  </a:cubicBezTo>
                  <a:cubicBezTo>
                    <a:pt x="47" y="20"/>
                    <a:pt x="57" y="19"/>
                    <a:pt x="67" y="20"/>
                  </a:cubicBezTo>
                  <a:cubicBezTo>
                    <a:pt x="67" y="20"/>
                    <a:pt x="55" y="14"/>
                    <a:pt x="34" y="20"/>
                  </a:cubicBezTo>
                  <a:cubicBezTo>
                    <a:pt x="25" y="16"/>
                    <a:pt x="25" y="16"/>
                    <a:pt x="25" y="16"/>
                  </a:cubicBezTo>
                  <a:cubicBezTo>
                    <a:pt x="25" y="16"/>
                    <a:pt x="38" y="14"/>
                    <a:pt x="42" y="13"/>
                  </a:cubicBezTo>
                  <a:cubicBezTo>
                    <a:pt x="46" y="13"/>
                    <a:pt x="47" y="12"/>
                    <a:pt x="47" y="12"/>
                  </a:cubicBezTo>
                  <a:cubicBezTo>
                    <a:pt x="38" y="10"/>
                    <a:pt x="29" y="11"/>
                    <a:pt x="21" y="15"/>
                  </a:cubicBezTo>
                  <a:cubicBezTo>
                    <a:pt x="21" y="15"/>
                    <a:pt x="2" y="7"/>
                    <a:pt x="2" y="6"/>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7" name="íṣ1ïḋe"/>
            <p:cNvSpPr/>
            <p:nvPr/>
          </p:nvSpPr>
          <p:spPr bwMode="auto">
            <a:xfrm>
              <a:off x="12412" y="9603"/>
              <a:ext cx="256" cy="44"/>
            </a:xfrm>
            <a:custGeom>
              <a:avLst/>
              <a:gdLst>
                <a:gd name="T0" fmla="*/ 96 w 154"/>
                <a:gd name="T1" fmla="*/ 0 h 26"/>
                <a:gd name="T2" fmla="*/ 89 w 154"/>
                <a:gd name="T3" fmla="*/ 6 h 26"/>
                <a:gd name="T4" fmla="*/ 82 w 154"/>
                <a:gd name="T5" fmla="*/ 2 h 26"/>
                <a:gd name="T6" fmla="*/ 78 w 154"/>
                <a:gd name="T7" fmla="*/ 3 h 26"/>
                <a:gd name="T8" fmla="*/ 70 w 154"/>
                <a:gd name="T9" fmla="*/ 3 h 26"/>
                <a:gd name="T10" fmla="*/ 66 w 154"/>
                <a:gd name="T11" fmla="*/ 3 h 26"/>
                <a:gd name="T12" fmla="*/ 56 w 154"/>
                <a:gd name="T13" fmla="*/ 1 h 26"/>
                <a:gd name="T14" fmla="*/ 0 w 154"/>
                <a:gd name="T15" fmla="*/ 13 h 26"/>
                <a:gd name="T16" fmla="*/ 77 w 154"/>
                <a:gd name="T17" fmla="*/ 26 h 26"/>
                <a:gd name="T18" fmla="*/ 154 w 154"/>
                <a:gd name="T19" fmla="*/ 13 h 26"/>
                <a:gd name="T20" fmla="*/ 96 w 154"/>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6">
                  <a:moveTo>
                    <a:pt x="96" y="0"/>
                  </a:moveTo>
                  <a:cubicBezTo>
                    <a:pt x="94" y="3"/>
                    <a:pt x="92" y="5"/>
                    <a:pt x="89" y="6"/>
                  </a:cubicBezTo>
                  <a:cubicBezTo>
                    <a:pt x="89" y="6"/>
                    <a:pt x="89" y="2"/>
                    <a:pt x="82" y="2"/>
                  </a:cubicBezTo>
                  <a:cubicBezTo>
                    <a:pt x="81" y="2"/>
                    <a:pt x="79" y="2"/>
                    <a:pt x="78" y="3"/>
                  </a:cubicBezTo>
                  <a:cubicBezTo>
                    <a:pt x="75" y="3"/>
                    <a:pt x="72" y="3"/>
                    <a:pt x="70" y="3"/>
                  </a:cubicBezTo>
                  <a:cubicBezTo>
                    <a:pt x="68" y="3"/>
                    <a:pt x="67" y="3"/>
                    <a:pt x="66" y="3"/>
                  </a:cubicBezTo>
                  <a:cubicBezTo>
                    <a:pt x="62" y="3"/>
                    <a:pt x="59" y="2"/>
                    <a:pt x="56" y="1"/>
                  </a:cubicBezTo>
                  <a:cubicBezTo>
                    <a:pt x="24" y="2"/>
                    <a:pt x="0" y="7"/>
                    <a:pt x="0" y="13"/>
                  </a:cubicBezTo>
                  <a:cubicBezTo>
                    <a:pt x="0" y="20"/>
                    <a:pt x="35" y="26"/>
                    <a:pt x="77" y="26"/>
                  </a:cubicBezTo>
                  <a:cubicBezTo>
                    <a:pt x="120" y="26"/>
                    <a:pt x="154" y="20"/>
                    <a:pt x="154" y="13"/>
                  </a:cubicBezTo>
                  <a:cubicBezTo>
                    <a:pt x="154" y="7"/>
                    <a:pt x="129" y="2"/>
                    <a:pt x="96"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8" name="isḷiḓè"/>
            <p:cNvSpPr/>
            <p:nvPr/>
          </p:nvSpPr>
          <p:spPr bwMode="auto">
            <a:xfrm>
              <a:off x="12506" y="9603"/>
              <a:ext cx="67" cy="10"/>
            </a:xfrm>
            <a:custGeom>
              <a:avLst/>
              <a:gdLst>
                <a:gd name="T0" fmla="*/ 21 w 40"/>
                <a:gd name="T1" fmla="*/ 0 h 6"/>
                <a:gd name="T2" fmla="*/ 0 w 40"/>
                <a:gd name="T3" fmla="*/ 1 h 6"/>
                <a:gd name="T4" fmla="*/ 10 w 40"/>
                <a:gd name="T5" fmla="*/ 3 h 6"/>
                <a:gd name="T6" fmla="*/ 14 w 40"/>
                <a:gd name="T7" fmla="*/ 3 h 6"/>
                <a:gd name="T8" fmla="*/ 22 w 40"/>
                <a:gd name="T9" fmla="*/ 3 h 6"/>
                <a:gd name="T10" fmla="*/ 26 w 40"/>
                <a:gd name="T11" fmla="*/ 2 h 6"/>
                <a:gd name="T12" fmla="*/ 33 w 40"/>
                <a:gd name="T13" fmla="*/ 6 h 6"/>
                <a:gd name="T14" fmla="*/ 40 w 40"/>
                <a:gd name="T15" fmla="*/ 0 h 6"/>
                <a:gd name="T16" fmla="*/ 21 w 4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
                  <a:moveTo>
                    <a:pt x="21" y="0"/>
                  </a:moveTo>
                  <a:cubicBezTo>
                    <a:pt x="14" y="0"/>
                    <a:pt x="7" y="0"/>
                    <a:pt x="0" y="1"/>
                  </a:cubicBezTo>
                  <a:cubicBezTo>
                    <a:pt x="3" y="2"/>
                    <a:pt x="6" y="3"/>
                    <a:pt x="10" y="3"/>
                  </a:cubicBezTo>
                  <a:cubicBezTo>
                    <a:pt x="11" y="3"/>
                    <a:pt x="12" y="3"/>
                    <a:pt x="14" y="3"/>
                  </a:cubicBezTo>
                  <a:cubicBezTo>
                    <a:pt x="16" y="3"/>
                    <a:pt x="19" y="3"/>
                    <a:pt x="22" y="3"/>
                  </a:cubicBezTo>
                  <a:cubicBezTo>
                    <a:pt x="23" y="2"/>
                    <a:pt x="25" y="2"/>
                    <a:pt x="26" y="2"/>
                  </a:cubicBezTo>
                  <a:cubicBezTo>
                    <a:pt x="33" y="2"/>
                    <a:pt x="33" y="6"/>
                    <a:pt x="33" y="6"/>
                  </a:cubicBezTo>
                  <a:cubicBezTo>
                    <a:pt x="36" y="5"/>
                    <a:pt x="38" y="3"/>
                    <a:pt x="40" y="0"/>
                  </a:cubicBezTo>
                  <a:cubicBezTo>
                    <a:pt x="34" y="0"/>
                    <a:pt x="28" y="0"/>
                    <a:pt x="21" y="0"/>
                  </a:cubicBezTo>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59" name="išḻíḓe"/>
            <p:cNvSpPr/>
            <p:nvPr/>
          </p:nvSpPr>
          <p:spPr bwMode="auto">
            <a:xfrm>
              <a:off x="16891" y="9573"/>
              <a:ext cx="227" cy="195"/>
            </a:xfrm>
            <a:custGeom>
              <a:avLst/>
              <a:gdLst>
                <a:gd name="T0" fmla="*/ 3 w 135"/>
                <a:gd name="T1" fmla="*/ 8 h 116"/>
                <a:gd name="T2" fmla="*/ 119 w 135"/>
                <a:gd name="T3" fmla="*/ 92 h 116"/>
                <a:gd name="T4" fmla="*/ 107 w 135"/>
                <a:gd name="T5" fmla="*/ 116 h 116"/>
                <a:gd name="T6" fmla="*/ 94 w 135"/>
                <a:gd name="T7" fmla="*/ 112 h 116"/>
                <a:gd name="T8" fmla="*/ 80 w 135"/>
                <a:gd name="T9" fmla="*/ 112 h 116"/>
                <a:gd name="T10" fmla="*/ 62 w 135"/>
                <a:gd name="T11" fmla="*/ 105 h 116"/>
                <a:gd name="T12" fmla="*/ 11 w 135"/>
                <a:gd name="T13" fmla="*/ 29 h 116"/>
                <a:gd name="T14" fmla="*/ 1 w 135"/>
                <a:gd name="T15" fmla="*/ 13 h 116"/>
                <a:gd name="T16" fmla="*/ 23 w 135"/>
                <a:gd name="T17" fmla="*/ 22 h 116"/>
                <a:gd name="T18" fmla="*/ 21 w 135"/>
                <a:gd name="T19" fmla="*/ 52 h 116"/>
                <a:gd name="T20" fmla="*/ 26 w 135"/>
                <a:gd name="T21" fmla="*/ 24 h 116"/>
                <a:gd name="T22" fmla="*/ 38 w 135"/>
                <a:gd name="T23" fmla="*/ 29 h 116"/>
                <a:gd name="T24" fmla="*/ 35 w 135"/>
                <a:gd name="T25" fmla="*/ 77 h 116"/>
                <a:gd name="T26" fmla="*/ 42 w 135"/>
                <a:gd name="T27" fmla="*/ 31 h 116"/>
                <a:gd name="T28" fmla="*/ 57 w 135"/>
                <a:gd name="T29" fmla="*/ 40 h 116"/>
                <a:gd name="T30" fmla="*/ 53 w 135"/>
                <a:gd name="T31" fmla="*/ 92 h 116"/>
                <a:gd name="T32" fmla="*/ 61 w 135"/>
                <a:gd name="T33" fmla="*/ 42 h 116"/>
                <a:gd name="T34" fmla="*/ 75 w 135"/>
                <a:gd name="T35" fmla="*/ 53 h 116"/>
                <a:gd name="T36" fmla="*/ 69 w 135"/>
                <a:gd name="T37" fmla="*/ 101 h 116"/>
                <a:gd name="T38" fmla="*/ 78 w 135"/>
                <a:gd name="T39" fmla="*/ 56 h 116"/>
                <a:gd name="T40" fmla="*/ 92 w 135"/>
                <a:gd name="T41" fmla="*/ 72 h 116"/>
                <a:gd name="T42" fmla="*/ 88 w 135"/>
                <a:gd name="T43" fmla="*/ 103 h 116"/>
                <a:gd name="T44" fmla="*/ 95 w 135"/>
                <a:gd name="T45" fmla="*/ 75 h 116"/>
                <a:gd name="T46" fmla="*/ 109 w 135"/>
                <a:gd name="T47" fmla="*/ 106 h 116"/>
                <a:gd name="T48" fmla="*/ 98 w 135"/>
                <a:gd name="T49" fmla="*/ 73 h 116"/>
                <a:gd name="T50" fmla="*/ 117 w 135"/>
                <a:gd name="T51" fmla="*/ 83 h 116"/>
                <a:gd name="T52" fmla="*/ 95 w 135"/>
                <a:gd name="T53" fmla="*/ 69 h 116"/>
                <a:gd name="T54" fmla="*/ 82 w 135"/>
                <a:gd name="T55" fmla="*/ 54 h 116"/>
                <a:gd name="T56" fmla="*/ 114 w 135"/>
                <a:gd name="T57" fmla="*/ 58 h 116"/>
                <a:gd name="T58" fmla="*/ 79 w 135"/>
                <a:gd name="T59" fmla="*/ 51 h 116"/>
                <a:gd name="T60" fmla="*/ 65 w 135"/>
                <a:gd name="T61" fmla="*/ 40 h 116"/>
                <a:gd name="T62" fmla="*/ 102 w 135"/>
                <a:gd name="T63" fmla="*/ 40 h 116"/>
                <a:gd name="T64" fmla="*/ 61 w 135"/>
                <a:gd name="T65" fmla="*/ 37 h 116"/>
                <a:gd name="T66" fmla="*/ 46 w 135"/>
                <a:gd name="T67" fmla="*/ 28 h 116"/>
                <a:gd name="T68" fmla="*/ 81 w 135"/>
                <a:gd name="T69" fmla="*/ 25 h 116"/>
                <a:gd name="T70" fmla="*/ 41 w 135"/>
                <a:gd name="T71" fmla="*/ 26 h 116"/>
                <a:gd name="T72" fmla="*/ 30 w 135"/>
                <a:gd name="T73" fmla="*/ 21 h 116"/>
                <a:gd name="T74" fmla="*/ 52 w 135"/>
                <a:gd name="T75" fmla="*/ 17 h 116"/>
                <a:gd name="T76" fmla="*/ 57 w 135"/>
                <a:gd name="T77" fmla="*/ 15 h 116"/>
                <a:gd name="T78" fmla="*/ 26 w 135"/>
                <a:gd name="T79" fmla="*/ 19 h 116"/>
                <a:gd name="T80" fmla="*/ 3 w 135"/>
                <a:gd name="T81" fmla="*/ 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116">
                  <a:moveTo>
                    <a:pt x="3" y="8"/>
                  </a:moveTo>
                  <a:cubicBezTo>
                    <a:pt x="3" y="8"/>
                    <a:pt x="135" y="0"/>
                    <a:pt x="119" y="92"/>
                  </a:cubicBezTo>
                  <a:cubicBezTo>
                    <a:pt x="121" y="102"/>
                    <a:pt x="116" y="112"/>
                    <a:pt x="107" y="116"/>
                  </a:cubicBezTo>
                  <a:cubicBezTo>
                    <a:pt x="107" y="116"/>
                    <a:pt x="107" y="109"/>
                    <a:pt x="94" y="112"/>
                  </a:cubicBezTo>
                  <a:cubicBezTo>
                    <a:pt x="89" y="112"/>
                    <a:pt x="84" y="113"/>
                    <a:pt x="80" y="112"/>
                  </a:cubicBezTo>
                  <a:cubicBezTo>
                    <a:pt x="73" y="112"/>
                    <a:pt x="67" y="109"/>
                    <a:pt x="62" y="105"/>
                  </a:cubicBezTo>
                  <a:cubicBezTo>
                    <a:pt x="62" y="105"/>
                    <a:pt x="25" y="90"/>
                    <a:pt x="11" y="29"/>
                  </a:cubicBezTo>
                  <a:cubicBezTo>
                    <a:pt x="11" y="29"/>
                    <a:pt x="0" y="16"/>
                    <a:pt x="1" y="13"/>
                  </a:cubicBezTo>
                  <a:cubicBezTo>
                    <a:pt x="23" y="22"/>
                    <a:pt x="23" y="22"/>
                    <a:pt x="23" y="22"/>
                  </a:cubicBezTo>
                  <a:cubicBezTo>
                    <a:pt x="23" y="22"/>
                    <a:pt x="15" y="38"/>
                    <a:pt x="21" y="52"/>
                  </a:cubicBezTo>
                  <a:cubicBezTo>
                    <a:pt x="21" y="52"/>
                    <a:pt x="22" y="23"/>
                    <a:pt x="26" y="24"/>
                  </a:cubicBezTo>
                  <a:cubicBezTo>
                    <a:pt x="27" y="24"/>
                    <a:pt x="38" y="29"/>
                    <a:pt x="38" y="29"/>
                  </a:cubicBezTo>
                  <a:cubicBezTo>
                    <a:pt x="38" y="29"/>
                    <a:pt x="25" y="57"/>
                    <a:pt x="35" y="77"/>
                  </a:cubicBezTo>
                  <a:cubicBezTo>
                    <a:pt x="35" y="77"/>
                    <a:pt x="31" y="43"/>
                    <a:pt x="42" y="31"/>
                  </a:cubicBezTo>
                  <a:cubicBezTo>
                    <a:pt x="57" y="40"/>
                    <a:pt x="57" y="40"/>
                    <a:pt x="57" y="40"/>
                  </a:cubicBezTo>
                  <a:cubicBezTo>
                    <a:pt x="57" y="40"/>
                    <a:pt x="42" y="69"/>
                    <a:pt x="53" y="92"/>
                  </a:cubicBezTo>
                  <a:cubicBezTo>
                    <a:pt x="53" y="92"/>
                    <a:pt x="50" y="56"/>
                    <a:pt x="61" y="42"/>
                  </a:cubicBezTo>
                  <a:cubicBezTo>
                    <a:pt x="75" y="53"/>
                    <a:pt x="75" y="53"/>
                    <a:pt x="75" y="53"/>
                  </a:cubicBezTo>
                  <a:cubicBezTo>
                    <a:pt x="75" y="53"/>
                    <a:pt x="60" y="82"/>
                    <a:pt x="69" y="101"/>
                  </a:cubicBezTo>
                  <a:cubicBezTo>
                    <a:pt x="69" y="101"/>
                    <a:pt x="70" y="60"/>
                    <a:pt x="78" y="56"/>
                  </a:cubicBezTo>
                  <a:cubicBezTo>
                    <a:pt x="78" y="56"/>
                    <a:pt x="90" y="67"/>
                    <a:pt x="92" y="72"/>
                  </a:cubicBezTo>
                  <a:cubicBezTo>
                    <a:pt x="92" y="72"/>
                    <a:pt x="82" y="92"/>
                    <a:pt x="88" y="103"/>
                  </a:cubicBezTo>
                  <a:cubicBezTo>
                    <a:pt x="88" y="103"/>
                    <a:pt x="92" y="75"/>
                    <a:pt x="95" y="75"/>
                  </a:cubicBezTo>
                  <a:cubicBezTo>
                    <a:pt x="95" y="75"/>
                    <a:pt x="107" y="94"/>
                    <a:pt x="109" y="106"/>
                  </a:cubicBezTo>
                  <a:cubicBezTo>
                    <a:pt x="108" y="95"/>
                    <a:pt x="104" y="83"/>
                    <a:pt x="98" y="73"/>
                  </a:cubicBezTo>
                  <a:cubicBezTo>
                    <a:pt x="105" y="75"/>
                    <a:pt x="112" y="78"/>
                    <a:pt x="117" y="83"/>
                  </a:cubicBezTo>
                  <a:cubicBezTo>
                    <a:pt x="117" y="83"/>
                    <a:pt x="115" y="70"/>
                    <a:pt x="95" y="69"/>
                  </a:cubicBezTo>
                  <a:cubicBezTo>
                    <a:pt x="95" y="69"/>
                    <a:pt x="85" y="55"/>
                    <a:pt x="82" y="54"/>
                  </a:cubicBezTo>
                  <a:cubicBezTo>
                    <a:pt x="82" y="54"/>
                    <a:pt x="102" y="52"/>
                    <a:pt x="114" y="58"/>
                  </a:cubicBezTo>
                  <a:cubicBezTo>
                    <a:pt x="114" y="58"/>
                    <a:pt x="104" y="45"/>
                    <a:pt x="79" y="51"/>
                  </a:cubicBezTo>
                  <a:cubicBezTo>
                    <a:pt x="65" y="40"/>
                    <a:pt x="65" y="40"/>
                    <a:pt x="65" y="40"/>
                  </a:cubicBezTo>
                  <a:cubicBezTo>
                    <a:pt x="65" y="40"/>
                    <a:pt x="91" y="36"/>
                    <a:pt x="102" y="40"/>
                  </a:cubicBezTo>
                  <a:cubicBezTo>
                    <a:pt x="102" y="40"/>
                    <a:pt x="89" y="29"/>
                    <a:pt x="61" y="37"/>
                  </a:cubicBezTo>
                  <a:cubicBezTo>
                    <a:pt x="46" y="28"/>
                    <a:pt x="46" y="28"/>
                    <a:pt x="46" y="28"/>
                  </a:cubicBezTo>
                  <a:cubicBezTo>
                    <a:pt x="46" y="28"/>
                    <a:pt x="68" y="23"/>
                    <a:pt x="81" y="25"/>
                  </a:cubicBezTo>
                  <a:cubicBezTo>
                    <a:pt x="81" y="25"/>
                    <a:pt x="67" y="17"/>
                    <a:pt x="41" y="26"/>
                  </a:cubicBezTo>
                  <a:cubicBezTo>
                    <a:pt x="30" y="21"/>
                    <a:pt x="30" y="21"/>
                    <a:pt x="30" y="21"/>
                  </a:cubicBezTo>
                  <a:cubicBezTo>
                    <a:pt x="30" y="21"/>
                    <a:pt x="47" y="17"/>
                    <a:pt x="52" y="17"/>
                  </a:cubicBezTo>
                  <a:cubicBezTo>
                    <a:pt x="56" y="16"/>
                    <a:pt x="57" y="15"/>
                    <a:pt x="57" y="15"/>
                  </a:cubicBezTo>
                  <a:cubicBezTo>
                    <a:pt x="46" y="13"/>
                    <a:pt x="36" y="15"/>
                    <a:pt x="26" y="19"/>
                  </a:cubicBezTo>
                  <a:cubicBezTo>
                    <a:pt x="26" y="19"/>
                    <a:pt x="3" y="10"/>
                    <a:pt x="3" y="8"/>
                  </a:cubicBez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0" name="îśliḍé"/>
            <p:cNvSpPr/>
            <p:nvPr/>
          </p:nvSpPr>
          <p:spPr bwMode="auto">
            <a:xfrm>
              <a:off x="16893" y="9756"/>
              <a:ext cx="311" cy="52"/>
            </a:xfrm>
            <a:prstGeom prst="ellipse">
              <a:avLst/>
            </a:prstGeom>
            <a:solidFill>
              <a:srgbClr val="3D6D84"/>
            </a:solidFill>
            <a:ln>
              <a:noFill/>
            </a:ln>
          </p:spPr>
          <p:txBody>
            <a:bodyPr anchor="ctr"/>
            <a:p>
              <a:pPr algn="ctr"/>
            </a:p>
          </p:txBody>
        </p:sp>
        <p:sp>
          <p:nvSpPr>
            <p:cNvPr id="7261" name="ïṩḻïde"/>
            <p:cNvSpPr/>
            <p:nvPr/>
          </p:nvSpPr>
          <p:spPr bwMode="auto">
            <a:xfrm>
              <a:off x="15292" y="7253"/>
              <a:ext cx="134" cy="105"/>
            </a:xfrm>
            <a:custGeom>
              <a:avLst/>
              <a:gdLst>
                <a:gd name="T0" fmla="*/ 0 w 80"/>
                <a:gd name="T1" fmla="*/ 43 h 62"/>
                <a:gd name="T2" fmla="*/ 80 w 80"/>
                <a:gd name="T3" fmla="*/ 5 h 62"/>
                <a:gd name="T4" fmla="*/ 80 w 80"/>
                <a:gd name="T5" fmla="*/ 62 h 62"/>
                <a:gd name="T6" fmla="*/ 45 w 80"/>
                <a:gd name="T7" fmla="*/ 62 h 62"/>
                <a:gd name="T8" fmla="*/ 18 w 80"/>
                <a:gd name="T9" fmla="*/ 55 h 62"/>
                <a:gd name="T10" fmla="*/ 0 w 80"/>
                <a:gd name="T11" fmla="*/ 43 h 62"/>
              </a:gdLst>
              <a:ahLst/>
              <a:cxnLst>
                <a:cxn ang="0">
                  <a:pos x="T0" y="T1"/>
                </a:cxn>
                <a:cxn ang="0">
                  <a:pos x="T2" y="T3"/>
                </a:cxn>
                <a:cxn ang="0">
                  <a:pos x="T4" y="T5"/>
                </a:cxn>
                <a:cxn ang="0">
                  <a:pos x="T6" y="T7"/>
                </a:cxn>
                <a:cxn ang="0">
                  <a:pos x="T8" y="T9"/>
                </a:cxn>
                <a:cxn ang="0">
                  <a:pos x="T10" y="T11"/>
                </a:cxn>
              </a:cxnLst>
              <a:rect l="0" t="0" r="r" b="b"/>
              <a:pathLst>
                <a:path w="80" h="62">
                  <a:moveTo>
                    <a:pt x="0" y="43"/>
                  </a:moveTo>
                  <a:cubicBezTo>
                    <a:pt x="17" y="15"/>
                    <a:pt x="48" y="0"/>
                    <a:pt x="80" y="5"/>
                  </a:cubicBezTo>
                  <a:cubicBezTo>
                    <a:pt x="80" y="62"/>
                    <a:pt x="80" y="62"/>
                    <a:pt x="80" y="62"/>
                  </a:cubicBezTo>
                  <a:cubicBezTo>
                    <a:pt x="45" y="62"/>
                    <a:pt x="45" y="62"/>
                    <a:pt x="45" y="62"/>
                  </a:cubicBezTo>
                  <a:cubicBezTo>
                    <a:pt x="18" y="55"/>
                    <a:pt x="18" y="55"/>
                    <a:pt x="18" y="55"/>
                  </a:cubicBezTo>
                  <a:cubicBezTo>
                    <a:pt x="0" y="43"/>
                    <a:pt x="0" y="43"/>
                    <a:pt x="0" y="43"/>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2" name="ïṣļïde"/>
            <p:cNvSpPr/>
            <p:nvPr/>
          </p:nvSpPr>
          <p:spPr bwMode="auto">
            <a:xfrm>
              <a:off x="15292" y="7263"/>
              <a:ext cx="134" cy="69"/>
            </a:xfrm>
            <a:custGeom>
              <a:avLst/>
              <a:gdLst>
                <a:gd name="T0" fmla="*/ 33 w 80"/>
                <a:gd name="T1" fmla="*/ 7 h 41"/>
                <a:gd name="T2" fmla="*/ 0 w 80"/>
                <a:gd name="T3" fmla="*/ 38 h 41"/>
                <a:gd name="T4" fmla="*/ 0 w 80"/>
                <a:gd name="T5" fmla="*/ 38 h 41"/>
                <a:gd name="T6" fmla="*/ 20 w 80"/>
                <a:gd name="T7" fmla="*/ 41 h 41"/>
                <a:gd name="T8" fmla="*/ 39 w 80"/>
                <a:gd name="T9" fmla="*/ 38 h 41"/>
                <a:gd name="T10" fmla="*/ 38 w 80"/>
                <a:gd name="T11" fmla="*/ 31 h 41"/>
                <a:gd name="T12" fmla="*/ 33 w 80"/>
                <a:gd name="T13" fmla="*/ 7 h 41"/>
                <a:gd name="T14" fmla="*/ 77 w 80"/>
                <a:gd name="T15" fmla="*/ 0 h 41"/>
                <a:gd name="T16" fmla="*/ 78 w 80"/>
                <a:gd name="T17" fmla="*/ 3 h 41"/>
                <a:gd name="T18" fmla="*/ 80 w 80"/>
                <a:gd name="T19" fmla="*/ 0 h 41"/>
                <a:gd name="T20" fmla="*/ 77 w 80"/>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1">
                  <a:moveTo>
                    <a:pt x="33" y="7"/>
                  </a:moveTo>
                  <a:cubicBezTo>
                    <a:pt x="20" y="14"/>
                    <a:pt x="8" y="24"/>
                    <a:pt x="0" y="38"/>
                  </a:cubicBezTo>
                  <a:cubicBezTo>
                    <a:pt x="0" y="38"/>
                    <a:pt x="0" y="38"/>
                    <a:pt x="0" y="38"/>
                  </a:cubicBezTo>
                  <a:cubicBezTo>
                    <a:pt x="7" y="40"/>
                    <a:pt x="14" y="41"/>
                    <a:pt x="20" y="41"/>
                  </a:cubicBezTo>
                  <a:cubicBezTo>
                    <a:pt x="27" y="41"/>
                    <a:pt x="33" y="40"/>
                    <a:pt x="39" y="38"/>
                  </a:cubicBezTo>
                  <a:cubicBezTo>
                    <a:pt x="39" y="36"/>
                    <a:pt x="39" y="33"/>
                    <a:pt x="38" y="31"/>
                  </a:cubicBezTo>
                  <a:cubicBezTo>
                    <a:pt x="37" y="24"/>
                    <a:pt x="36" y="15"/>
                    <a:pt x="33" y="7"/>
                  </a:cubicBezTo>
                  <a:moveTo>
                    <a:pt x="77" y="0"/>
                  </a:moveTo>
                  <a:cubicBezTo>
                    <a:pt x="78" y="1"/>
                    <a:pt x="78" y="2"/>
                    <a:pt x="78" y="3"/>
                  </a:cubicBezTo>
                  <a:cubicBezTo>
                    <a:pt x="79" y="1"/>
                    <a:pt x="80" y="0"/>
                    <a:pt x="80" y="0"/>
                  </a:cubicBezTo>
                  <a:cubicBezTo>
                    <a:pt x="79" y="0"/>
                    <a:pt x="78" y="0"/>
                    <a:pt x="77"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3" name="ïṥ1îḍè"/>
            <p:cNvSpPr/>
            <p:nvPr/>
          </p:nvSpPr>
          <p:spPr bwMode="auto">
            <a:xfrm>
              <a:off x="15010" y="7047"/>
              <a:ext cx="418" cy="290"/>
            </a:xfrm>
            <a:custGeom>
              <a:avLst/>
              <a:gdLst>
                <a:gd name="T0" fmla="*/ 251 w 251"/>
                <a:gd name="T1" fmla="*/ 144 h 174"/>
                <a:gd name="T2" fmla="*/ 209 w 251"/>
                <a:gd name="T3" fmla="*/ 174 h 174"/>
                <a:gd name="T4" fmla="*/ 207 w 251"/>
                <a:gd name="T5" fmla="*/ 160 h 174"/>
                <a:gd name="T6" fmla="*/ 190 w 251"/>
                <a:gd name="T7" fmla="*/ 117 h 174"/>
                <a:gd name="T8" fmla="*/ 62 w 251"/>
                <a:gd name="T9" fmla="*/ 22 h 174"/>
                <a:gd name="T10" fmla="*/ 219 w 251"/>
                <a:gd name="T11" fmla="*/ 73 h 174"/>
                <a:gd name="T12" fmla="*/ 231 w 251"/>
                <a:gd name="T13" fmla="*/ 90 h 174"/>
                <a:gd name="T14" fmla="*/ 245 w 251"/>
                <a:gd name="T15" fmla="*/ 125 h 174"/>
                <a:gd name="T16" fmla="*/ 251 w 251"/>
                <a:gd name="T17" fmla="*/ 1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74">
                  <a:moveTo>
                    <a:pt x="251" y="144"/>
                  </a:moveTo>
                  <a:cubicBezTo>
                    <a:pt x="209" y="174"/>
                    <a:pt x="209" y="174"/>
                    <a:pt x="209" y="174"/>
                  </a:cubicBezTo>
                  <a:cubicBezTo>
                    <a:pt x="209" y="174"/>
                    <a:pt x="208" y="168"/>
                    <a:pt x="207" y="160"/>
                  </a:cubicBezTo>
                  <a:cubicBezTo>
                    <a:pt x="205" y="145"/>
                    <a:pt x="201" y="121"/>
                    <a:pt x="190" y="117"/>
                  </a:cubicBezTo>
                  <a:cubicBezTo>
                    <a:pt x="175" y="110"/>
                    <a:pt x="0" y="44"/>
                    <a:pt x="62" y="22"/>
                  </a:cubicBezTo>
                  <a:cubicBezTo>
                    <a:pt x="124" y="0"/>
                    <a:pt x="219" y="73"/>
                    <a:pt x="219" y="73"/>
                  </a:cubicBezTo>
                  <a:cubicBezTo>
                    <a:pt x="219" y="73"/>
                    <a:pt x="224" y="74"/>
                    <a:pt x="231" y="90"/>
                  </a:cubicBezTo>
                  <a:cubicBezTo>
                    <a:pt x="235" y="99"/>
                    <a:pt x="241" y="113"/>
                    <a:pt x="245" y="125"/>
                  </a:cubicBezTo>
                  <a:cubicBezTo>
                    <a:pt x="249" y="136"/>
                    <a:pt x="251" y="144"/>
                    <a:pt x="251" y="144"/>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4" name="íṣḻïḓé"/>
            <p:cNvSpPr/>
            <p:nvPr/>
          </p:nvSpPr>
          <p:spPr bwMode="auto">
            <a:xfrm>
              <a:off x="15980" y="7360"/>
              <a:ext cx="50" cy="67"/>
            </a:xfrm>
            <a:custGeom>
              <a:avLst/>
              <a:gdLst>
                <a:gd name="T0" fmla="*/ 10 w 26"/>
                <a:gd name="T1" fmla="*/ 2 h 35"/>
                <a:gd name="T2" fmla="*/ 15 w 26"/>
                <a:gd name="T3" fmla="*/ 0 h 35"/>
                <a:gd name="T4" fmla="*/ 26 w 26"/>
                <a:gd name="T5" fmla="*/ 14 h 35"/>
                <a:gd name="T6" fmla="*/ 16 w 26"/>
                <a:gd name="T7" fmla="*/ 35 h 35"/>
                <a:gd name="T8" fmla="*/ 0 w 26"/>
                <a:gd name="T9" fmla="*/ 28 h 35"/>
                <a:gd name="T10" fmla="*/ 4 w 26"/>
                <a:gd name="T11" fmla="*/ 12 h 35"/>
                <a:gd name="T12" fmla="*/ 10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10" y="2"/>
                  </a:moveTo>
                  <a:lnTo>
                    <a:pt x="15" y="0"/>
                  </a:lnTo>
                  <a:lnTo>
                    <a:pt x="26" y="14"/>
                  </a:lnTo>
                  <a:lnTo>
                    <a:pt x="16" y="35"/>
                  </a:lnTo>
                  <a:lnTo>
                    <a:pt x="0" y="28"/>
                  </a:lnTo>
                  <a:lnTo>
                    <a:pt x="4" y="12"/>
                  </a:lnTo>
                  <a:lnTo>
                    <a:pt x="10" y="2"/>
                  </a:lnTo>
                  <a:close/>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5" name="íşľiḓê"/>
            <p:cNvSpPr/>
            <p:nvPr/>
          </p:nvSpPr>
          <p:spPr bwMode="auto">
            <a:xfrm>
              <a:off x="15980" y="7360"/>
              <a:ext cx="50" cy="67"/>
            </a:xfrm>
            <a:custGeom>
              <a:avLst/>
              <a:gdLst>
                <a:gd name="T0" fmla="*/ 10 w 26"/>
                <a:gd name="T1" fmla="*/ 2 h 35"/>
                <a:gd name="T2" fmla="*/ 15 w 26"/>
                <a:gd name="T3" fmla="*/ 0 h 35"/>
                <a:gd name="T4" fmla="*/ 26 w 26"/>
                <a:gd name="T5" fmla="*/ 14 h 35"/>
                <a:gd name="T6" fmla="*/ 16 w 26"/>
                <a:gd name="T7" fmla="*/ 35 h 35"/>
                <a:gd name="T8" fmla="*/ 0 w 26"/>
                <a:gd name="T9" fmla="*/ 28 h 35"/>
                <a:gd name="T10" fmla="*/ 4 w 26"/>
                <a:gd name="T11" fmla="*/ 12 h 35"/>
                <a:gd name="T12" fmla="*/ 10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10" y="2"/>
                  </a:moveTo>
                  <a:lnTo>
                    <a:pt x="15" y="0"/>
                  </a:lnTo>
                  <a:lnTo>
                    <a:pt x="26" y="14"/>
                  </a:lnTo>
                  <a:lnTo>
                    <a:pt x="16" y="35"/>
                  </a:lnTo>
                  <a:lnTo>
                    <a:pt x="0" y="28"/>
                  </a:lnTo>
                  <a:lnTo>
                    <a:pt x="4" y="12"/>
                  </a:lnTo>
                  <a:lnTo>
                    <a:pt x="1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7266" name="îślíďê"/>
            <p:cNvSpPr/>
            <p:nvPr/>
          </p:nvSpPr>
          <p:spPr bwMode="auto">
            <a:xfrm>
              <a:off x="15806" y="9686"/>
              <a:ext cx="172" cy="327"/>
            </a:xfrm>
            <a:custGeom>
              <a:avLst/>
              <a:gdLst>
                <a:gd name="T0" fmla="*/ 50 w 102"/>
                <a:gd name="T1" fmla="*/ 1 h 196"/>
                <a:gd name="T2" fmla="*/ 33 w 102"/>
                <a:gd name="T3" fmla="*/ 19 h 196"/>
                <a:gd name="T4" fmla="*/ 21 w 102"/>
                <a:gd name="T5" fmla="*/ 91 h 196"/>
                <a:gd name="T6" fmla="*/ 12 w 102"/>
                <a:gd name="T7" fmla="*/ 131 h 196"/>
                <a:gd name="T8" fmla="*/ 42 w 102"/>
                <a:gd name="T9" fmla="*/ 190 h 196"/>
                <a:gd name="T10" fmla="*/ 102 w 102"/>
                <a:gd name="T11" fmla="*/ 168 h 196"/>
                <a:gd name="T12" fmla="*/ 100 w 102"/>
                <a:gd name="T13" fmla="*/ 39 h 196"/>
                <a:gd name="T14" fmla="*/ 50 w 102"/>
                <a:gd name="T15" fmla="*/ 1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96">
                  <a:moveTo>
                    <a:pt x="50" y="1"/>
                  </a:moveTo>
                  <a:cubicBezTo>
                    <a:pt x="50" y="1"/>
                    <a:pt x="38" y="0"/>
                    <a:pt x="33" y="19"/>
                  </a:cubicBezTo>
                  <a:cubicBezTo>
                    <a:pt x="28" y="38"/>
                    <a:pt x="21" y="91"/>
                    <a:pt x="21" y="91"/>
                  </a:cubicBezTo>
                  <a:cubicBezTo>
                    <a:pt x="21" y="91"/>
                    <a:pt x="18" y="123"/>
                    <a:pt x="12" y="131"/>
                  </a:cubicBezTo>
                  <a:cubicBezTo>
                    <a:pt x="6" y="138"/>
                    <a:pt x="0" y="184"/>
                    <a:pt x="42" y="190"/>
                  </a:cubicBezTo>
                  <a:cubicBezTo>
                    <a:pt x="84" y="196"/>
                    <a:pt x="102" y="168"/>
                    <a:pt x="102" y="168"/>
                  </a:cubicBezTo>
                  <a:cubicBezTo>
                    <a:pt x="100" y="39"/>
                    <a:pt x="100" y="39"/>
                    <a:pt x="100" y="39"/>
                  </a:cubicBezTo>
                  <a:cubicBezTo>
                    <a:pt x="50" y="1"/>
                    <a:pt x="50" y="1"/>
                    <a:pt x="50" y="1"/>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7" name="íś1ïḍe"/>
            <p:cNvSpPr/>
            <p:nvPr/>
          </p:nvSpPr>
          <p:spPr bwMode="auto">
            <a:xfrm>
              <a:off x="16024" y="9697"/>
              <a:ext cx="162" cy="384"/>
            </a:xfrm>
            <a:custGeom>
              <a:avLst/>
              <a:gdLst>
                <a:gd name="T0" fmla="*/ 66 w 97"/>
                <a:gd name="T1" fmla="*/ 0 h 230"/>
                <a:gd name="T2" fmla="*/ 92 w 97"/>
                <a:gd name="T3" fmla="*/ 60 h 230"/>
                <a:gd name="T4" fmla="*/ 89 w 97"/>
                <a:gd name="T5" fmla="*/ 135 h 230"/>
                <a:gd name="T6" fmla="*/ 92 w 97"/>
                <a:gd name="T7" fmla="*/ 158 h 230"/>
                <a:gd name="T8" fmla="*/ 92 w 97"/>
                <a:gd name="T9" fmla="*/ 187 h 230"/>
                <a:gd name="T10" fmla="*/ 7 w 97"/>
                <a:gd name="T11" fmla="*/ 184 h 230"/>
                <a:gd name="T12" fmla="*/ 3 w 97"/>
                <a:gd name="T13" fmla="*/ 140 h 230"/>
                <a:gd name="T14" fmla="*/ 15 w 97"/>
                <a:gd name="T15" fmla="*/ 46 h 230"/>
                <a:gd name="T16" fmla="*/ 66 w 97"/>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0">
                  <a:moveTo>
                    <a:pt x="66" y="0"/>
                  </a:moveTo>
                  <a:cubicBezTo>
                    <a:pt x="66" y="0"/>
                    <a:pt x="93" y="28"/>
                    <a:pt x="92" y="60"/>
                  </a:cubicBezTo>
                  <a:cubicBezTo>
                    <a:pt x="92" y="92"/>
                    <a:pt x="89" y="135"/>
                    <a:pt x="89" y="135"/>
                  </a:cubicBezTo>
                  <a:cubicBezTo>
                    <a:pt x="89" y="135"/>
                    <a:pt x="87" y="153"/>
                    <a:pt x="92" y="158"/>
                  </a:cubicBezTo>
                  <a:cubicBezTo>
                    <a:pt x="97" y="163"/>
                    <a:pt x="92" y="187"/>
                    <a:pt x="92" y="187"/>
                  </a:cubicBezTo>
                  <a:cubicBezTo>
                    <a:pt x="92" y="187"/>
                    <a:pt x="46" y="230"/>
                    <a:pt x="7" y="184"/>
                  </a:cubicBezTo>
                  <a:cubicBezTo>
                    <a:pt x="7" y="184"/>
                    <a:pt x="0" y="157"/>
                    <a:pt x="3" y="140"/>
                  </a:cubicBezTo>
                  <a:cubicBezTo>
                    <a:pt x="6" y="123"/>
                    <a:pt x="15" y="46"/>
                    <a:pt x="15" y="46"/>
                  </a:cubicBezTo>
                  <a:lnTo>
                    <a:pt x="66" y="0"/>
                  </a:lnTo>
                  <a:close/>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69" name="ïṩḷïḍe"/>
            <p:cNvSpPr/>
            <p:nvPr/>
          </p:nvSpPr>
          <p:spPr bwMode="auto">
            <a:xfrm>
              <a:off x="15835" y="8673"/>
              <a:ext cx="407" cy="1263"/>
            </a:xfrm>
            <a:custGeom>
              <a:avLst/>
              <a:gdLst>
                <a:gd name="T0" fmla="*/ 244 w 244"/>
                <a:gd name="T1" fmla="*/ 27 h 755"/>
                <a:gd name="T2" fmla="*/ 206 w 244"/>
                <a:gd name="T3" fmla="*/ 118 h 755"/>
                <a:gd name="T4" fmla="*/ 187 w 244"/>
                <a:gd name="T5" fmla="*/ 166 h 755"/>
                <a:gd name="T6" fmla="*/ 177 w 244"/>
                <a:gd name="T7" fmla="*/ 229 h 755"/>
                <a:gd name="T8" fmla="*/ 174 w 244"/>
                <a:gd name="T9" fmla="*/ 272 h 755"/>
                <a:gd name="T10" fmla="*/ 148 w 244"/>
                <a:gd name="T11" fmla="*/ 493 h 755"/>
                <a:gd name="T12" fmla="*/ 107 w 244"/>
                <a:gd name="T13" fmla="*/ 545 h 755"/>
                <a:gd name="T14" fmla="*/ 92 w 244"/>
                <a:gd name="T15" fmla="*/ 597 h 755"/>
                <a:gd name="T16" fmla="*/ 84 w 244"/>
                <a:gd name="T17" fmla="*/ 644 h 755"/>
                <a:gd name="T18" fmla="*/ 82 w 244"/>
                <a:gd name="T19" fmla="*/ 703 h 755"/>
                <a:gd name="T20" fmla="*/ 82 w 244"/>
                <a:gd name="T21" fmla="*/ 749 h 755"/>
                <a:gd name="T22" fmla="*/ 2 w 244"/>
                <a:gd name="T23" fmla="*/ 744 h 755"/>
                <a:gd name="T24" fmla="*/ 11 w 244"/>
                <a:gd name="T25" fmla="*/ 692 h 755"/>
                <a:gd name="T26" fmla="*/ 18 w 244"/>
                <a:gd name="T27" fmla="*/ 651 h 755"/>
                <a:gd name="T28" fmla="*/ 27 w 244"/>
                <a:gd name="T29" fmla="*/ 621 h 755"/>
                <a:gd name="T30" fmla="*/ 33 w 244"/>
                <a:gd name="T31" fmla="*/ 595 h 755"/>
                <a:gd name="T32" fmla="*/ 44 w 244"/>
                <a:gd name="T33" fmla="*/ 561 h 755"/>
                <a:gd name="T34" fmla="*/ 60 w 244"/>
                <a:gd name="T35" fmla="*/ 354 h 755"/>
                <a:gd name="T36" fmla="*/ 110 w 244"/>
                <a:gd name="T37" fmla="*/ 0 h 755"/>
                <a:gd name="T38" fmla="*/ 244 w 244"/>
                <a:gd name="T39" fmla="*/ 2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755">
                  <a:moveTo>
                    <a:pt x="244" y="27"/>
                  </a:moveTo>
                  <a:cubicBezTo>
                    <a:pt x="244" y="27"/>
                    <a:pt x="218" y="101"/>
                    <a:pt x="206" y="118"/>
                  </a:cubicBezTo>
                  <a:cubicBezTo>
                    <a:pt x="195" y="135"/>
                    <a:pt x="187" y="166"/>
                    <a:pt x="187" y="166"/>
                  </a:cubicBezTo>
                  <a:cubicBezTo>
                    <a:pt x="177" y="229"/>
                    <a:pt x="177" y="229"/>
                    <a:pt x="177" y="229"/>
                  </a:cubicBezTo>
                  <a:cubicBezTo>
                    <a:pt x="175" y="243"/>
                    <a:pt x="174" y="258"/>
                    <a:pt x="174" y="272"/>
                  </a:cubicBezTo>
                  <a:cubicBezTo>
                    <a:pt x="174" y="286"/>
                    <a:pt x="148" y="493"/>
                    <a:pt x="148" y="493"/>
                  </a:cubicBezTo>
                  <a:cubicBezTo>
                    <a:pt x="107" y="545"/>
                    <a:pt x="107" y="545"/>
                    <a:pt x="107" y="545"/>
                  </a:cubicBezTo>
                  <a:cubicBezTo>
                    <a:pt x="107" y="545"/>
                    <a:pt x="89" y="582"/>
                    <a:pt x="92" y="597"/>
                  </a:cubicBezTo>
                  <a:cubicBezTo>
                    <a:pt x="95" y="613"/>
                    <a:pt x="90" y="637"/>
                    <a:pt x="84" y="644"/>
                  </a:cubicBezTo>
                  <a:cubicBezTo>
                    <a:pt x="84" y="644"/>
                    <a:pt x="83" y="692"/>
                    <a:pt x="82" y="703"/>
                  </a:cubicBezTo>
                  <a:cubicBezTo>
                    <a:pt x="80" y="714"/>
                    <a:pt x="87" y="744"/>
                    <a:pt x="82" y="749"/>
                  </a:cubicBezTo>
                  <a:cubicBezTo>
                    <a:pt x="76" y="755"/>
                    <a:pt x="4" y="752"/>
                    <a:pt x="2" y="744"/>
                  </a:cubicBezTo>
                  <a:cubicBezTo>
                    <a:pt x="0" y="735"/>
                    <a:pt x="11" y="692"/>
                    <a:pt x="11" y="692"/>
                  </a:cubicBezTo>
                  <a:cubicBezTo>
                    <a:pt x="18" y="651"/>
                    <a:pt x="18" y="651"/>
                    <a:pt x="18" y="651"/>
                  </a:cubicBezTo>
                  <a:cubicBezTo>
                    <a:pt x="18" y="651"/>
                    <a:pt x="30" y="629"/>
                    <a:pt x="27" y="621"/>
                  </a:cubicBezTo>
                  <a:cubicBezTo>
                    <a:pt x="24" y="614"/>
                    <a:pt x="33" y="597"/>
                    <a:pt x="33" y="595"/>
                  </a:cubicBezTo>
                  <a:cubicBezTo>
                    <a:pt x="34" y="594"/>
                    <a:pt x="47" y="570"/>
                    <a:pt x="44" y="561"/>
                  </a:cubicBezTo>
                  <a:cubicBezTo>
                    <a:pt x="42" y="551"/>
                    <a:pt x="60" y="354"/>
                    <a:pt x="60" y="354"/>
                  </a:cubicBezTo>
                  <a:cubicBezTo>
                    <a:pt x="110" y="0"/>
                    <a:pt x="110" y="0"/>
                    <a:pt x="110" y="0"/>
                  </a:cubicBezTo>
                  <a:cubicBezTo>
                    <a:pt x="244" y="27"/>
                    <a:pt x="244" y="27"/>
                    <a:pt x="244" y="27"/>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0" name="išḷïḑé"/>
            <p:cNvSpPr/>
            <p:nvPr/>
          </p:nvSpPr>
          <p:spPr bwMode="auto">
            <a:xfrm>
              <a:off x="16110" y="8753"/>
              <a:ext cx="120" cy="512"/>
            </a:xfrm>
            <a:custGeom>
              <a:avLst/>
              <a:gdLst>
                <a:gd name="T0" fmla="*/ 2 w 72"/>
                <a:gd name="T1" fmla="*/ 291 h 307"/>
                <a:gd name="T2" fmla="*/ 0 w 72"/>
                <a:gd name="T3" fmla="*/ 307 h 307"/>
                <a:gd name="T4" fmla="*/ 0 w 72"/>
                <a:gd name="T5" fmla="*/ 307 h 307"/>
                <a:gd name="T6" fmla="*/ 0 w 72"/>
                <a:gd name="T7" fmla="*/ 307 h 307"/>
                <a:gd name="T8" fmla="*/ 2 w 72"/>
                <a:gd name="T9" fmla="*/ 291 h 307"/>
                <a:gd name="T10" fmla="*/ 9 w 72"/>
                <a:gd name="T11" fmla="*/ 223 h 307"/>
                <a:gd name="T12" fmla="*/ 9 w 72"/>
                <a:gd name="T13" fmla="*/ 225 h 307"/>
                <a:gd name="T14" fmla="*/ 9 w 72"/>
                <a:gd name="T15" fmla="*/ 225 h 307"/>
                <a:gd name="T16" fmla="*/ 9 w 72"/>
                <a:gd name="T17" fmla="*/ 223 h 307"/>
                <a:gd name="T18" fmla="*/ 41 w 72"/>
                <a:gd name="T19" fmla="*/ 71 h 307"/>
                <a:gd name="T20" fmla="*/ 29 w 72"/>
                <a:gd name="T21" fmla="*/ 97 h 307"/>
                <a:gd name="T22" fmla="*/ 41 w 72"/>
                <a:gd name="T23" fmla="*/ 71 h 307"/>
                <a:gd name="T24" fmla="*/ 72 w 72"/>
                <a:gd name="T25" fmla="*/ 0 h 307"/>
                <a:gd name="T26" fmla="*/ 70 w 72"/>
                <a:gd name="T27" fmla="*/ 6 h 307"/>
                <a:gd name="T28" fmla="*/ 70 w 72"/>
                <a:gd name="T29" fmla="*/ 6 h 307"/>
                <a:gd name="T30" fmla="*/ 41 w 72"/>
                <a:gd name="T31" fmla="*/ 71 h 307"/>
                <a:gd name="T32" fmla="*/ 70 w 72"/>
                <a:gd name="T33" fmla="*/ 6 h 307"/>
                <a:gd name="T34" fmla="*/ 72 w 72"/>
                <a:gd name="T35" fmla="*/ 0 h 307"/>
                <a:gd name="T36" fmla="*/ 72 w 72"/>
                <a:gd name="T3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307">
                  <a:moveTo>
                    <a:pt x="2" y="291"/>
                  </a:moveTo>
                  <a:cubicBezTo>
                    <a:pt x="1" y="296"/>
                    <a:pt x="1" y="302"/>
                    <a:pt x="0" y="307"/>
                  </a:cubicBezTo>
                  <a:cubicBezTo>
                    <a:pt x="0" y="307"/>
                    <a:pt x="0" y="307"/>
                    <a:pt x="0" y="307"/>
                  </a:cubicBezTo>
                  <a:cubicBezTo>
                    <a:pt x="0" y="307"/>
                    <a:pt x="0" y="307"/>
                    <a:pt x="0" y="307"/>
                  </a:cubicBezTo>
                  <a:cubicBezTo>
                    <a:pt x="1" y="302"/>
                    <a:pt x="1" y="296"/>
                    <a:pt x="2" y="291"/>
                  </a:cubicBezTo>
                  <a:moveTo>
                    <a:pt x="9" y="223"/>
                  </a:moveTo>
                  <a:cubicBezTo>
                    <a:pt x="9" y="224"/>
                    <a:pt x="9" y="224"/>
                    <a:pt x="9" y="225"/>
                  </a:cubicBezTo>
                  <a:cubicBezTo>
                    <a:pt x="9" y="225"/>
                    <a:pt x="9" y="225"/>
                    <a:pt x="9" y="225"/>
                  </a:cubicBezTo>
                  <a:cubicBezTo>
                    <a:pt x="9" y="224"/>
                    <a:pt x="9" y="224"/>
                    <a:pt x="9" y="223"/>
                  </a:cubicBezTo>
                  <a:moveTo>
                    <a:pt x="41" y="71"/>
                  </a:moveTo>
                  <a:cubicBezTo>
                    <a:pt x="37" y="79"/>
                    <a:pt x="32" y="88"/>
                    <a:pt x="29" y="97"/>
                  </a:cubicBezTo>
                  <a:cubicBezTo>
                    <a:pt x="33" y="88"/>
                    <a:pt x="37" y="79"/>
                    <a:pt x="41" y="71"/>
                  </a:cubicBezTo>
                  <a:moveTo>
                    <a:pt x="72" y="0"/>
                  </a:moveTo>
                  <a:cubicBezTo>
                    <a:pt x="71" y="2"/>
                    <a:pt x="70" y="4"/>
                    <a:pt x="70" y="6"/>
                  </a:cubicBezTo>
                  <a:cubicBezTo>
                    <a:pt x="70" y="6"/>
                    <a:pt x="70" y="6"/>
                    <a:pt x="70" y="6"/>
                  </a:cubicBezTo>
                  <a:cubicBezTo>
                    <a:pt x="61" y="29"/>
                    <a:pt x="48" y="61"/>
                    <a:pt x="41" y="71"/>
                  </a:cubicBezTo>
                  <a:cubicBezTo>
                    <a:pt x="48" y="61"/>
                    <a:pt x="61" y="29"/>
                    <a:pt x="70" y="6"/>
                  </a:cubicBezTo>
                  <a:cubicBezTo>
                    <a:pt x="70" y="4"/>
                    <a:pt x="71" y="2"/>
                    <a:pt x="72" y="0"/>
                  </a:cubicBezTo>
                  <a:cubicBezTo>
                    <a:pt x="72" y="0"/>
                    <a:pt x="72" y="0"/>
                    <a:pt x="72"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1" name="îşļíḓe"/>
            <p:cNvSpPr/>
            <p:nvPr/>
          </p:nvSpPr>
          <p:spPr bwMode="auto">
            <a:xfrm>
              <a:off x="16064" y="8755"/>
              <a:ext cx="162" cy="510"/>
            </a:xfrm>
            <a:custGeom>
              <a:avLst/>
              <a:gdLst>
                <a:gd name="T0" fmla="*/ 0 w 97"/>
                <a:gd name="T1" fmla="*/ 0 h 305"/>
                <a:gd name="T2" fmla="*/ 0 w 97"/>
                <a:gd name="T3" fmla="*/ 0 h 305"/>
                <a:gd name="T4" fmla="*/ 0 w 97"/>
                <a:gd name="T5" fmla="*/ 1 h 305"/>
                <a:gd name="T6" fmla="*/ 10 w 97"/>
                <a:gd name="T7" fmla="*/ 109 h 305"/>
                <a:gd name="T8" fmla="*/ 20 w 97"/>
                <a:gd name="T9" fmla="*/ 203 h 305"/>
                <a:gd name="T10" fmla="*/ 19 w 97"/>
                <a:gd name="T11" fmla="*/ 252 h 305"/>
                <a:gd name="T12" fmla="*/ 27 w 97"/>
                <a:gd name="T13" fmla="*/ 305 h 305"/>
                <a:gd name="T14" fmla="*/ 29 w 97"/>
                <a:gd name="T15" fmla="*/ 289 h 305"/>
                <a:gd name="T16" fmla="*/ 36 w 97"/>
                <a:gd name="T17" fmla="*/ 223 h 305"/>
                <a:gd name="T18" fmla="*/ 36 w 97"/>
                <a:gd name="T19" fmla="*/ 223 h 305"/>
                <a:gd name="T20" fmla="*/ 36 w 97"/>
                <a:gd name="T21" fmla="*/ 223 h 305"/>
                <a:gd name="T22" fmla="*/ 36 w 97"/>
                <a:gd name="T23" fmla="*/ 221 h 305"/>
                <a:gd name="T24" fmla="*/ 39 w 97"/>
                <a:gd name="T25" fmla="*/ 180 h 305"/>
                <a:gd name="T26" fmla="*/ 49 w 97"/>
                <a:gd name="T27" fmla="*/ 117 h 305"/>
                <a:gd name="T28" fmla="*/ 56 w 97"/>
                <a:gd name="T29" fmla="*/ 95 h 305"/>
                <a:gd name="T30" fmla="*/ 68 w 97"/>
                <a:gd name="T31" fmla="*/ 69 h 305"/>
                <a:gd name="T32" fmla="*/ 68 w 97"/>
                <a:gd name="T33" fmla="*/ 69 h 305"/>
                <a:gd name="T34" fmla="*/ 68 w 97"/>
                <a:gd name="T35" fmla="*/ 69 h 305"/>
                <a:gd name="T36" fmla="*/ 97 w 97"/>
                <a:gd name="T37" fmla="*/ 4 h 305"/>
                <a:gd name="T38" fmla="*/ 0 w 97"/>
                <a:gd name="T39"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305">
                  <a:moveTo>
                    <a:pt x="0" y="0"/>
                  </a:moveTo>
                  <a:cubicBezTo>
                    <a:pt x="0" y="0"/>
                    <a:pt x="0" y="0"/>
                    <a:pt x="0" y="0"/>
                  </a:cubicBezTo>
                  <a:cubicBezTo>
                    <a:pt x="0" y="0"/>
                    <a:pt x="0" y="1"/>
                    <a:pt x="0" y="1"/>
                  </a:cubicBezTo>
                  <a:cubicBezTo>
                    <a:pt x="0" y="34"/>
                    <a:pt x="5" y="93"/>
                    <a:pt x="10" y="109"/>
                  </a:cubicBezTo>
                  <a:cubicBezTo>
                    <a:pt x="17" y="131"/>
                    <a:pt x="23" y="197"/>
                    <a:pt x="20" y="203"/>
                  </a:cubicBezTo>
                  <a:cubicBezTo>
                    <a:pt x="18" y="210"/>
                    <a:pt x="19" y="252"/>
                    <a:pt x="19" y="252"/>
                  </a:cubicBezTo>
                  <a:cubicBezTo>
                    <a:pt x="24" y="270"/>
                    <a:pt x="26" y="287"/>
                    <a:pt x="27" y="305"/>
                  </a:cubicBezTo>
                  <a:cubicBezTo>
                    <a:pt x="28" y="300"/>
                    <a:pt x="28" y="294"/>
                    <a:pt x="29" y="289"/>
                  </a:cubicBezTo>
                  <a:cubicBezTo>
                    <a:pt x="33" y="255"/>
                    <a:pt x="36" y="228"/>
                    <a:pt x="36" y="223"/>
                  </a:cubicBezTo>
                  <a:cubicBezTo>
                    <a:pt x="36" y="223"/>
                    <a:pt x="36" y="223"/>
                    <a:pt x="36" y="223"/>
                  </a:cubicBezTo>
                  <a:cubicBezTo>
                    <a:pt x="36" y="223"/>
                    <a:pt x="36" y="223"/>
                    <a:pt x="36" y="223"/>
                  </a:cubicBezTo>
                  <a:cubicBezTo>
                    <a:pt x="36" y="222"/>
                    <a:pt x="36" y="222"/>
                    <a:pt x="36" y="221"/>
                  </a:cubicBezTo>
                  <a:cubicBezTo>
                    <a:pt x="36" y="208"/>
                    <a:pt x="37" y="194"/>
                    <a:pt x="39" y="180"/>
                  </a:cubicBezTo>
                  <a:cubicBezTo>
                    <a:pt x="49" y="117"/>
                    <a:pt x="49" y="117"/>
                    <a:pt x="49" y="117"/>
                  </a:cubicBezTo>
                  <a:cubicBezTo>
                    <a:pt x="49" y="117"/>
                    <a:pt x="52" y="107"/>
                    <a:pt x="56" y="95"/>
                  </a:cubicBezTo>
                  <a:cubicBezTo>
                    <a:pt x="59" y="86"/>
                    <a:pt x="64" y="77"/>
                    <a:pt x="68" y="69"/>
                  </a:cubicBezTo>
                  <a:cubicBezTo>
                    <a:pt x="68" y="69"/>
                    <a:pt x="68" y="69"/>
                    <a:pt x="68" y="69"/>
                  </a:cubicBezTo>
                  <a:cubicBezTo>
                    <a:pt x="68" y="69"/>
                    <a:pt x="68" y="69"/>
                    <a:pt x="68" y="69"/>
                  </a:cubicBezTo>
                  <a:cubicBezTo>
                    <a:pt x="75" y="59"/>
                    <a:pt x="88" y="27"/>
                    <a:pt x="97" y="4"/>
                  </a:cubicBezTo>
                  <a:cubicBezTo>
                    <a:pt x="70" y="2"/>
                    <a:pt x="34" y="1"/>
                    <a:pt x="0"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3" name="îṣḻîdê"/>
            <p:cNvSpPr/>
            <p:nvPr/>
          </p:nvSpPr>
          <p:spPr bwMode="auto">
            <a:xfrm>
              <a:off x="15907" y="9313"/>
              <a:ext cx="99" cy="304"/>
            </a:xfrm>
            <a:custGeom>
              <a:avLst/>
              <a:gdLst>
                <a:gd name="T0" fmla="*/ 58 w 59"/>
                <a:gd name="T1" fmla="*/ 174 h 182"/>
                <a:gd name="T2" fmla="*/ 55 w 59"/>
                <a:gd name="T3" fmla="*/ 182 h 182"/>
                <a:gd name="T4" fmla="*/ 59 w 59"/>
                <a:gd name="T5" fmla="*/ 174 h 182"/>
                <a:gd name="T6" fmla="*/ 58 w 59"/>
                <a:gd name="T7" fmla="*/ 174 h 182"/>
                <a:gd name="T8" fmla="*/ 13 w 59"/>
                <a:gd name="T9" fmla="*/ 0 h 182"/>
                <a:gd name="T10" fmla="*/ 13 w 59"/>
                <a:gd name="T11" fmla="*/ 1 h 182"/>
                <a:gd name="T12" fmla="*/ 0 w 59"/>
                <a:gd name="T13" fmla="*/ 176 h 182"/>
                <a:gd name="T14" fmla="*/ 13 w 59"/>
                <a:gd name="T15" fmla="*/ 1 h 182"/>
                <a:gd name="T16" fmla="*/ 13 w 59"/>
                <a:gd name="T17" fmla="*/ 1 h 182"/>
                <a:gd name="T18" fmla="*/ 13 w 59"/>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82">
                  <a:moveTo>
                    <a:pt x="58" y="174"/>
                  </a:moveTo>
                  <a:cubicBezTo>
                    <a:pt x="57" y="176"/>
                    <a:pt x="56" y="179"/>
                    <a:pt x="55" y="182"/>
                  </a:cubicBezTo>
                  <a:cubicBezTo>
                    <a:pt x="56" y="179"/>
                    <a:pt x="57" y="176"/>
                    <a:pt x="59" y="174"/>
                  </a:cubicBezTo>
                  <a:cubicBezTo>
                    <a:pt x="58" y="174"/>
                    <a:pt x="58" y="174"/>
                    <a:pt x="58" y="174"/>
                  </a:cubicBezTo>
                  <a:moveTo>
                    <a:pt x="13" y="0"/>
                  </a:moveTo>
                  <a:cubicBezTo>
                    <a:pt x="13" y="0"/>
                    <a:pt x="13" y="0"/>
                    <a:pt x="13" y="1"/>
                  </a:cubicBezTo>
                  <a:cubicBezTo>
                    <a:pt x="9" y="53"/>
                    <a:pt x="0" y="159"/>
                    <a:pt x="0" y="176"/>
                  </a:cubicBezTo>
                  <a:cubicBezTo>
                    <a:pt x="0" y="159"/>
                    <a:pt x="9" y="53"/>
                    <a:pt x="13" y="1"/>
                  </a:cubicBezTo>
                  <a:cubicBezTo>
                    <a:pt x="13" y="1"/>
                    <a:pt x="13" y="1"/>
                    <a:pt x="13" y="1"/>
                  </a:cubicBezTo>
                  <a:cubicBezTo>
                    <a:pt x="13" y="1"/>
                    <a:pt x="13"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4" name="ïṩļíḍe"/>
            <p:cNvSpPr/>
            <p:nvPr/>
          </p:nvSpPr>
          <p:spPr bwMode="auto">
            <a:xfrm>
              <a:off x="15881" y="9645"/>
              <a:ext cx="21" cy="46"/>
            </a:xfrm>
            <a:custGeom>
              <a:avLst/>
              <a:gdLst>
                <a:gd name="T0" fmla="*/ 12 w 12"/>
                <a:gd name="T1" fmla="*/ 0 h 27"/>
                <a:gd name="T2" fmla="*/ 12 w 12"/>
                <a:gd name="T3" fmla="*/ 0 h 27"/>
                <a:gd name="T4" fmla="*/ 5 w 12"/>
                <a:gd name="T5" fmla="*/ 14 h 27"/>
                <a:gd name="T6" fmla="*/ 0 w 12"/>
                <a:gd name="T7" fmla="*/ 27 h 27"/>
                <a:gd name="T8" fmla="*/ 0 w 12"/>
                <a:gd name="T9" fmla="*/ 27 h 27"/>
                <a:gd name="T10" fmla="*/ 5 w 12"/>
                <a:gd name="T11" fmla="*/ 14 h 27"/>
                <a:gd name="T12" fmla="*/ 12 w 12"/>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2" h="27">
                  <a:moveTo>
                    <a:pt x="12" y="0"/>
                  </a:moveTo>
                  <a:cubicBezTo>
                    <a:pt x="12" y="0"/>
                    <a:pt x="12" y="0"/>
                    <a:pt x="12" y="0"/>
                  </a:cubicBezTo>
                  <a:cubicBezTo>
                    <a:pt x="9" y="7"/>
                    <a:pt x="5" y="14"/>
                    <a:pt x="5" y="14"/>
                  </a:cubicBezTo>
                  <a:cubicBezTo>
                    <a:pt x="5" y="15"/>
                    <a:pt x="2" y="21"/>
                    <a:pt x="0" y="27"/>
                  </a:cubicBezTo>
                  <a:cubicBezTo>
                    <a:pt x="0" y="27"/>
                    <a:pt x="0" y="27"/>
                    <a:pt x="0" y="27"/>
                  </a:cubicBezTo>
                  <a:cubicBezTo>
                    <a:pt x="2" y="21"/>
                    <a:pt x="5" y="15"/>
                    <a:pt x="5" y="14"/>
                  </a:cubicBezTo>
                  <a:cubicBezTo>
                    <a:pt x="5" y="14"/>
                    <a:pt x="9" y="7"/>
                    <a:pt x="1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5" name="íŝlîḋè"/>
            <p:cNvSpPr/>
            <p:nvPr/>
          </p:nvSpPr>
          <p:spPr bwMode="auto">
            <a:xfrm>
              <a:off x="15902" y="9615"/>
              <a:ext cx="8" cy="31"/>
            </a:xfrm>
            <a:custGeom>
              <a:avLst/>
              <a:gdLst>
                <a:gd name="T0" fmla="*/ 5 w 5"/>
                <a:gd name="T1" fmla="*/ 0 h 18"/>
                <a:gd name="T2" fmla="*/ 0 w 5"/>
                <a:gd name="T3" fmla="*/ 18 h 18"/>
                <a:gd name="T4" fmla="*/ 0 w 5"/>
                <a:gd name="T5" fmla="*/ 18 h 18"/>
                <a:gd name="T6" fmla="*/ 5 w 5"/>
                <a:gd name="T7" fmla="*/ 0 h 18"/>
              </a:gdLst>
              <a:ahLst/>
              <a:cxnLst>
                <a:cxn ang="0">
                  <a:pos x="T0" y="T1"/>
                </a:cxn>
                <a:cxn ang="0">
                  <a:pos x="T2" y="T3"/>
                </a:cxn>
                <a:cxn ang="0">
                  <a:pos x="T4" y="T5"/>
                </a:cxn>
                <a:cxn ang="0">
                  <a:pos x="T6" y="T7"/>
                </a:cxn>
              </a:cxnLst>
              <a:rect l="0" t="0" r="r" b="b"/>
              <a:pathLst>
                <a:path w="5" h="18">
                  <a:moveTo>
                    <a:pt x="5" y="0"/>
                  </a:moveTo>
                  <a:cubicBezTo>
                    <a:pt x="5" y="5"/>
                    <a:pt x="2" y="12"/>
                    <a:pt x="0" y="18"/>
                  </a:cubicBezTo>
                  <a:cubicBezTo>
                    <a:pt x="0" y="18"/>
                    <a:pt x="0" y="18"/>
                    <a:pt x="0" y="18"/>
                  </a:cubicBezTo>
                  <a:cubicBezTo>
                    <a:pt x="2" y="12"/>
                    <a:pt x="5" y="5"/>
                    <a:pt x="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6" name="îṩļíďê"/>
            <p:cNvSpPr/>
            <p:nvPr/>
          </p:nvSpPr>
          <p:spPr bwMode="auto">
            <a:xfrm>
              <a:off x="15988" y="9668"/>
              <a:ext cx="2" cy="23"/>
            </a:xfrm>
            <a:custGeom>
              <a:avLst/>
              <a:gdLst>
                <a:gd name="T0" fmla="*/ 0 w 1"/>
                <a:gd name="T1" fmla="*/ 0 h 13"/>
                <a:gd name="T2" fmla="*/ 0 w 1"/>
                <a:gd name="T3" fmla="*/ 2 h 13"/>
                <a:gd name="T4" fmla="*/ 1 w 1"/>
                <a:gd name="T5" fmla="*/ 13 h 13"/>
                <a:gd name="T6" fmla="*/ 0 w 1"/>
                <a:gd name="T7" fmla="*/ 2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1"/>
                    <a:pt x="0" y="2"/>
                    <a:pt x="0" y="2"/>
                  </a:cubicBezTo>
                  <a:cubicBezTo>
                    <a:pt x="1" y="5"/>
                    <a:pt x="1" y="9"/>
                    <a:pt x="1" y="13"/>
                  </a:cubicBezTo>
                  <a:cubicBezTo>
                    <a:pt x="1" y="9"/>
                    <a:pt x="1" y="5"/>
                    <a:pt x="0" y="2"/>
                  </a:cubicBezTo>
                  <a:cubicBezTo>
                    <a:pt x="0" y="1"/>
                    <a:pt x="0" y="1"/>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7" name="iṧḷîḓê"/>
            <p:cNvSpPr/>
            <p:nvPr/>
          </p:nvSpPr>
          <p:spPr bwMode="auto">
            <a:xfrm>
              <a:off x="15837" y="9691"/>
              <a:ext cx="138" cy="222"/>
            </a:xfrm>
            <a:custGeom>
              <a:avLst/>
              <a:gdLst>
                <a:gd name="T0" fmla="*/ 79 w 82"/>
                <a:gd name="T1" fmla="*/ 97 h 133"/>
                <a:gd name="T2" fmla="*/ 82 w 82"/>
                <a:gd name="T3" fmla="*/ 133 h 133"/>
                <a:gd name="T4" fmla="*/ 79 w 82"/>
                <a:gd name="T5" fmla="*/ 97 h 133"/>
                <a:gd name="T6" fmla="*/ 25 w 82"/>
                <a:gd name="T7" fmla="*/ 14 h 133"/>
                <a:gd name="T8" fmla="*/ 16 w 82"/>
                <a:gd name="T9" fmla="*/ 43 h 133"/>
                <a:gd name="T10" fmla="*/ 9 w 82"/>
                <a:gd name="T11" fmla="*/ 84 h 133"/>
                <a:gd name="T12" fmla="*/ 0 w 82"/>
                <a:gd name="T13" fmla="*/ 133 h 133"/>
                <a:gd name="T14" fmla="*/ 9 w 82"/>
                <a:gd name="T15" fmla="*/ 84 h 133"/>
                <a:gd name="T16" fmla="*/ 16 w 82"/>
                <a:gd name="T17" fmla="*/ 43 h 133"/>
                <a:gd name="T18" fmla="*/ 25 w 82"/>
                <a:gd name="T19" fmla="*/ 14 h 133"/>
                <a:gd name="T20" fmla="*/ 26 w 82"/>
                <a:gd name="T21" fmla="*/ 0 h 133"/>
                <a:gd name="T22" fmla="*/ 26 w 82"/>
                <a:gd name="T23" fmla="*/ 0 h 133"/>
                <a:gd name="T24" fmla="*/ 25 w 82"/>
                <a:gd name="T25" fmla="*/ 13 h 133"/>
                <a:gd name="T26" fmla="*/ 26 w 82"/>
                <a:gd name="T2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3">
                  <a:moveTo>
                    <a:pt x="79" y="97"/>
                  </a:moveTo>
                  <a:cubicBezTo>
                    <a:pt x="79" y="106"/>
                    <a:pt x="82" y="123"/>
                    <a:pt x="82" y="133"/>
                  </a:cubicBezTo>
                  <a:cubicBezTo>
                    <a:pt x="82" y="123"/>
                    <a:pt x="79" y="106"/>
                    <a:pt x="79" y="97"/>
                  </a:cubicBezTo>
                  <a:moveTo>
                    <a:pt x="25" y="14"/>
                  </a:moveTo>
                  <a:cubicBezTo>
                    <a:pt x="28" y="21"/>
                    <a:pt x="16" y="43"/>
                    <a:pt x="16" y="43"/>
                  </a:cubicBezTo>
                  <a:cubicBezTo>
                    <a:pt x="9" y="84"/>
                    <a:pt x="9" y="84"/>
                    <a:pt x="9" y="84"/>
                  </a:cubicBezTo>
                  <a:cubicBezTo>
                    <a:pt x="9" y="84"/>
                    <a:pt x="0" y="120"/>
                    <a:pt x="0" y="133"/>
                  </a:cubicBezTo>
                  <a:cubicBezTo>
                    <a:pt x="0" y="120"/>
                    <a:pt x="9" y="84"/>
                    <a:pt x="9" y="84"/>
                  </a:cubicBezTo>
                  <a:cubicBezTo>
                    <a:pt x="16" y="43"/>
                    <a:pt x="16" y="43"/>
                    <a:pt x="16" y="43"/>
                  </a:cubicBezTo>
                  <a:cubicBezTo>
                    <a:pt x="16" y="43"/>
                    <a:pt x="28" y="21"/>
                    <a:pt x="25" y="14"/>
                  </a:cubicBezTo>
                  <a:moveTo>
                    <a:pt x="26" y="0"/>
                  </a:moveTo>
                  <a:cubicBezTo>
                    <a:pt x="26" y="0"/>
                    <a:pt x="26" y="0"/>
                    <a:pt x="26" y="0"/>
                  </a:cubicBezTo>
                  <a:cubicBezTo>
                    <a:pt x="25" y="4"/>
                    <a:pt x="24" y="10"/>
                    <a:pt x="25" y="13"/>
                  </a:cubicBezTo>
                  <a:cubicBezTo>
                    <a:pt x="24" y="10"/>
                    <a:pt x="25" y="4"/>
                    <a:pt x="26"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8" name="išļïḋê"/>
            <p:cNvSpPr/>
            <p:nvPr/>
          </p:nvSpPr>
          <p:spPr bwMode="auto">
            <a:xfrm>
              <a:off x="15837" y="9315"/>
              <a:ext cx="168" cy="617"/>
            </a:xfrm>
            <a:custGeom>
              <a:avLst/>
              <a:gdLst>
                <a:gd name="T0" fmla="*/ 55 w 100"/>
                <a:gd name="T1" fmla="*/ 0 h 369"/>
                <a:gd name="T2" fmla="*/ 42 w 100"/>
                <a:gd name="T3" fmla="*/ 175 h 369"/>
                <a:gd name="T4" fmla="*/ 42 w 100"/>
                <a:gd name="T5" fmla="*/ 178 h 369"/>
                <a:gd name="T6" fmla="*/ 43 w 100"/>
                <a:gd name="T7" fmla="*/ 180 h 369"/>
                <a:gd name="T8" fmla="*/ 38 w 100"/>
                <a:gd name="T9" fmla="*/ 198 h 369"/>
                <a:gd name="T10" fmla="*/ 31 w 100"/>
                <a:gd name="T11" fmla="*/ 212 h 369"/>
                <a:gd name="T12" fmla="*/ 26 w 100"/>
                <a:gd name="T13" fmla="*/ 225 h 369"/>
                <a:gd name="T14" fmla="*/ 25 w 100"/>
                <a:gd name="T15" fmla="*/ 238 h 369"/>
                <a:gd name="T16" fmla="*/ 25 w 100"/>
                <a:gd name="T17" fmla="*/ 238 h 369"/>
                <a:gd name="T18" fmla="*/ 25 w 100"/>
                <a:gd name="T19" fmla="*/ 239 h 369"/>
                <a:gd name="T20" fmla="*/ 16 w 100"/>
                <a:gd name="T21" fmla="*/ 268 h 369"/>
                <a:gd name="T22" fmla="*/ 9 w 100"/>
                <a:gd name="T23" fmla="*/ 309 h 369"/>
                <a:gd name="T24" fmla="*/ 0 w 100"/>
                <a:gd name="T25" fmla="*/ 358 h 369"/>
                <a:gd name="T26" fmla="*/ 0 w 100"/>
                <a:gd name="T27" fmla="*/ 360 h 369"/>
                <a:gd name="T28" fmla="*/ 55 w 100"/>
                <a:gd name="T29" fmla="*/ 369 h 369"/>
                <a:gd name="T30" fmla="*/ 80 w 100"/>
                <a:gd name="T31" fmla="*/ 366 h 369"/>
                <a:gd name="T32" fmla="*/ 82 w 100"/>
                <a:gd name="T33" fmla="*/ 358 h 369"/>
                <a:gd name="T34" fmla="*/ 79 w 100"/>
                <a:gd name="T35" fmla="*/ 322 h 369"/>
                <a:gd name="T36" fmla="*/ 80 w 100"/>
                <a:gd name="T37" fmla="*/ 320 h 369"/>
                <a:gd name="T38" fmla="*/ 82 w 100"/>
                <a:gd name="T39" fmla="*/ 261 h 369"/>
                <a:gd name="T40" fmla="*/ 91 w 100"/>
                <a:gd name="T41" fmla="*/ 225 h 369"/>
                <a:gd name="T42" fmla="*/ 90 w 100"/>
                <a:gd name="T43" fmla="*/ 214 h 369"/>
                <a:gd name="T44" fmla="*/ 90 w 100"/>
                <a:gd name="T45" fmla="*/ 212 h 369"/>
                <a:gd name="T46" fmla="*/ 97 w 100"/>
                <a:gd name="T47" fmla="*/ 181 h 369"/>
                <a:gd name="T48" fmla="*/ 100 w 100"/>
                <a:gd name="T49" fmla="*/ 173 h 369"/>
                <a:gd name="T50" fmla="*/ 93 w 100"/>
                <a:gd name="T51" fmla="*/ 151 h 369"/>
                <a:gd name="T52" fmla="*/ 55 w 100"/>
                <a:gd name="T5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69">
                  <a:moveTo>
                    <a:pt x="55" y="0"/>
                  </a:moveTo>
                  <a:cubicBezTo>
                    <a:pt x="51" y="52"/>
                    <a:pt x="42" y="158"/>
                    <a:pt x="42" y="175"/>
                  </a:cubicBezTo>
                  <a:cubicBezTo>
                    <a:pt x="42" y="176"/>
                    <a:pt x="42" y="177"/>
                    <a:pt x="42" y="178"/>
                  </a:cubicBezTo>
                  <a:cubicBezTo>
                    <a:pt x="43" y="178"/>
                    <a:pt x="43" y="179"/>
                    <a:pt x="43" y="180"/>
                  </a:cubicBezTo>
                  <a:cubicBezTo>
                    <a:pt x="43" y="185"/>
                    <a:pt x="40" y="192"/>
                    <a:pt x="38" y="198"/>
                  </a:cubicBezTo>
                  <a:cubicBezTo>
                    <a:pt x="35" y="205"/>
                    <a:pt x="31" y="212"/>
                    <a:pt x="31" y="212"/>
                  </a:cubicBezTo>
                  <a:cubicBezTo>
                    <a:pt x="31" y="213"/>
                    <a:pt x="28" y="219"/>
                    <a:pt x="26" y="225"/>
                  </a:cubicBezTo>
                  <a:cubicBezTo>
                    <a:pt x="25" y="229"/>
                    <a:pt x="24" y="235"/>
                    <a:pt x="25" y="238"/>
                  </a:cubicBezTo>
                  <a:cubicBezTo>
                    <a:pt x="25" y="238"/>
                    <a:pt x="25" y="238"/>
                    <a:pt x="25" y="238"/>
                  </a:cubicBezTo>
                  <a:cubicBezTo>
                    <a:pt x="25" y="238"/>
                    <a:pt x="25" y="238"/>
                    <a:pt x="25" y="239"/>
                  </a:cubicBezTo>
                  <a:cubicBezTo>
                    <a:pt x="28" y="246"/>
                    <a:pt x="16" y="268"/>
                    <a:pt x="16" y="268"/>
                  </a:cubicBezTo>
                  <a:cubicBezTo>
                    <a:pt x="9" y="309"/>
                    <a:pt x="9" y="309"/>
                    <a:pt x="9" y="309"/>
                  </a:cubicBezTo>
                  <a:cubicBezTo>
                    <a:pt x="9" y="309"/>
                    <a:pt x="0" y="345"/>
                    <a:pt x="0" y="358"/>
                  </a:cubicBezTo>
                  <a:cubicBezTo>
                    <a:pt x="0" y="359"/>
                    <a:pt x="0" y="360"/>
                    <a:pt x="0" y="360"/>
                  </a:cubicBezTo>
                  <a:cubicBezTo>
                    <a:pt x="2" y="366"/>
                    <a:pt x="32" y="369"/>
                    <a:pt x="55" y="369"/>
                  </a:cubicBezTo>
                  <a:cubicBezTo>
                    <a:pt x="67" y="369"/>
                    <a:pt x="78" y="368"/>
                    <a:pt x="80" y="366"/>
                  </a:cubicBezTo>
                  <a:cubicBezTo>
                    <a:pt x="81" y="365"/>
                    <a:pt x="82" y="362"/>
                    <a:pt x="82" y="358"/>
                  </a:cubicBezTo>
                  <a:cubicBezTo>
                    <a:pt x="82" y="348"/>
                    <a:pt x="79" y="331"/>
                    <a:pt x="79" y="322"/>
                  </a:cubicBezTo>
                  <a:cubicBezTo>
                    <a:pt x="79" y="321"/>
                    <a:pt x="80" y="320"/>
                    <a:pt x="80" y="320"/>
                  </a:cubicBezTo>
                  <a:cubicBezTo>
                    <a:pt x="81" y="309"/>
                    <a:pt x="82" y="261"/>
                    <a:pt x="82" y="261"/>
                  </a:cubicBezTo>
                  <a:cubicBezTo>
                    <a:pt x="87" y="255"/>
                    <a:pt x="91" y="239"/>
                    <a:pt x="91" y="225"/>
                  </a:cubicBezTo>
                  <a:cubicBezTo>
                    <a:pt x="91" y="221"/>
                    <a:pt x="91" y="217"/>
                    <a:pt x="90" y="214"/>
                  </a:cubicBezTo>
                  <a:cubicBezTo>
                    <a:pt x="90" y="214"/>
                    <a:pt x="90" y="213"/>
                    <a:pt x="90" y="212"/>
                  </a:cubicBezTo>
                  <a:cubicBezTo>
                    <a:pt x="89" y="204"/>
                    <a:pt x="93" y="191"/>
                    <a:pt x="97" y="181"/>
                  </a:cubicBezTo>
                  <a:cubicBezTo>
                    <a:pt x="98" y="178"/>
                    <a:pt x="99" y="175"/>
                    <a:pt x="100" y="173"/>
                  </a:cubicBezTo>
                  <a:cubicBezTo>
                    <a:pt x="93" y="151"/>
                    <a:pt x="93" y="151"/>
                    <a:pt x="93" y="151"/>
                  </a:cubicBezTo>
                  <a:cubicBezTo>
                    <a:pt x="82" y="126"/>
                    <a:pt x="66" y="54"/>
                    <a:pt x="55"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79" name="iSľidê"/>
            <p:cNvSpPr/>
            <p:nvPr/>
          </p:nvSpPr>
          <p:spPr bwMode="auto">
            <a:xfrm>
              <a:off x="15814" y="8713"/>
              <a:ext cx="357" cy="1259"/>
            </a:xfrm>
            <a:custGeom>
              <a:avLst/>
              <a:gdLst>
                <a:gd name="T0" fmla="*/ 212 w 213"/>
                <a:gd name="T1" fmla="*/ 739 h 752"/>
                <a:gd name="T2" fmla="*/ 133 w 213"/>
                <a:gd name="T3" fmla="*/ 746 h 752"/>
                <a:gd name="T4" fmla="*/ 133 w 213"/>
                <a:gd name="T5" fmla="*/ 668 h 752"/>
                <a:gd name="T6" fmla="*/ 138 w 213"/>
                <a:gd name="T7" fmla="*/ 634 h 752"/>
                <a:gd name="T8" fmla="*/ 129 w 213"/>
                <a:gd name="T9" fmla="*/ 601 h 752"/>
                <a:gd name="T10" fmla="*/ 126 w 213"/>
                <a:gd name="T11" fmla="*/ 568 h 752"/>
                <a:gd name="T12" fmla="*/ 115 w 213"/>
                <a:gd name="T13" fmla="*/ 532 h 752"/>
                <a:gd name="T14" fmla="*/ 107 w 213"/>
                <a:gd name="T15" fmla="*/ 510 h 752"/>
                <a:gd name="T16" fmla="*/ 69 w 213"/>
                <a:gd name="T17" fmla="*/ 359 h 752"/>
                <a:gd name="T18" fmla="*/ 60 w 213"/>
                <a:gd name="T19" fmla="*/ 295 h 752"/>
                <a:gd name="T20" fmla="*/ 56 w 213"/>
                <a:gd name="T21" fmla="*/ 222 h 752"/>
                <a:gd name="T22" fmla="*/ 37 w 213"/>
                <a:gd name="T23" fmla="*/ 136 h 752"/>
                <a:gd name="T24" fmla="*/ 7 w 213"/>
                <a:gd name="T25" fmla="*/ 39 h 752"/>
                <a:gd name="T26" fmla="*/ 0 w 213"/>
                <a:gd name="T27" fmla="*/ 10 h 752"/>
                <a:gd name="T28" fmla="*/ 119 w 213"/>
                <a:gd name="T29" fmla="*/ 1 h 752"/>
                <a:gd name="T30" fmla="*/ 152 w 213"/>
                <a:gd name="T31" fmla="*/ 2 h 752"/>
                <a:gd name="T32" fmla="*/ 150 w 213"/>
                <a:gd name="T33" fmla="*/ 26 h 752"/>
                <a:gd name="T34" fmla="*/ 160 w 213"/>
                <a:gd name="T35" fmla="*/ 134 h 752"/>
                <a:gd name="T36" fmla="*/ 170 w 213"/>
                <a:gd name="T37" fmla="*/ 228 h 752"/>
                <a:gd name="T38" fmla="*/ 169 w 213"/>
                <a:gd name="T39" fmla="*/ 277 h 752"/>
                <a:gd name="T40" fmla="*/ 177 w 213"/>
                <a:gd name="T41" fmla="*/ 330 h 752"/>
                <a:gd name="T42" fmla="*/ 175 w 213"/>
                <a:gd name="T43" fmla="*/ 426 h 752"/>
                <a:gd name="T44" fmla="*/ 181 w 213"/>
                <a:gd name="T45" fmla="*/ 556 h 752"/>
                <a:gd name="T46" fmla="*/ 196 w 213"/>
                <a:gd name="T47" fmla="*/ 609 h 752"/>
                <a:gd name="T48" fmla="*/ 201 w 213"/>
                <a:gd name="T49" fmla="*/ 663 h 752"/>
                <a:gd name="T50" fmla="*/ 212 w 213"/>
                <a:gd name="T51" fmla="*/ 7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3" h="752">
                  <a:moveTo>
                    <a:pt x="212" y="739"/>
                  </a:moveTo>
                  <a:cubicBezTo>
                    <a:pt x="213" y="744"/>
                    <a:pt x="143" y="752"/>
                    <a:pt x="133" y="746"/>
                  </a:cubicBezTo>
                  <a:cubicBezTo>
                    <a:pt x="123" y="740"/>
                    <a:pt x="133" y="668"/>
                    <a:pt x="133" y="668"/>
                  </a:cubicBezTo>
                  <a:cubicBezTo>
                    <a:pt x="138" y="634"/>
                    <a:pt x="138" y="634"/>
                    <a:pt x="138" y="634"/>
                  </a:cubicBezTo>
                  <a:cubicBezTo>
                    <a:pt x="133" y="634"/>
                    <a:pt x="126" y="607"/>
                    <a:pt x="129" y="601"/>
                  </a:cubicBezTo>
                  <a:cubicBezTo>
                    <a:pt x="132" y="595"/>
                    <a:pt x="126" y="568"/>
                    <a:pt x="126" y="568"/>
                  </a:cubicBezTo>
                  <a:cubicBezTo>
                    <a:pt x="115" y="532"/>
                    <a:pt x="115" y="532"/>
                    <a:pt x="115" y="532"/>
                  </a:cubicBezTo>
                  <a:cubicBezTo>
                    <a:pt x="107" y="510"/>
                    <a:pt x="107" y="510"/>
                    <a:pt x="107" y="510"/>
                  </a:cubicBezTo>
                  <a:cubicBezTo>
                    <a:pt x="96" y="484"/>
                    <a:pt x="79" y="412"/>
                    <a:pt x="69" y="359"/>
                  </a:cubicBezTo>
                  <a:cubicBezTo>
                    <a:pt x="63" y="325"/>
                    <a:pt x="59" y="298"/>
                    <a:pt x="60" y="295"/>
                  </a:cubicBezTo>
                  <a:cubicBezTo>
                    <a:pt x="62" y="286"/>
                    <a:pt x="56" y="222"/>
                    <a:pt x="56" y="222"/>
                  </a:cubicBezTo>
                  <a:cubicBezTo>
                    <a:pt x="56" y="222"/>
                    <a:pt x="48" y="157"/>
                    <a:pt x="37" y="136"/>
                  </a:cubicBezTo>
                  <a:cubicBezTo>
                    <a:pt x="30" y="123"/>
                    <a:pt x="16" y="72"/>
                    <a:pt x="7" y="39"/>
                  </a:cubicBezTo>
                  <a:cubicBezTo>
                    <a:pt x="3" y="22"/>
                    <a:pt x="0" y="10"/>
                    <a:pt x="0" y="10"/>
                  </a:cubicBezTo>
                  <a:cubicBezTo>
                    <a:pt x="0" y="10"/>
                    <a:pt x="74" y="4"/>
                    <a:pt x="119" y="1"/>
                  </a:cubicBezTo>
                  <a:cubicBezTo>
                    <a:pt x="139" y="0"/>
                    <a:pt x="154" y="0"/>
                    <a:pt x="152" y="2"/>
                  </a:cubicBezTo>
                  <a:cubicBezTo>
                    <a:pt x="150" y="4"/>
                    <a:pt x="150" y="13"/>
                    <a:pt x="150" y="26"/>
                  </a:cubicBezTo>
                  <a:cubicBezTo>
                    <a:pt x="150" y="59"/>
                    <a:pt x="155" y="118"/>
                    <a:pt x="160" y="134"/>
                  </a:cubicBezTo>
                  <a:cubicBezTo>
                    <a:pt x="167" y="156"/>
                    <a:pt x="173" y="222"/>
                    <a:pt x="170" y="228"/>
                  </a:cubicBezTo>
                  <a:cubicBezTo>
                    <a:pt x="168" y="235"/>
                    <a:pt x="169" y="277"/>
                    <a:pt x="169" y="277"/>
                  </a:cubicBezTo>
                  <a:cubicBezTo>
                    <a:pt x="174" y="295"/>
                    <a:pt x="176" y="312"/>
                    <a:pt x="177" y="330"/>
                  </a:cubicBezTo>
                  <a:cubicBezTo>
                    <a:pt x="179" y="362"/>
                    <a:pt x="178" y="394"/>
                    <a:pt x="175" y="426"/>
                  </a:cubicBezTo>
                  <a:cubicBezTo>
                    <a:pt x="175" y="426"/>
                    <a:pt x="183" y="545"/>
                    <a:pt x="181" y="556"/>
                  </a:cubicBezTo>
                  <a:cubicBezTo>
                    <a:pt x="179" y="567"/>
                    <a:pt x="196" y="603"/>
                    <a:pt x="196" y="609"/>
                  </a:cubicBezTo>
                  <a:cubicBezTo>
                    <a:pt x="196" y="616"/>
                    <a:pt x="201" y="663"/>
                    <a:pt x="201" y="663"/>
                  </a:cubicBezTo>
                  <a:cubicBezTo>
                    <a:pt x="201" y="663"/>
                    <a:pt x="212" y="734"/>
                    <a:pt x="212" y="739"/>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0" name="îšľîḑê"/>
            <p:cNvSpPr/>
            <p:nvPr/>
          </p:nvSpPr>
          <p:spPr bwMode="auto">
            <a:xfrm>
              <a:off x="15927" y="7179"/>
              <a:ext cx="323" cy="480"/>
            </a:xfrm>
            <a:custGeom>
              <a:avLst/>
              <a:gdLst>
                <a:gd name="T0" fmla="*/ 184 w 193"/>
                <a:gd name="T1" fmla="*/ 228 h 287"/>
                <a:gd name="T2" fmla="*/ 175 w 193"/>
                <a:gd name="T3" fmla="*/ 237 h 287"/>
                <a:gd name="T4" fmla="*/ 170 w 193"/>
                <a:gd name="T5" fmla="*/ 243 h 287"/>
                <a:gd name="T6" fmla="*/ 138 w 193"/>
                <a:gd name="T7" fmla="*/ 278 h 287"/>
                <a:gd name="T8" fmla="*/ 55 w 193"/>
                <a:gd name="T9" fmla="*/ 287 h 287"/>
                <a:gd name="T10" fmla="*/ 11 w 193"/>
                <a:gd name="T11" fmla="*/ 275 h 287"/>
                <a:gd name="T12" fmla="*/ 0 w 193"/>
                <a:gd name="T13" fmla="*/ 272 h 287"/>
                <a:gd name="T14" fmla="*/ 2 w 193"/>
                <a:gd name="T15" fmla="*/ 224 h 287"/>
                <a:gd name="T16" fmla="*/ 28 w 193"/>
                <a:gd name="T17" fmla="*/ 137 h 287"/>
                <a:gd name="T18" fmla="*/ 46 w 193"/>
                <a:gd name="T19" fmla="*/ 114 h 287"/>
                <a:gd name="T20" fmla="*/ 54 w 193"/>
                <a:gd name="T21" fmla="*/ 94 h 287"/>
                <a:gd name="T22" fmla="*/ 55 w 193"/>
                <a:gd name="T23" fmla="*/ 91 h 287"/>
                <a:gd name="T24" fmla="*/ 63 w 193"/>
                <a:gd name="T25" fmla="*/ 55 h 287"/>
                <a:gd name="T26" fmla="*/ 88 w 193"/>
                <a:gd name="T27" fmla="*/ 42 h 287"/>
                <a:gd name="T28" fmla="*/ 170 w 193"/>
                <a:gd name="T29" fmla="*/ 55 h 287"/>
                <a:gd name="T30" fmla="*/ 161 w 193"/>
                <a:gd name="T31" fmla="*/ 80 h 287"/>
                <a:gd name="T32" fmla="*/ 160 w 193"/>
                <a:gd name="T33" fmla="*/ 83 h 287"/>
                <a:gd name="T34" fmla="*/ 163 w 193"/>
                <a:gd name="T35" fmla="*/ 143 h 287"/>
                <a:gd name="T36" fmla="*/ 166 w 193"/>
                <a:gd name="T37" fmla="*/ 148 h 287"/>
                <a:gd name="T38" fmla="*/ 172 w 193"/>
                <a:gd name="T39" fmla="*/ 154 h 287"/>
                <a:gd name="T40" fmla="*/ 181 w 193"/>
                <a:gd name="T41" fmla="*/ 214 h 287"/>
                <a:gd name="T42" fmla="*/ 182 w 193"/>
                <a:gd name="T43" fmla="*/ 219 h 287"/>
                <a:gd name="T44" fmla="*/ 184 w 193"/>
                <a:gd name="T45" fmla="*/ 2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287">
                  <a:moveTo>
                    <a:pt x="184" y="228"/>
                  </a:moveTo>
                  <a:cubicBezTo>
                    <a:pt x="175" y="237"/>
                    <a:pt x="175" y="237"/>
                    <a:pt x="175" y="237"/>
                  </a:cubicBezTo>
                  <a:cubicBezTo>
                    <a:pt x="170" y="243"/>
                    <a:pt x="170" y="243"/>
                    <a:pt x="170" y="243"/>
                  </a:cubicBezTo>
                  <a:cubicBezTo>
                    <a:pt x="138" y="278"/>
                    <a:pt x="138" y="278"/>
                    <a:pt x="138" y="278"/>
                  </a:cubicBezTo>
                  <a:cubicBezTo>
                    <a:pt x="55" y="287"/>
                    <a:pt x="55" y="287"/>
                    <a:pt x="55" y="287"/>
                  </a:cubicBezTo>
                  <a:cubicBezTo>
                    <a:pt x="11" y="275"/>
                    <a:pt x="11" y="275"/>
                    <a:pt x="11" y="275"/>
                  </a:cubicBezTo>
                  <a:cubicBezTo>
                    <a:pt x="0" y="272"/>
                    <a:pt x="0" y="272"/>
                    <a:pt x="0" y="272"/>
                  </a:cubicBezTo>
                  <a:cubicBezTo>
                    <a:pt x="0" y="272"/>
                    <a:pt x="0" y="250"/>
                    <a:pt x="2" y="224"/>
                  </a:cubicBezTo>
                  <a:cubicBezTo>
                    <a:pt x="5" y="190"/>
                    <a:pt x="12" y="148"/>
                    <a:pt x="28" y="137"/>
                  </a:cubicBezTo>
                  <a:cubicBezTo>
                    <a:pt x="36" y="131"/>
                    <a:pt x="42" y="123"/>
                    <a:pt x="46" y="114"/>
                  </a:cubicBezTo>
                  <a:cubicBezTo>
                    <a:pt x="50" y="107"/>
                    <a:pt x="52" y="101"/>
                    <a:pt x="54" y="94"/>
                  </a:cubicBezTo>
                  <a:cubicBezTo>
                    <a:pt x="55" y="93"/>
                    <a:pt x="55" y="92"/>
                    <a:pt x="55" y="91"/>
                  </a:cubicBezTo>
                  <a:cubicBezTo>
                    <a:pt x="59" y="79"/>
                    <a:pt x="61" y="67"/>
                    <a:pt x="63" y="55"/>
                  </a:cubicBezTo>
                  <a:cubicBezTo>
                    <a:pt x="63" y="55"/>
                    <a:pt x="73" y="49"/>
                    <a:pt x="88" y="42"/>
                  </a:cubicBezTo>
                  <a:cubicBezTo>
                    <a:pt x="126" y="24"/>
                    <a:pt x="193" y="0"/>
                    <a:pt x="170" y="55"/>
                  </a:cubicBezTo>
                  <a:cubicBezTo>
                    <a:pt x="166" y="63"/>
                    <a:pt x="163" y="71"/>
                    <a:pt x="161" y="80"/>
                  </a:cubicBezTo>
                  <a:cubicBezTo>
                    <a:pt x="161" y="81"/>
                    <a:pt x="160" y="82"/>
                    <a:pt x="160" y="83"/>
                  </a:cubicBezTo>
                  <a:cubicBezTo>
                    <a:pt x="152" y="114"/>
                    <a:pt x="157" y="133"/>
                    <a:pt x="163" y="143"/>
                  </a:cubicBezTo>
                  <a:cubicBezTo>
                    <a:pt x="164" y="145"/>
                    <a:pt x="165" y="147"/>
                    <a:pt x="166" y="148"/>
                  </a:cubicBezTo>
                  <a:cubicBezTo>
                    <a:pt x="168" y="150"/>
                    <a:pt x="170" y="152"/>
                    <a:pt x="172" y="154"/>
                  </a:cubicBezTo>
                  <a:cubicBezTo>
                    <a:pt x="181" y="214"/>
                    <a:pt x="181" y="214"/>
                    <a:pt x="181" y="214"/>
                  </a:cubicBezTo>
                  <a:cubicBezTo>
                    <a:pt x="182" y="219"/>
                    <a:pt x="182" y="219"/>
                    <a:pt x="182" y="219"/>
                  </a:cubicBezTo>
                  <a:cubicBezTo>
                    <a:pt x="184" y="228"/>
                    <a:pt x="184" y="228"/>
                    <a:pt x="184" y="228"/>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1" name="íSḷíḑe"/>
            <p:cNvSpPr/>
            <p:nvPr/>
          </p:nvSpPr>
          <p:spPr bwMode="auto">
            <a:xfrm>
              <a:off x="16016" y="7334"/>
              <a:ext cx="90" cy="23"/>
            </a:xfrm>
            <a:custGeom>
              <a:avLst/>
              <a:gdLst>
                <a:gd name="T0" fmla="*/ 2 w 54"/>
                <a:gd name="T1" fmla="*/ 0 h 14"/>
                <a:gd name="T2" fmla="*/ 0 w 54"/>
                <a:gd name="T3" fmla="*/ 5 h 14"/>
                <a:gd name="T4" fmla="*/ 34 w 54"/>
                <a:gd name="T5" fmla="*/ 14 h 14"/>
                <a:gd name="T6" fmla="*/ 54 w 54"/>
                <a:gd name="T7" fmla="*/ 8 h 14"/>
                <a:gd name="T8" fmla="*/ 44 w 54"/>
                <a:gd name="T9" fmla="*/ 8 h 14"/>
                <a:gd name="T10" fmla="*/ 2 w 54"/>
                <a:gd name="T11" fmla="*/ 0 h 14"/>
              </a:gdLst>
              <a:ahLst/>
              <a:cxnLst>
                <a:cxn ang="0">
                  <a:pos x="T0" y="T1"/>
                </a:cxn>
                <a:cxn ang="0">
                  <a:pos x="T2" y="T3"/>
                </a:cxn>
                <a:cxn ang="0">
                  <a:pos x="T4" y="T5"/>
                </a:cxn>
                <a:cxn ang="0">
                  <a:pos x="T6" y="T7"/>
                </a:cxn>
                <a:cxn ang="0">
                  <a:pos x="T8" y="T9"/>
                </a:cxn>
                <a:cxn ang="0">
                  <a:pos x="T10" y="T11"/>
                </a:cxn>
              </a:cxnLst>
              <a:rect l="0" t="0" r="r" b="b"/>
              <a:pathLst>
                <a:path w="54" h="14">
                  <a:moveTo>
                    <a:pt x="2" y="0"/>
                  </a:moveTo>
                  <a:cubicBezTo>
                    <a:pt x="1" y="1"/>
                    <a:pt x="1" y="3"/>
                    <a:pt x="0" y="5"/>
                  </a:cubicBezTo>
                  <a:cubicBezTo>
                    <a:pt x="14" y="11"/>
                    <a:pt x="18" y="14"/>
                    <a:pt x="34" y="14"/>
                  </a:cubicBezTo>
                  <a:cubicBezTo>
                    <a:pt x="40" y="14"/>
                    <a:pt x="47" y="11"/>
                    <a:pt x="54" y="8"/>
                  </a:cubicBezTo>
                  <a:cubicBezTo>
                    <a:pt x="51" y="8"/>
                    <a:pt x="48" y="8"/>
                    <a:pt x="44" y="8"/>
                  </a:cubicBezTo>
                  <a:cubicBezTo>
                    <a:pt x="29" y="8"/>
                    <a:pt x="15" y="5"/>
                    <a:pt x="2"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2" name="î$ļiḑè"/>
            <p:cNvSpPr/>
            <p:nvPr/>
          </p:nvSpPr>
          <p:spPr bwMode="auto">
            <a:xfrm>
              <a:off x="15913" y="6990"/>
              <a:ext cx="355" cy="357"/>
            </a:xfrm>
            <a:custGeom>
              <a:avLst/>
              <a:gdLst>
                <a:gd name="T0" fmla="*/ 213 w 213"/>
                <a:gd name="T1" fmla="*/ 107 h 213"/>
                <a:gd name="T2" fmla="*/ 117 w 213"/>
                <a:gd name="T3" fmla="*/ 213 h 213"/>
                <a:gd name="T4" fmla="*/ 106 w 213"/>
                <a:gd name="T5" fmla="*/ 213 h 213"/>
                <a:gd name="T6" fmla="*/ 0 w 213"/>
                <a:gd name="T7" fmla="*/ 107 h 213"/>
                <a:gd name="T8" fmla="*/ 106 w 213"/>
                <a:gd name="T9" fmla="*/ 0 h 213"/>
                <a:gd name="T10" fmla="*/ 213 w 213"/>
                <a:gd name="T11" fmla="*/ 107 h 213"/>
              </a:gdLst>
              <a:ahLst/>
              <a:cxnLst>
                <a:cxn ang="0">
                  <a:pos x="T0" y="T1"/>
                </a:cxn>
                <a:cxn ang="0">
                  <a:pos x="T2" y="T3"/>
                </a:cxn>
                <a:cxn ang="0">
                  <a:pos x="T4" y="T5"/>
                </a:cxn>
                <a:cxn ang="0">
                  <a:pos x="T6" y="T7"/>
                </a:cxn>
                <a:cxn ang="0">
                  <a:pos x="T8" y="T9"/>
                </a:cxn>
                <a:cxn ang="0">
                  <a:pos x="T10" y="T11"/>
                </a:cxn>
              </a:cxnLst>
              <a:rect l="0" t="0" r="r" b="b"/>
              <a:pathLst>
                <a:path w="213" h="213">
                  <a:moveTo>
                    <a:pt x="213" y="107"/>
                  </a:moveTo>
                  <a:cubicBezTo>
                    <a:pt x="213" y="161"/>
                    <a:pt x="172" y="207"/>
                    <a:pt x="117" y="213"/>
                  </a:cubicBezTo>
                  <a:cubicBezTo>
                    <a:pt x="114" y="213"/>
                    <a:pt x="110" y="213"/>
                    <a:pt x="106" y="213"/>
                  </a:cubicBezTo>
                  <a:cubicBezTo>
                    <a:pt x="47" y="213"/>
                    <a:pt x="0" y="166"/>
                    <a:pt x="0" y="107"/>
                  </a:cubicBezTo>
                  <a:cubicBezTo>
                    <a:pt x="0" y="48"/>
                    <a:pt x="47" y="0"/>
                    <a:pt x="106" y="0"/>
                  </a:cubicBezTo>
                  <a:cubicBezTo>
                    <a:pt x="165" y="0"/>
                    <a:pt x="213" y="48"/>
                    <a:pt x="213" y="107"/>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3" name="i$ḷîḋé"/>
            <p:cNvSpPr/>
            <p:nvPr/>
          </p:nvSpPr>
          <p:spPr bwMode="auto">
            <a:xfrm>
              <a:off x="15873" y="7542"/>
              <a:ext cx="57" cy="109"/>
            </a:xfrm>
            <a:custGeom>
              <a:avLst/>
              <a:gdLst>
                <a:gd name="T0" fmla="*/ 35 w 35"/>
                <a:gd name="T1" fmla="*/ 0 h 65"/>
                <a:gd name="T2" fmla="*/ 12 w 35"/>
                <a:gd name="T3" fmla="*/ 16 h 65"/>
                <a:gd name="T4" fmla="*/ 0 w 35"/>
                <a:gd name="T5" fmla="*/ 60 h 65"/>
                <a:gd name="T6" fmla="*/ 1 w 35"/>
                <a:gd name="T7" fmla="*/ 65 h 65"/>
                <a:gd name="T8" fmla="*/ 12 w 35"/>
                <a:gd name="T9" fmla="*/ 23 h 65"/>
                <a:gd name="T10" fmla="*/ 34 w 35"/>
                <a:gd name="T11" fmla="*/ 7 h 65"/>
                <a:gd name="T12" fmla="*/ 34 w 35"/>
                <a:gd name="T13" fmla="*/ 7 h 65"/>
                <a:gd name="T14" fmla="*/ 35 w 3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5">
                  <a:moveTo>
                    <a:pt x="35" y="0"/>
                  </a:moveTo>
                  <a:cubicBezTo>
                    <a:pt x="12" y="16"/>
                    <a:pt x="12" y="16"/>
                    <a:pt x="12" y="16"/>
                  </a:cubicBezTo>
                  <a:cubicBezTo>
                    <a:pt x="0" y="60"/>
                    <a:pt x="0" y="60"/>
                    <a:pt x="0" y="60"/>
                  </a:cubicBezTo>
                  <a:cubicBezTo>
                    <a:pt x="0" y="60"/>
                    <a:pt x="0" y="62"/>
                    <a:pt x="1" y="65"/>
                  </a:cubicBezTo>
                  <a:cubicBezTo>
                    <a:pt x="12" y="23"/>
                    <a:pt x="12" y="23"/>
                    <a:pt x="12" y="23"/>
                  </a:cubicBezTo>
                  <a:cubicBezTo>
                    <a:pt x="34" y="7"/>
                    <a:pt x="34" y="7"/>
                    <a:pt x="34" y="7"/>
                  </a:cubicBezTo>
                  <a:cubicBezTo>
                    <a:pt x="34" y="7"/>
                    <a:pt x="34" y="7"/>
                    <a:pt x="34" y="7"/>
                  </a:cubicBezTo>
                  <a:cubicBezTo>
                    <a:pt x="34" y="5"/>
                    <a:pt x="35" y="2"/>
                    <a:pt x="3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4" name="îṡľíḍe"/>
            <p:cNvSpPr/>
            <p:nvPr/>
          </p:nvSpPr>
          <p:spPr bwMode="auto">
            <a:xfrm>
              <a:off x="15928" y="7532"/>
              <a:ext cx="275" cy="88"/>
            </a:xfrm>
            <a:custGeom>
              <a:avLst/>
              <a:gdLst>
                <a:gd name="T0" fmla="*/ 1 w 164"/>
                <a:gd name="T1" fmla="*/ 6 h 53"/>
                <a:gd name="T2" fmla="*/ 1 w 164"/>
                <a:gd name="T3" fmla="*/ 6 h 53"/>
                <a:gd name="T4" fmla="*/ 0 w 164"/>
                <a:gd name="T5" fmla="*/ 13 h 53"/>
                <a:gd name="T6" fmla="*/ 0 w 164"/>
                <a:gd name="T7" fmla="*/ 13 h 53"/>
                <a:gd name="T8" fmla="*/ 0 w 164"/>
                <a:gd name="T9" fmla="*/ 13 h 53"/>
                <a:gd name="T10" fmla="*/ 1 w 164"/>
                <a:gd name="T11" fmla="*/ 6 h 53"/>
                <a:gd name="T12" fmla="*/ 161 w 164"/>
                <a:gd name="T13" fmla="*/ 0 h 53"/>
                <a:gd name="T14" fmla="*/ 93 w 164"/>
                <a:gd name="T15" fmla="*/ 44 h 53"/>
                <a:gd name="T16" fmla="*/ 84 w 164"/>
                <a:gd name="T17" fmla="*/ 47 h 53"/>
                <a:gd name="T18" fmla="*/ 55 w 164"/>
                <a:gd name="T19" fmla="*/ 37 h 53"/>
                <a:gd name="T20" fmla="*/ 34 w 164"/>
                <a:gd name="T21" fmla="*/ 24 h 53"/>
                <a:gd name="T22" fmla="*/ 23 w 164"/>
                <a:gd name="T23" fmla="*/ 16 h 53"/>
                <a:gd name="T24" fmla="*/ 22 w 164"/>
                <a:gd name="T25" fmla="*/ 20 h 53"/>
                <a:gd name="T26" fmla="*/ 22 w 164"/>
                <a:gd name="T27" fmla="*/ 20 h 53"/>
                <a:gd name="T28" fmla="*/ 34 w 164"/>
                <a:gd name="T29" fmla="*/ 30 h 53"/>
                <a:gd name="T30" fmla="*/ 55 w 164"/>
                <a:gd name="T31" fmla="*/ 43 h 53"/>
                <a:gd name="T32" fmla="*/ 85 w 164"/>
                <a:gd name="T33" fmla="*/ 53 h 53"/>
                <a:gd name="T34" fmla="*/ 93 w 164"/>
                <a:gd name="T35" fmla="*/ 51 h 53"/>
                <a:gd name="T36" fmla="*/ 164 w 164"/>
                <a:gd name="T37" fmla="*/ 4 h 53"/>
                <a:gd name="T38" fmla="*/ 164 w 164"/>
                <a:gd name="T39" fmla="*/ 4 h 53"/>
                <a:gd name="T40" fmla="*/ 164 w 164"/>
                <a:gd name="T41" fmla="*/ 2 h 53"/>
                <a:gd name="T42" fmla="*/ 161 w 164"/>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53">
                  <a:moveTo>
                    <a:pt x="1" y="6"/>
                  </a:moveTo>
                  <a:cubicBezTo>
                    <a:pt x="1" y="6"/>
                    <a:pt x="1" y="6"/>
                    <a:pt x="1" y="6"/>
                  </a:cubicBezTo>
                  <a:cubicBezTo>
                    <a:pt x="1" y="8"/>
                    <a:pt x="0" y="11"/>
                    <a:pt x="0" y="13"/>
                  </a:cubicBezTo>
                  <a:cubicBezTo>
                    <a:pt x="0" y="13"/>
                    <a:pt x="0" y="13"/>
                    <a:pt x="0" y="13"/>
                  </a:cubicBezTo>
                  <a:cubicBezTo>
                    <a:pt x="0" y="13"/>
                    <a:pt x="0" y="13"/>
                    <a:pt x="0" y="13"/>
                  </a:cubicBezTo>
                  <a:cubicBezTo>
                    <a:pt x="0" y="11"/>
                    <a:pt x="1" y="8"/>
                    <a:pt x="1" y="6"/>
                  </a:cubicBezTo>
                  <a:moveTo>
                    <a:pt x="161" y="0"/>
                  </a:moveTo>
                  <a:cubicBezTo>
                    <a:pt x="139" y="13"/>
                    <a:pt x="100" y="37"/>
                    <a:pt x="93" y="44"/>
                  </a:cubicBezTo>
                  <a:cubicBezTo>
                    <a:pt x="91" y="47"/>
                    <a:pt x="88" y="47"/>
                    <a:pt x="84" y="47"/>
                  </a:cubicBezTo>
                  <a:cubicBezTo>
                    <a:pt x="72" y="47"/>
                    <a:pt x="55" y="37"/>
                    <a:pt x="55" y="37"/>
                  </a:cubicBezTo>
                  <a:cubicBezTo>
                    <a:pt x="55" y="37"/>
                    <a:pt x="43" y="26"/>
                    <a:pt x="34" y="24"/>
                  </a:cubicBezTo>
                  <a:cubicBezTo>
                    <a:pt x="31" y="23"/>
                    <a:pt x="27" y="20"/>
                    <a:pt x="23" y="16"/>
                  </a:cubicBezTo>
                  <a:cubicBezTo>
                    <a:pt x="23" y="17"/>
                    <a:pt x="22" y="19"/>
                    <a:pt x="22" y="20"/>
                  </a:cubicBezTo>
                  <a:cubicBezTo>
                    <a:pt x="22" y="20"/>
                    <a:pt x="22" y="20"/>
                    <a:pt x="22" y="20"/>
                  </a:cubicBezTo>
                  <a:cubicBezTo>
                    <a:pt x="25" y="25"/>
                    <a:pt x="29" y="28"/>
                    <a:pt x="34" y="30"/>
                  </a:cubicBezTo>
                  <a:cubicBezTo>
                    <a:pt x="43" y="32"/>
                    <a:pt x="55" y="43"/>
                    <a:pt x="55" y="43"/>
                  </a:cubicBezTo>
                  <a:cubicBezTo>
                    <a:pt x="55" y="43"/>
                    <a:pt x="72" y="53"/>
                    <a:pt x="85" y="53"/>
                  </a:cubicBezTo>
                  <a:cubicBezTo>
                    <a:pt x="88" y="53"/>
                    <a:pt x="91" y="53"/>
                    <a:pt x="93" y="51"/>
                  </a:cubicBezTo>
                  <a:cubicBezTo>
                    <a:pt x="100" y="43"/>
                    <a:pt x="144" y="16"/>
                    <a:pt x="164" y="4"/>
                  </a:cubicBezTo>
                  <a:cubicBezTo>
                    <a:pt x="164" y="4"/>
                    <a:pt x="164" y="4"/>
                    <a:pt x="164" y="4"/>
                  </a:cubicBezTo>
                  <a:cubicBezTo>
                    <a:pt x="164" y="2"/>
                    <a:pt x="164" y="2"/>
                    <a:pt x="164" y="2"/>
                  </a:cubicBezTo>
                  <a:cubicBezTo>
                    <a:pt x="163" y="1"/>
                    <a:pt x="162" y="1"/>
                    <a:pt x="161"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5" name="ïŝľîḓe"/>
            <p:cNvSpPr/>
            <p:nvPr/>
          </p:nvSpPr>
          <p:spPr bwMode="auto">
            <a:xfrm>
              <a:off x="15850" y="7746"/>
              <a:ext cx="32" cy="239"/>
            </a:xfrm>
            <a:custGeom>
              <a:avLst/>
              <a:gdLst>
                <a:gd name="T0" fmla="*/ 19 w 19"/>
                <a:gd name="T1" fmla="*/ 0 h 143"/>
                <a:gd name="T2" fmla="*/ 12 w 19"/>
                <a:gd name="T3" fmla="*/ 78 h 143"/>
                <a:gd name="T4" fmla="*/ 1 w 19"/>
                <a:gd name="T5" fmla="*/ 143 h 143"/>
                <a:gd name="T6" fmla="*/ 1 w 19"/>
                <a:gd name="T7" fmla="*/ 143 h 143"/>
                <a:gd name="T8" fmla="*/ 12 w 19"/>
                <a:gd name="T9" fmla="*/ 84 h 143"/>
                <a:gd name="T10" fmla="*/ 19 w 19"/>
                <a:gd name="T11" fmla="*/ 3 h 143"/>
                <a:gd name="T12" fmla="*/ 19 w 1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9" h="143">
                  <a:moveTo>
                    <a:pt x="19" y="0"/>
                  </a:moveTo>
                  <a:cubicBezTo>
                    <a:pt x="18" y="15"/>
                    <a:pt x="12" y="78"/>
                    <a:pt x="12" y="78"/>
                  </a:cubicBezTo>
                  <a:cubicBezTo>
                    <a:pt x="12" y="78"/>
                    <a:pt x="0" y="117"/>
                    <a:pt x="1" y="143"/>
                  </a:cubicBezTo>
                  <a:cubicBezTo>
                    <a:pt x="1" y="143"/>
                    <a:pt x="1" y="143"/>
                    <a:pt x="1" y="143"/>
                  </a:cubicBezTo>
                  <a:cubicBezTo>
                    <a:pt x="2" y="118"/>
                    <a:pt x="12" y="84"/>
                    <a:pt x="12" y="84"/>
                  </a:cubicBezTo>
                  <a:cubicBezTo>
                    <a:pt x="12" y="84"/>
                    <a:pt x="19" y="6"/>
                    <a:pt x="19" y="3"/>
                  </a:cubicBezTo>
                  <a:cubicBezTo>
                    <a:pt x="19" y="2"/>
                    <a:pt x="19" y="1"/>
                    <a:pt x="19"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6" name="íṩ1ïdé"/>
            <p:cNvSpPr/>
            <p:nvPr/>
          </p:nvSpPr>
          <p:spPr bwMode="auto">
            <a:xfrm>
              <a:off x="15850" y="7529"/>
              <a:ext cx="443" cy="512"/>
            </a:xfrm>
            <a:custGeom>
              <a:avLst/>
              <a:gdLst>
                <a:gd name="T0" fmla="*/ 265 w 265"/>
                <a:gd name="T1" fmla="*/ 263 h 306"/>
                <a:gd name="T2" fmla="*/ 250 w 265"/>
                <a:gd name="T3" fmla="*/ 303 h 306"/>
                <a:gd name="T4" fmla="*/ 218 w 265"/>
                <a:gd name="T5" fmla="*/ 304 h 306"/>
                <a:gd name="T6" fmla="*/ 216 w 265"/>
                <a:gd name="T7" fmla="*/ 304 h 306"/>
                <a:gd name="T8" fmla="*/ 188 w 265"/>
                <a:gd name="T9" fmla="*/ 305 h 306"/>
                <a:gd name="T10" fmla="*/ 28 w 265"/>
                <a:gd name="T11" fmla="*/ 301 h 306"/>
                <a:gd name="T12" fmla="*/ 3 w 265"/>
                <a:gd name="T13" fmla="*/ 292 h 306"/>
                <a:gd name="T14" fmla="*/ 2 w 265"/>
                <a:gd name="T15" fmla="*/ 285 h 306"/>
                <a:gd name="T16" fmla="*/ 1 w 265"/>
                <a:gd name="T17" fmla="*/ 279 h 306"/>
                <a:gd name="T18" fmla="*/ 12 w 265"/>
                <a:gd name="T19" fmla="*/ 214 h 306"/>
                <a:gd name="T20" fmla="*/ 19 w 265"/>
                <a:gd name="T21" fmla="*/ 133 h 306"/>
                <a:gd name="T22" fmla="*/ 13 w 265"/>
                <a:gd name="T23" fmla="*/ 74 h 306"/>
                <a:gd name="T24" fmla="*/ 25 w 265"/>
                <a:gd name="T25" fmla="*/ 30 h 306"/>
                <a:gd name="T26" fmla="*/ 47 w 265"/>
                <a:gd name="T27" fmla="*/ 15 h 306"/>
                <a:gd name="T28" fmla="*/ 58 w 265"/>
                <a:gd name="T29" fmla="*/ 8 h 306"/>
                <a:gd name="T30" fmla="*/ 69 w 265"/>
                <a:gd name="T31" fmla="*/ 22 h 306"/>
                <a:gd name="T32" fmla="*/ 81 w 265"/>
                <a:gd name="T33" fmla="*/ 32 h 306"/>
                <a:gd name="T34" fmla="*/ 102 w 265"/>
                <a:gd name="T35" fmla="*/ 45 h 306"/>
                <a:gd name="T36" fmla="*/ 140 w 265"/>
                <a:gd name="T37" fmla="*/ 53 h 306"/>
                <a:gd name="T38" fmla="*/ 211 w 265"/>
                <a:gd name="T39" fmla="*/ 6 h 306"/>
                <a:gd name="T40" fmla="*/ 222 w 265"/>
                <a:gd name="T41" fmla="*/ 0 h 306"/>
                <a:gd name="T42" fmla="*/ 227 w 265"/>
                <a:gd name="T43" fmla="*/ 5 h 306"/>
                <a:gd name="T44" fmla="*/ 260 w 265"/>
                <a:gd name="T45" fmla="*/ 42 h 306"/>
                <a:gd name="T46" fmla="*/ 265 w 265"/>
                <a:gd name="T47" fmla="*/ 26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5" h="306">
                  <a:moveTo>
                    <a:pt x="265" y="263"/>
                  </a:moveTo>
                  <a:cubicBezTo>
                    <a:pt x="250" y="303"/>
                    <a:pt x="250" y="303"/>
                    <a:pt x="250" y="303"/>
                  </a:cubicBezTo>
                  <a:cubicBezTo>
                    <a:pt x="250" y="303"/>
                    <a:pt x="237" y="304"/>
                    <a:pt x="218" y="304"/>
                  </a:cubicBezTo>
                  <a:cubicBezTo>
                    <a:pt x="216" y="304"/>
                    <a:pt x="216" y="304"/>
                    <a:pt x="216" y="304"/>
                  </a:cubicBezTo>
                  <a:cubicBezTo>
                    <a:pt x="208" y="304"/>
                    <a:pt x="198" y="305"/>
                    <a:pt x="188" y="305"/>
                  </a:cubicBezTo>
                  <a:cubicBezTo>
                    <a:pt x="137" y="306"/>
                    <a:pt x="65" y="306"/>
                    <a:pt x="28" y="301"/>
                  </a:cubicBezTo>
                  <a:cubicBezTo>
                    <a:pt x="14" y="299"/>
                    <a:pt x="5" y="296"/>
                    <a:pt x="3" y="292"/>
                  </a:cubicBezTo>
                  <a:cubicBezTo>
                    <a:pt x="3" y="290"/>
                    <a:pt x="2" y="287"/>
                    <a:pt x="2" y="285"/>
                  </a:cubicBezTo>
                  <a:cubicBezTo>
                    <a:pt x="1" y="283"/>
                    <a:pt x="1" y="281"/>
                    <a:pt x="1" y="279"/>
                  </a:cubicBezTo>
                  <a:cubicBezTo>
                    <a:pt x="0" y="254"/>
                    <a:pt x="12" y="214"/>
                    <a:pt x="12" y="214"/>
                  </a:cubicBezTo>
                  <a:cubicBezTo>
                    <a:pt x="12" y="214"/>
                    <a:pt x="19" y="136"/>
                    <a:pt x="19" y="133"/>
                  </a:cubicBezTo>
                  <a:cubicBezTo>
                    <a:pt x="19" y="129"/>
                    <a:pt x="13" y="74"/>
                    <a:pt x="13" y="74"/>
                  </a:cubicBezTo>
                  <a:cubicBezTo>
                    <a:pt x="25" y="30"/>
                    <a:pt x="25" y="30"/>
                    <a:pt x="25" y="30"/>
                  </a:cubicBezTo>
                  <a:cubicBezTo>
                    <a:pt x="47" y="15"/>
                    <a:pt x="47" y="15"/>
                    <a:pt x="47" y="15"/>
                  </a:cubicBezTo>
                  <a:cubicBezTo>
                    <a:pt x="58" y="8"/>
                    <a:pt x="58" y="8"/>
                    <a:pt x="58" y="8"/>
                  </a:cubicBezTo>
                  <a:cubicBezTo>
                    <a:pt x="61" y="13"/>
                    <a:pt x="65" y="18"/>
                    <a:pt x="69" y="22"/>
                  </a:cubicBezTo>
                  <a:cubicBezTo>
                    <a:pt x="72" y="27"/>
                    <a:pt x="76" y="30"/>
                    <a:pt x="81" y="32"/>
                  </a:cubicBezTo>
                  <a:cubicBezTo>
                    <a:pt x="90" y="34"/>
                    <a:pt x="102" y="45"/>
                    <a:pt x="102" y="45"/>
                  </a:cubicBezTo>
                  <a:cubicBezTo>
                    <a:pt x="102" y="45"/>
                    <a:pt x="131" y="62"/>
                    <a:pt x="140" y="53"/>
                  </a:cubicBezTo>
                  <a:cubicBezTo>
                    <a:pt x="147" y="45"/>
                    <a:pt x="191" y="18"/>
                    <a:pt x="211" y="6"/>
                  </a:cubicBezTo>
                  <a:cubicBezTo>
                    <a:pt x="218" y="2"/>
                    <a:pt x="222" y="0"/>
                    <a:pt x="222" y="0"/>
                  </a:cubicBezTo>
                  <a:cubicBezTo>
                    <a:pt x="227" y="5"/>
                    <a:pt x="227" y="5"/>
                    <a:pt x="227" y="5"/>
                  </a:cubicBezTo>
                  <a:cubicBezTo>
                    <a:pt x="260" y="42"/>
                    <a:pt x="260" y="42"/>
                    <a:pt x="260" y="42"/>
                  </a:cubicBezTo>
                  <a:cubicBezTo>
                    <a:pt x="265" y="263"/>
                    <a:pt x="265" y="263"/>
                    <a:pt x="265" y="26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7" name="iṧlíḋe"/>
            <p:cNvSpPr/>
            <p:nvPr/>
          </p:nvSpPr>
          <p:spPr bwMode="auto">
            <a:xfrm>
              <a:off x="15356" y="7255"/>
              <a:ext cx="67" cy="71"/>
            </a:xfrm>
            <a:custGeom>
              <a:avLst/>
              <a:gdLst>
                <a:gd name="T0" fmla="*/ 38 w 40"/>
                <a:gd name="T1" fmla="*/ 0 h 42"/>
                <a:gd name="T2" fmla="*/ 0 w 40"/>
                <a:gd name="T3" fmla="*/ 35 h 42"/>
                <a:gd name="T4" fmla="*/ 1 w 40"/>
                <a:gd name="T5" fmla="*/ 42 h 42"/>
                <a:gd name="T6" fmla="*/ 40 w 40"/>
                <a:gd name="T7" fmla="*/ 7 h 42"/>
                <a:gd name="T8" fmla="*/ 38 w 40"/>
                <a:gd name="T9" fmla="*/ 0 h 42"/>
              </a:gdLst>
              <a:ahLst/>
              <a:cxnLst>
                <a:cxn ang="0">
                  <a:pos x="T0" y="T1"/>
                </a:cxn>
                <a:cxn ang="0">
                  <a:pos x="T2" y="T3"/>
                </a:cxn>
                <a:cxn ang="0">
                  <a:pos x="T4" y="T5"/>
                </a:cxn>
                <a:cxn ang="0">
                  <a:pos x="T6" y="T7"/>
                </a:cxn>
                <a:cxn ang="0">
                  <a:pos x="T8" y="T9"/>
                </a:cxn>
              </a:cxnLst>
              <a:rect l="0" t="0" r="r" b="b"/>
              <a:pathLst>
                <a:path w="40" h="42">
                  <a:moveTo>
                    <a:pt x="38" y="0"/>
                  </a:moveTo>
                  <a:cubicBezTo>
                    <a:pt x="34" y="6"/>
                    <a:pt x="21" y="26"/>
                    <a:pt x="0" y="35"/>
                  </a:cubicBezTo>
                  <a:cubicBezTo>
                    <a:pt x="1" y="37"/>
                    <a:pt x="1" y="40"/>
                    <a:pt x="1" y="42"/>
                  </a:cubicBezTo>
                  <a:cubicBezTo>
                    <a:pt x="23" y="34"/>
                    <a:pt x="36" y="14"/>
                    <a:pt x="40" y="7"/>
                  </a:cubicBezTo>
                  <a:cubicBezTo>
                    <a:pt x="40" y="5"/>
                    <a:pt x="39" y="2"/>
                    <a:pt x="38"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8" name="isľiďê"/>
            <p:cNvSpPr/>
            <p:nvPr/>
          </p:nvSpPr>
          <p:spPr bwMode="auto">
            <a:xfrm>
              <a:off x="15292" y="7263"/>
              <a:ext cx="432" cy="462"/>
            </a:xfrm>
            <a:custGeom>
              <a:avLst/>
              <a:gdLst>
                <a:gd name="T0" fmla="*/ 232 w 258"/>
                <a:gd name="T1" fmla="*/ 117 h 277"/>
                <a:gd name="T2" fmla="*/ 223 w 258"/>
                <a:gd name="T3" fmla="*/ 114 h 277"/>
                <a:gd name="T4" fmla="*/ 199 w 258"/>
                <a:gd name="T5" fmla="*/ 132 h 277"/>
                <a:gd name="T6" fmla="*/ 171 w 258"/>
                <a:gd name="T7" fmla="*/ 146 h 277"/>
                <a:gd name="T8" fmla="*/ 150 w 258"/>
                <a:gd name="T9" fmla="*/ 163 h 277"/>
                <a:gd name="T10" fmla="*/ 139 w 258"/>
                <a:gd name="T11" fmla="*/ 155 h 277"/>
                <a:gd name="T12" fmla="*/ 130 w 258"/>
                <a:gd name="T13" fmla="*/ 129 h 277"/>
                <a:gd name="T14" fmla="*/ 102 w 258"/>
                <a:gd name="T15" fmla="*/ 61 h 277"/>
                <a:gd name="T16" fmla="*/ 80 w 258"/>
                <a:gd name="T17" fmla="*/ 0 h 277"/>
                <a:gd name="T18" fmla="*/ 0 w 258"/>
                <a:gd name="T19" fmla="*/ 38 h 277"/>
                <a:gd name="T20" fmla="*/ 38 w 258"/>
                <a:gd name="T21" fmla="*/ 143 h 277"/>
                <a:gd name="T22" fmla="*/ 64 w 258"/>
                <a:gd name="T23" fmla="*/ 223 h 277"/>
                <a:gd name="T24" fmla="*/ 124 w 258"/>
                <a:gd name="T25" fmla="*/ 264 h 277"/>
                <a:gd name="T26" fmla="*/ 208 w 258"/>
                <a:gd name="T27" fmla="*/ 264 h 277"/>
                <a:gd name="T28" fmla="*/ 244 w 258"/>
                <a:gd name="T29" fmla="*/ 240 h 277"/>
                <a:gd name="T30" fmla="*/ 258 w 258"/>
                <a:gd name="T31" fmla="*/ 230 h 277"/>
                <a:gd name="T32" fmla="*/ 258 w 258"/>
                <a:gd name="T33" fmla="*/ 172 h 277"/>
                <a:gd name="T34" fmla="*/ 232 w 258"/>
                <a:gd name="T35" fmla="*/ 11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8" h="277">
                  <a:moveTo>
                    <a:pt x="232" y="117"/>
                  </a:moveTo>
                  <a:cubicBezTo>
                    <a:pt x="223" y="114"/>
                    <a:pt x="223" y="114"/>
                    <a:pt x="223" y="114"/>
                  </a:cubicBezTo>
                  <a:cubicBezTo>
                    <a:pt x="223" y="114"/>
                    <a:pt x="208" y="130"/>
                    <a:pt x="199" y="132"/>
                  </a:cubicBezTo>
                  <a:cubicBezTo>
                    <a:pt x="190" y="134"/>
                    <a:pt x="171" y="146"/>
                    <a:pt x="171" y="146"/>
                  </a:cubicBezTo>
                  <a:cubicBezTo>
                    <a:pt x="150" y="163"/>
                    <a:pt x="150" y="163"/>
                    <a:pt x="150" y="163"/>
                  </a:cubicBezTo>
                  <a:cubicBezTo>
                    <a:pt x="150" y="163"/>
                    <a:pt x="134" y="166"/>
                    <a:pt x="139" y="155"/>
                  </a:cubicBezTo>
                  <a:cubicBezTo>
                    <a:pt x="143" y="143"/>
                    <a:pt x="130" y="129"/>
                    <a:pt x="130" y="129"/>
                  </a:cubicBezTo>
                  <a:cubicBezTo>
                    <a:pt x="130" y="129"/>
                    <a:pt x="102" y="73"/>
                    <a:pt x="102" y="61"/>
                  </a:cubicBezTo>
                  <a:cubicBezTo>
                    <a:pt x="102" y="49"/>
                    <a:pt x="80" y="0"/>
                    <a:pt x="80" y="0"/>
                  </a:cubicBezTo>
                  <a:cubicBezTo>
                    <a:pt x="80" y="0"/>
                    <a:pt x="51" y="55"/>
                    <a:pt x="0" y="38"/>
                  </a:cubicBezTo>
                  <a:cubicBezTo>
                    <a:pt x="0" y="38"/>
                    <a:pt x="37" y="122"/>
                    <a:pt x="38" y="143"/>
                  </a:cubicBezTo>
                  <a:cubicBezTo>
                    <a:pt x="39" y="164"/>
                    <a:pt x="64" y="223"/>
                    <a:pt x="64" y="223"/>
                  </a:cubicBezTo>
                  <a:cubicBezTo>
                    <a:pt x="64" y="223"/>
                    <a:pt x="73" y="267"/>
                    <a:pt x="124" y="264"/>
                  </a:cubicBezTo>
                  <a:cubicBezTo>
                    <a:pt x="124" y="264"/>
                    <a:pt x="193" y="277"/>
                    <a:pt x="208" y="264"/>
                  </a:cubicBezTo>
                  <a:cubicBezTo>
                    <a:pt x="224" y="251"/>
                    <a:pt x="237" y="241"/>
                    <a:pt x="244" y="240"/>
                  </a:cubicBezTo>
                  <a:cubicBezTo>
                    <a:pt x="252" y="238"/>
                    <a:pt x="258" y="230"/>
                    <a:pt x="258" y="230"/>
                  </a:cubicBezTo>
                  <a:cubicBezTo>
                    <a:pt x="258" y="172"/>
                    <a:pt x="258" y="172"/>
                    <a:pt x="258" y="172"/>
                  </a:cubicBezTo>
                  <a:cubicBezTo>
                    <a:pt x="232" y="117"/>
                    <a:pt x="232" y="117"/>
                    <a:pt x="232" y="117"/>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89" name="iṧļïde"/>
            <p:cNvSpPr/>
            <p:nvPr/>
          </p:nvSpPr>
          <p:spPr bwMode="auto">
            <a:xfrm>
              <a:off x="15535" y="7550"/>
              <a:ext cx="19" cy="84"/>
            </a:xfrm>
            <a:custGeom>
              <a:avLst/>
              <a:gdLst>
                <a:gd name="T0" fmla="*/ 0 w 12"/>
                <a:gd name="T1" fmla="*/ 0 h 50"/>
                <a:gd name="T2" fmla="*/ 4 w 12"/>
                <a:gd name="T3" fmla="*/ 50 h 50"/>
                <a:gd name="T4" fmla="*/ 0 w 12"/>
                <a:gd name="T5" fmla="*/ 0 h 50"/>
              </a:gdLst>
              <a:ahLst/>
              <a:cxnLst>
                <a:cxn ang="0">
                  <a:pos x="T0" y="T1"/>
                </a:cxn>
                <a:cxn ang="0">
                  <a:pos x="T2" y="T3"/>
                </a:cxn>
                <a:cxn ang="0">
                  <a:pos x="T4" y="T5"/>
                </a:cxn>
              </a:cxnLst>
              <a:rect l="0" t="0" r="r" b="b"/>
              <a:pathLst>
                <a:path w="12" h="50">
                  <a:moveTo>
                    <a:pt x="0" y="0"/>
                  </a:moveTo>
                  <a:cubicBezTo>
                    <a:pt x="4" y="50"/>
                    <a:pt x="4" y="50"/>
                    <a:pt x="4" y="50"/>
                  </a:cubicBezTo>
                  <a:cubicBezTo>
                    <a:pt x="12" y="45"/>
                    <a:pt x="0" y="0"/>
                    <a:pt x="0"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0" name="íSļîḍê"/>
            <p:cNvSpPr/>
            <p:nvPr/>
          </p:nvSpPr>
          <p:spPr bwMode="auto">
            <a:xfrm>
              <a:off x="15852" y="7995"/>
              <a:ext cx="0" cy="10"/>
            </a:xfrm>
            <a:custGeom>
              <a:avLst/>
              <a:gdLst>
                <a:gd name="T0" fmla="*/ 0 h 5"/>
                <a:gd name="T1" fmla="*/ 5 h 5"/>
                <a:gd name="T2" fmla="*/ 0 h 5"/>
              </a:gdLst>
              <a:ahLst/>
              <a:cxnLst>
                <a:cxn ang="0">
                  <a:pos x="0" y="T0"/>
                </a:cxn>
                <a:cxn ang="0">
                  <a:pos x="0" y="T1"/>
                </a:cxn>
                <a:cxn ang="0">
                  <a:pos x="0" y="T2"/>
                </a:cxn>
              </a:cxnLst>
              <a:rect l="0" t="0" r="r" b="b"/>
              <a:pathLst>
                <a:path h="5">
                  <a:moveTo>
                    <a:pt x="0" y="0"/>
                  </a:moveTo>
                  <a:cubicBezTo>
                    <a:pt x="0" y="2"/>
                    <a:pt x="0" y="3"/>
                    <a:pt x="0" y="5"/>
                  </a:cubicBezTo>
                  <a:cubicBezTo>
                    <a:pt x="0" y="3"/>
                    <a:pt x="0" y="2"/>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1" name="ïşľíḓe"/>
            <p:cNvSpPr/>
            <p:nvPr/>
          </p:nvSpPr>
          <p:spPr bwMode="auto">
            <a:xfrm>
              <a:off x="15900" y="7997"/>
              <a:ext cx="273" cy="25"/>
            </a:xfrm>
            <a:custGeom>
              <a:avLst/>
              <a:gdLst>
                <a:gd name="T0" fmla="*/ 1 w 164"/>
                <a:gd name="T1" fmla="*/ 0 h 15"/>
                <a:gd name="T2" fmla="*/ 0 w 164"/>
                <a:gd name="T3" fmla="*/ 6 h 15"/>
                <a:gd name="T4" fmla="*/ 1 w 164"/>
                <a:gd name="T5" fmla="*/ 6 h 15"/>
                <a:gd name="T6" fmla="*/ 160 w 164"/>
                <a:gd name="T7" fmla="*/ 15 h 15"/>
                <a:gd name="T8" fmla="*/ 160 w 164"/>
                <a:gd name="T9" fmla="*/ 15 h 15"/>
                <a:gd name="T10" fmla="*/ 164 w 164"/>
                <a:gd name="T11" fmla="*/ 9 h 15"/>
                <a:gd name="T12" fmla="*/ 1 w 16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4" h="15">
                  <a:moveTo>
                    <a:pt x="1" y="0"/>
                  </a:moveTo>
                  <a:cubicBezTo>
                    <a:pt x="1" y="2"/>
                    <a:pt x="1" y="4"/>
                    <a:pt x="0" y="6"/>
                  </a:cubicBezTo>
                  <a:cubicBezTo>
                    <a:pt x="1" y="6"/>
                    <a:pt x="1" y="6"/>
                    <a:pt x="1" y="6"/>
                  </a:cubicBezTo>
                  <a:cubicBezTo>
                    <a:pt x="160" y="15"/>
                    <a:pt x="160" y="15"/>
                    <a:pt x="160" y="15"/>
                  </a:cubicBezTo>
                  <a:cubicBezTo>
                    <a:pt x="160" y="15"/>
                    <a:pt x="160" y="15"/>
                    <a:pt x="160" y="15"/>
                  </a:cubicBezTo>
                  <a:cubicBezTo>
                    <a:pt x="160" y="14"/>
                    <a:pt x="162" y="12"/>
                    <a:pt x="164" y="9"/>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2" name="i$lïḑè"/>
            <p:cNvSpPr/>
            <p:nvPr/>
          </p:nvSpPr>
          <p:spPr bwMode="auto">
            <a:xfrm>
              <a:off x="16226" y="8753"/>
              <a:ext cx="4" cy="10"/>
            </a:xfrm>
            <a:custGeom>
              <a:avLst/>
              <a:gdLst>
                <a:gd name="T0" fmla="*/ 2 w 2"/>
                <a:gd name="T1" fmla="*/ 0 h 6"/>
                <a:gd name="T2" fmla="*/ 0 w 2"/>
                <a:gd name="T3" fmla="*/ 6 h 6"/>
                <a:gd name="T4" fmla="*/ 0 w 2"/>
                <a:gd name="T5" fmla="*/ 6 h 6"/>
                <a:gd name="T6" fmla="*/ 2 w 2"/>
                <a:gd name="T7" fmla="*/ 0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1" y="2"/>
                    <a:pt x="0" y="4"/>
                    <a:pt x="0" y="6"/>
                  </a:cubicBezTo>
                  <a:cubicBezTo>
                    <a:pt x="0" y="6"/>
                    <a:pt x="0" y="6"/>
                    <a:pt x="0" y="6"/>
                  </a:cubicBezTo>
                  <a:cubicBezTo>
                    <a:pt x="0" y="4"/>
                    <a:pt x="1" y="2"/>
                    <a:pt x="2" y="0"/>
                  </a:cubicBezTo>
                  <a:cubicBezTo>
                    <a:pt x="2" y="0"/>
                    <a:pt x="2" y="0"/>
                    <a:pt x="2"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3" name="ís1íḍè"/>
            <p:cNvSpPr/>
            <p:nvPr/>
          </p:nvSpPr>
          <p:spPr bwMode="auto">
            <a:xfrm>
              <a:off x="16064" y="8747"/>
              <a:ext cx="166" cy="15"/>
            </a:xfrm>
            <a:custGeom>
              <a:avLst/>
              <a:gdLst>
                <a:gd name="T0" fmla="*/ 0 w 99"/>
                <a:gd name="T1" fmla="*/ 0 h 9"/>
                <a:gd name="T2" fmla="*/ 0 w 99"/>
                <a:gd name="T3" fmla="*/ 5 h 9"/>
                <a:gd name="T4" fmla="*/ 0 w 99"/>
                <a:gd name="T5" fmla="*/ 5 h 9"/>
                <a:gd name="T6" fmla="*/ 97 w 99"/>
                <a:gd name="T7" fmla="*/ 9 h 9"/>
                <a:gd name="T8" fmla="*/ 99 w 99"/>
                <a:gd name="T9" fmla="*/ 3 h 9"/>
                <a:gd name="T10" fmla="*/ 0 w 99"/>
                <a:gd name="T11" fmla="*/ 0 h 9"/>
              </a:gdLst>
              <a:ahLst/>
              <a:cxnLst>
                <a:cxn ang="0">
                  <a:pos x="T0" y="T1"/>
                </a:cxn>
                <a:cxn ang="0">
                  <a:pos x="T2" y="T3"/>
                </a:cxn>
                <a:cxn ang="0">
                  <a:pos x="T4" y="T5"/>
                </a:cxn>
                <a:cxn ang="0">
                  <a:pos x="T6" y="T7"/>
                </a:cxn>
                <a:cxn ang="0">
                  <a:pos x="T8" y="T9"/>
                </a:cxn>
                <a:cxn ang="0">
                  <a:pos x="T10" y="T11"/>
                </a:cxn>
              </a:cxnLst>
              <a:rect l="0" t="0" r="r" b="b"/>
              <a:pathLst>
                <a:path w="99" h="9">
                  <a:moveTo>
                    <a:pt x="0" y="0"/>
                  </a:moveTo>
                  <a:cubicBezTo>
                    <a:pt x="0" y="1"/>
                    <a:pt x="0" y="3"/>
                    <a:pt x="0" y="5"/>
                  </a:cubicBezTo>
                  <a:cubicBezTo>
                    <a:pt x="0" y="5"/>
                    <a:pt x="0" y="5"/>
                    <a:pt x="0" y="5"/>
                  </a:cubicBezTo>
                  <a:cubicBezTo>
                    <a:pt x="34" y="6"/>
                    <a:pt x="70" y="7"/>
                    <a:pt x="97" y="9"/>
                  </a:cubicBezTo>
                  <a:cubicBezTo>
                    <a:pt x="97" y="7"/>
                    <a:pt x="98" y="5"/>
                    <a:pt x="99" y="3"/>
                  </a:cubicBezTo>
                  <a:cubicBezTo>
                    <a:pt x="72" y="2"/>
                    <a:pt x="35"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4" name="îşḷîḍe"/>
            <p:cNvSpPr/>
            <p:nvPr/>
          </p:nvSpPr>
          <p:spPr bwMode="auto">
            <a:xfrm>
              <a:off x="15823" y="8747"/>
              <a:ext cx="241" cy="32"/>
            </a:xfrm>
            <a:custGeom>
              <a:avLst/>
              <a:gdLst>
                <a:gd name="T0" fmla="*/ 136 w 144"/>
                <a:gd name="T1" fmla="*/ 0 h 19"/>
                <a:gd name="T2" fmla="*/ 52 w 144"/>
                <a:gd name="T3" fmla="*/ 6 h 19"/>
                <a:gd name="T4" fmla="*/ 8 w 144"/>
                <a:gd name="T5" fmla="*/ 13 h 19"/>
                <a:gd name="T6" fmla="*/ 0 w 144"/>
                <a:gd name="T7" fmla="*/ 13 h 19"/>
                <a:gd name="T8" fmla="*/ 1 w 144"/>
                <a:gd name="T9" fmla="*/ 19 h 19"/>
                <a:gd name="T10" fmla="*/ 8 w 144"/>
                <a:gd name="T11" fmla="*/ 19 h 19"/>
                <a:gd name="T12" fmla="*/ 52 w 144"/>
                <a:gd name="T13" fmla="*/ 12 h 19"/>
                <a:gd name="T14" fmla="*/ 109 w 144"/>
                <a:gd name="T15" fmla="*/ 6 h 19"/>
                <a:gd name="T16" fmla="*/ 144 w 144"/>
                <a:gd name="T17" fmla="*/ 5 h 19"/>
                <a:gd name="T18" fmla="*/ 144 w 144"/>
                <a:gd name="T19" fmla="*/ 0 h 19"/>
                <a:gd name="T20" fmla="*/ 136 w 144"/>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9">
                  <a:moveTo>
                    <a:pt x="136" y="0"/>
                  </a:moveTo>
                  <a:cubicBezTo>
                    <a:pt x="101" y="0"/>
                    <a:pt x="70" y="1"/>
                    <a:pt x="52" y="6"/>
                  </a:cubicBezTo>
                  <a:cubicBezTo>
                    <a:pt x="34" y="11"/>
                    <a:pt x="20" y="13"/>
                    <a:pt x="8" y="13"/>
                  </a:cubicBezTo>
                  <a:cubicBezTo>
                    <a:pt x="5" y="13"/>
                    <a:pt x="2" y="13"/>
                    <a:pt x="0" y="13"/>
                  </a:cubicBezTo>
                  <a:cubicBezTo>
                    <a:pt x="0" y="15"/>
                    <a:pt x="1" y="17"/>
                    <a:pt x="1" y="19"/>
                  </a:cubicBezTo>
                  <a:cubicBezTo>
                    <a:pt x="3" y="19"/>
                    <a:pt x="5" y="19"/>
                    <a:pt x="8" y="19"/>
                  </a:cubicBezTo>
                  <a:cubicBezTo>
                    <a:pt x="23" y="19"/>
                    <a:pt x="38" y="17"/>
                    <a:pt x="52" y="12"/>
                  </a:cubicBezTo>
                  <a:cubicBezTo>
                    <a:pt x="65" y="8"/>
                    <a:pt x="85" y="7"/>
                    <a:pt x="109" y="6"/>
                  </a:cubicBezTo>
                  <a:cubicBezTo>
                    <a:pt x="120" y="5"/>
                    <a:pt x="132" y="5"/>
                    <a:pt x="144" y="5"/>
                  </a:cubicBezTo>
                  <a:cubicBezTo>
                    <a:pt x="144" y="3"/>
                    <a:pt x="144" y="1"/>
                    <a:pt x="144" y="0"/>
                  </a:cubicBezTo>
                  <a:cubicBezTo>
                    <a:pt x="141" y="0"/>
                    <a:pt x="139" y="0"/>
                    <a:pt x="136"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5" name="îṥlïḍe"/>
            <p:cNvSpPr/>
            <p:nvPr/>
          </p:nvSpPr>
          <p:spPr bwMode="auto">
            <a:xfrm>
              <a:off x="15734" y="8004"/>
              <a:ext cx="604" cy="778"/>
            </a:xfrm>
            <a:custGeom>
              <a:avLst/>
              <a:gdLst>
                <a:gd name="T0" fmla="*/ 361 w 361"/>
                <a:gd name="T1" fmla="*/ 249 h 466"/>
                <a:gd name="T2" fmla="*/ 353 w 361"/>
                <a:gd name="T3" fmla="*/ 267 h 466"/>
                <a:gd name="T4" fmla="*/ 350 w 361"/>
                <a:gd name="T5" fmla="*/ 280 h 466"/>
                <a:gd name="T6" fmla="*/ 344 w 361"/>
                <a:gd name="T7" fmla="*/ 356 h 466"/>
                <a:gd name="T8" fmla="*/ 339 w 361"/>
                <a:gd name="T9" fmla="*/ 451 h 466"/>
                <a:gd name="T10" fmla="*/ 106 w 361"/>
                <a:gd name="T11" fmla="*/ 451 h 466"/>
                <a:gd name="T12" fmla="*/ 27 w 361"/>
                <a:gd name="T13" fmla="*/ 451 h 466"/>
                <a:gd name="T14" fmla="*/ 18 w 361"/>
                <a:gd name="T15" fmla="*/ 365 h 466"/>
                <a:gd name="T16" fmla="*/ 0 w 361"/>
                <a:gd name="T17" fmla="*/ 197 h 466"/>
                <a:gd name="T18" fmla="*/ 4 w 361"/>
                <a:gd name="T19" fmla="*/ 145 h 466"/>
                <a:gd name="T20" fmla="*/ 61 w 361"/>
                <a:gd name="T21" fmla="*/ 0 h 466"/>
                <a:gd name="T22" fmla="*/ 72 w 361"/>
                <a:gd name="T23" fmla="*/ 1 h 466"/>
                <a:gd name="T24" fmla="*/ 100 w 361"/>
                <a:gd name="T25" fmla="*/ 2 h 466"/>
                <a:gd name="T26" fmla="*/ 259 w 361"/>
                <a:gd name="T27" fmla="*/ 11 h 466"/>
                <a:gd name="T28" fmla="*/ 284 w 361"/>
                <a:gd name="T29" fmla="*/ 12 h 466"/>
                <a:gd name="T30" fmla="*/ 286 w 361"/>
                <a:gd name="T31" fmla="*/ 20 h 466"/>
                <a:gd name="T32" fmla="*/ 361 w 361"/>
                <a:gd name="T33" fmla="*/ 24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466">
                  <a:moveTo>
                    <a:pt x="361" y="249"/>
                  </a:moveTo>
                  <a:cubicBezTo>
                    <a:pt x="353" y="267"/>
                    <a:pt x="353" y="267"/>
                    <a:pt x="353" y="267"/>
                  </a:cubicBezTo>
                  <a:cubicBezTo>
                    <a:pt x="353" y="267"/>
                    <a:pt x="352" y="272"/>
                    <a:pt x="350" y="280"/>
                  </a:cubicBezTo>
                  <a:cubicBezTo>
                    <a:pt x="347" y="298"/>
                    <a:pt x="342" y="331"/>
                    <a:pt x="344" y="356"/>
                  </a:cubicBezTo>
                  <a:cubicBezTo>
                    <a:pt x="347" y="394"/>
                    <a:pt x="339" y="451"/>
                    <a:pt x="339" y="451"/>
                  </a:cubicBezTo>
                  <a:cubicBezTo>
                    <a:pt x="339" y="451"/>
                    <a:pt x="159" y="436"/>
                    <a:pt x="106" y="451"/>
                  </a:cubicBezTo>
                  <a:cubicBezTo>
                    <a:pt x="53" y="466"/>
                    <a:pt x="27" y="451"/>
                    <a:pt x="27" y="451"/>
                  </a:cubicBezTo>
                  <a:cubicBezTo>
                    <a:pt x="27" y="451"/>
                    <a:pt x="34" y="395"/>
                    <a:pt x="18" y="365"/>
                  </a:cubicBezTo>
                  <a:cubicBezTo>
                    <a:pt x="7" y="345"/>
                    <a:pt x="0" y="256"/>
                    <a:pt x="0" y="197"/>
                  </a:cubicBezTo>
                  <a:cubicBezTo>
                    <a:pt x="0" y="170"/>
                    <a:pt x="1" y="150"/>
                    <a:pt x="4" y="145"/>
                  </a:cubicBezTo>
                  <a:cubicBezTo>
                    <a:pt x="15" y="132"/>
                    <a:pt x="61" y="0"/>
                    <a:pt x="61" y="0"/>
                  </a:cubicBezTo>
                  <a:cubicBezTo>
                    <a:pt x="72" y="1"/>
                    <a:pt x="72" y="1"/>
                    <a:pt x="72" y="1"/>
                  </a:cubicBezTo>
                  <a:cubicBezTo>
                    <a:pt x="100" y="2"/>
                    <a:pt x="100" y="2"/>
                    <a:pt x="100" y="2"/>
                  </a:cubicBezTo>
                  <a:cubicBezTo>
                    <a:pt x="259" y="11"/>
                    <a:pt x="259" y="11"/>
                    <a:pt x="259" y="11"/>
                  </a:cubicBezTo>
                  <a:cubicBezTo>
                    <a:pt x="284" y="12"/>
                    <a:pt x="284" y="12"/>
                    <a:pt x="284" y="12"/>
                  </a:cubicBezTo>
                  <a:cubicBezTo>
                    <a:pt x="286" y="20"/>
                    <a:pt x="286" y="20"/>
                    <a:pt x="286" y="20"/>
                  </a:cubicBezTo>
                  <a:cubicBezTo>
                    <a:pt x="361" y="249"/>
                    <a:pt x="361" y="249"/>
                    <a:pt x="361" y="249"/>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6" name="iṥľiḑè"/>
            <p:cNvSpPr/>
            <p:nvPr/>
          </p:nvSpPr>
          <p:spPr bwMode="auto">
            <a:xfrm>
              <a:off x="16341" y="8199"/>
              <a:ext cx="132" cy="149"/>
            </a:xfrm>
            <a:custGeom>
              <a:avLst/>
              <a:gdLst>
                <a:gd name="T0" fmla="*/ 78 w 79"/>
                <a:gd name="T1" fmla="*/ 74 h 89"/>
                <a:gd name="T2" fmla="*/ 79 w 79"/>
                <a:gd name="T3" fmla="*/ 89 h 89"/>
                <a:gd name="T4" fmla="*/ 4 w 79"/>
                <a:gd name="T5" fmla="*/ 32 h 89"/>
                <a:gd name="T6" fmla="*/ 4 w 79"/>
                <a:gd name="T7" fmla="*/ 4 h 89"/>
                <a:gd name="T8" fmla="*/ 68 w 79"/>
                <a:gd name="T9" fmla="*/ 9 h 89"/>
                <a:gd name="T10" fmla="*/ 78 w 79"/>
                <a:gd name="T11" fmla="*/ 74 h 89"/>
              </a:gdLst>
              <a:ahLst/>
              <a:cxnLst>
                <a:cxn ang="0">
                  <a:pos x="T0" y="T1"/>
                </a:cxn>
                <a:cxn ang="0">
                  <a:pos x="T2" y="T3"/>
                </a:cxn>
                <a:cxn ang="0">
                  <a:pos x="T4" y="T5"/>
                </a:cxn>
                <a:cxn ang="0">
                  <a:pos x="T6" y="T7"/>
                </a:cxn>
                <a:cxn ang="0">
                  <a:pos x="T8" y="T9"/>
                </a:cxn>
                <a:cxn ang="0">
                  <a:pos x="T10" y="T11"/>
                </a:cxn>
              </a:cxnLst>
              <a:rect l="0" t="0" r="r" b="b"/>
              <a:pathLst>
                <a:path w="79" h="89">
                  <a:moveTo>
                    <a:pt x="78" y="74"/>
                  </a:moveTo>
                  <a:cubicBezTo>
                    <a:pt x="79" y="89"/>
                    <a:pt x="79" y="89"/>
                    <a:pt x="79" y="89"/>
                  </a:cubicBezTo>
                  <a:cubicBezTo>
                    <a:pt x="79" y="89"/>
                    <a:pt x="0" y="64"/>
                    <a:pt x="4" y="32"/>
                  </a:cubicBezTo>
                  <a:cubicBezTo>
                    <a:pt x="8" y="0"/>
                    <a:pt x="4" y="4"/>
                    <a:pt x="4" y="4"/>
                  </a:cubicBezTo>
                  <a:cubicBezTo>
                    <a:pt x="68" y="9"/>
                    <a:pt x="68" y="9"/>
                    <a:pt x="68" y="9"/>
                  </a:cubicBezTo>
                  <a:cubicBezTo>
                    <a:pt x="78" y="74"/>
                    <a:pt x="78" y="74"/>
                    <a:pt x="78" y="74"/>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7" name="îṣľíḓê"/>
            <p:cNvSpPr/>
            <p:nvPr/>
          </p:nvSpPr>
          <p:spPr bwMode="auto">
            <a:xfrm>
              <a:off x="16396" y="8302"/>
              <a:ext cx="76" cy="46"/>
            </a:xfrm>
            <a:custGeom>
              <a:avLst/>
              <a:gdLst>
                <a:gd name="T0" fmla="*/ 27 w 46"/>
                <a:gd name="T1" fmla="*/ 0 h 27"/>
                <a:gd name="T2" fmla="*/ 23 w 46"/>
                <a:gd name="T3" fmla="*/ 2 h 27"/>
                <a:gd name="T4" fmla="*/ 0 w 46"/>
                <a:gd name="T5" fmla="*/ 6 h 27"/>
                <a:gd name="T6" fmla="*/ 46 w 46"/>
                <a:gd name="T7" fmla="*/ 27 h 27"/>
                <a:gd name="T8" fmla="*/ 46 w 46"/>
                <a:gd name="T9" fmla="*/ 27 h 27"/>
                <a:gd name="T10" fmla="*/ 27 w 46"/>
                <a:gd name="T11" fmla="*/ 0 h 27"/>
              </a:gdLst>
              <a:ahLst/>
              <a:cxnLst>
                <a:cxn ang="0">
                  <a:pos x="T0" y="T1"/>
                </a:cxn>
                <a:cxn ang="0">
                  <a:pos x="T2" y="T3"/>
                </a:cxn>
                <a:cxn ang="0">
                  <a:pos x="T4" y="T5"/>
                </a:cxn>
                <a:cxn ang="0">
                  <a:pos x="T6" y="T7"/>
                </a:cxn>
                <a:cxn ang="0">
                  <a:pos x="T8" y="T9"/>
                </a:cxn>
                <a:cxn ang="0">
                  <a:pos x="T10" y="T11"/>
                </a:cxn>
              </a:cxnLst>
              <a:rect l="0" t="0" r="r" b="b"/>
              <a:pathLst>
                <a:path w="46" h="27">
                  <a:moveTo>
                    <a:pt x="27" y="0"/>
                  </a:moveTo>
                  <a:cubicBezTo>
                    <a:pt x="26" y="1"/>
                    <a:pt x="24" y="1"/>
                    <a:pt x="23" y="2"/>
                  </a:cubicBezTo>
                  <a:cubicBezTo>
                    <a:pt x="15" y="4"/>
                    <a:pt x="7" y="5"/>
                    <a:pt x="0" y="6"/>
                  </a:cubicBezTo>
                  <a:cubicBezTo>
                    <a:pt x="21" y="19"/>
                    <a:pt x="46" y="27"/>
                    <a:pt x="46" y="27"/>
                  </a:cubicBezTo>
                  <a:cubicBezTo>
                    <a:pt x="46" y="27"/>
                    <a:pt x="46" y="27"/>
                    <a:pt x="46" y="27"/>
                  </a:cubicBezTo>
                  <a:cubicBezTo>
                    <a:pt x="46" y="27"/>
                    <a:pt x="38" y="15"/>
                    <a:pt x="27"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8" name="îśliḍe"/>
            <p:cNvSpPr/>
            <p:nvPr/>
          </p:nvSpPr>
          <p:spPr bwMode="auto">
            <a:xfrm>
              <a:off x="15604" y="7550"/>
              <a:ext cx="65" cy="46"/>
            </a:xfrm>
            <a:custGeom>
              <a:avLst/>
              <a:gdLst>
                <a:gd name="T0" fmla="*/ 37 w 39"/>
                <a:gd name="T1" fmla="*/ 26 h 27"/>
                <a:gd name="T2" fmla="*/ 39 w 39"/>
                <a:gd name="T3" fmla="*/ 27 h 27"/>
                <a:gd name="T4" fmla="*/ 37 w 39"/>
                <a:gd name="T5" fmla="*/ 26 h 27"/>
                <a:gd name="T6" fmla="*/ 0 w 39"/>
                <a:gd name="T7" fmla="*/ 0 h 27"/>
                <a:gd name="T8" fmla="*/ 12 w 39"/>
                <a:gd name="T9" fmla="*/ 12 h 27"/>
                <a:gd name="T10" fmla="*/ 37 w 39"/>
                <a:gd name="T11" fmla="*/ 26 h 27"/>
                <a:gd name="T12" fmla="*/ 31 w 39"/>
                <a:gd name="T13" fmla="*/ 23 h 27"/>
                <a:gd name="T14" fmla="*/ 15 w 39"/>
                <a:gd name="T15" fmla="*/ 10 h 27"/>
                <a:gd name="T16" fmla="*/ 0 w 3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7">
                  <a:moveTo>
                    <a:pt x="37" y="26"/>
                  </a:moveTo>
                  <a:cubicBezTo>
                    <a:pt x="38" y="27"/>
                    <a:pt x="39" y="27"/>
                    <a:pt x="39" y="27"/>
                  </a:cubicBezTo>
                  <a:cubicBezTo>
                    <a:pt x="39" y="27"/>
                    <a:pt x="38" y="26"/>
                    <a:pt x="37" y="26"/>
                  </a:cubicBezTo>
                  <a:moveTo>
                    <a:pt x="0" y="0"/>
                  </a:moveTo>
                  <a:cubicBezTo>
                    <a:pt x="3" y="4"/>
                    <a:pt x="7" y="9"/>
                    <a:pt x="12" y="12"/>
                  </a:cubicBezTo>
                  <a:cubicBezTo>
                    <a:pt x="19" y="19"/>
                    <a:pt x="28" y="24"/>
                    <a:pt x="37" y="26"/>
                  </a:cubicBezTo>
                  <a:cubicBezTo>
                    <a:pt x="35" y="26"/>
                    <a:pt x="33" y="24"/>
                    <a:pt x="31" y="23"/>
                  </a:cubicBezTo>
                  <a:cubicBezTo>
                    <a:pt x="26" y="19"/>
                    <a:pt x="20" y="14"/>
                    <a:pt x="15" y="10"/>
                  </a:cubicBezTo>
                  <a:cubicBezTo>
                    <a:pt x="11" y="7"/>
                    <a:pt x="5" y="1"/>
                    <a:pt x="0"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99" name="işḷidè"/>
            <p:cNvSpPr/>
            <p:nvPr/>
          </p:nvSpPr>
          <p:spPr bwMode="auto">
            <a:xfrm>
              <a:off x="15587" y="7573"/>
              <a:ext cx="52" cy="99"/>
            </a:xfrm>
            <a:custGeom>
              <a:avLst/>
              <a:gdLst>
                <a:gd name="T0" fmla="*/ 2 w 31"/>
                <a:gd name="T1" fmla="*/ 0 h 60"/>
                <a:gd name="T2" fmla="*/ 1 w 31"/>
                <a:gd name="T3" fmla="*/ 1 h 60"/>
                <a:gd name="T4" fmla="*/ 9 w 31"/>
                <a:gd name="T5" fmla="*/ 14 h 60"/>
                <a:gd name="T6" fmla="*/ 16 w 31"/>
                <a:gd name="T7" fmla="*/ 29 h 60"/>
                <a:gd name="T8" fmla="*/ 28 w 31"/>
                <a:gd name="T9" fmla="*/ 60 h 60"/>
                <a:gd name="T10" fmla="*/ 29 w 31"/>
                <a:gd name="T11" fmla="*/ 30 h 60"/>
                <a:gd name="T12" fmla="*/ 23 w 31"/>
                <a:gd name="T13" fmla="*/ 20 h 60"/>
                <a:gd name="T14" fmla="*/ 2 w 31"/>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60">
                  <a:moveTo>
                    <a:pt x="2" y="0"/>
                  </a:moveTo>
                  <a:cubicBezTo>
                    <a:pt x="2" y="0"/>
                    <a:pt x="1" y="1"/>
                    <a:pt x="1" y="1"/>
                  </a:cubicBezTo>
                  <a:cubicBezTo>
                    <a:pt x="0" y="3"/>
                    <a:pt x="8" y="12"/>
                    <a:pt x="9" y="14"/>
                  </a:cubicBezTo>
                  <a:cubicBezTo>
                    <a:pt x="11" y="19"/>
                    <a:pt x="14" y="24"/>
                    <a:pt x="16" y="29"/>
                  </a:cubicBezTo>
                  <a:cubicBezTo>
                    <a:pt x="28" y="60"/>
                    <a:pt x="28" y="60"/>
                    <a:pt x="28" y="60"/>
                  </a:cubicBezTo>
                  <a:cubicBezTo>
                    <a:pt x="31" y="50"/>
                    <a:pt x="31" y="40"/>
                    <a:pt x="29" y="30"/>
                  </a:cubicBezTo>
                  <a:cubicBezTo>
                    <a:pt x="27" y="26"/>
                    <a:pt x="25" y="23"/>
                    <a:pt x="23" y="20"/>
                  </a:cubicBezTo>
                  <a:cubicBezTo>
                    <a:pt x="21" y="17"/>
                    <a:pt x="7" y="0"/>
                    <a:pt x="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0" name="íṡļíďe"/>
            <p:cNvSpPr/>
            <p:nvPr/>
          </p:nvSpPr>
          <p:spPr bwMode="auto">
            <a:xfrm>
              <a:off x="16131" y="7869"/>
              <a:ext cx="120" cy="21"/>
            </a:xfrm>
            <a:custGeom>
              <a:avLst/>
              <a:gdLst>
                <a:gd name="T0" fmla="*/ 71 w 72"/>
                <a:gd name="T1" fmla="*/ 0 h 12"/>
                <a:gd name="T2" fmla="*/ 35 w 72"/>
                <a:gd name="T3" fmla="*/ 9 h 12"/>
                <a:gd name="T4" fmla="*/ 23 w 72"/>
                <a:gd name="T5" fmla="*/ 11 h 12"/>
                <a:gd name="T6" fmla="*/ 0 w 72"/>
                <a:gd name="T7" fmla="*/ 6 h 12"/>
                <a:gd name="T8" fmla="*/ 32 w 72"/>
                <a:gd name="T9" fmla="*/ 12 h 12"/>
                <a:gd name="T10" fmla="*/ 51 w 72"/>
                <a:gd name="T11" fmla="*/ 11 h 12"/>
                <a:gd name="T12" fmla="*/ 72 w 72"/>
                <a:gd name="T13" fmla="*/ 2 h 12"/>
                <a:gd name="T14" fmla="*/ 71 w 72"/>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2">
                  <a:moveTo>
                    <a:pt x="71" y="0"/>
                  </a:moveTo>
                  <a:cubicBezTo>
                    <a:pt x="59" y="2"/>
                    <a:pt x="48" y="7"/>
                    <a:pt x="35" y="9"/>
                  </a:cubicBezTo>
                  <a:cubicBezTo>
                    <a:pt x="31" y="10"/>
                    <a:pt x="27" y="11"/>
                    <a:pt x="23" y="11"/>
                  </a:cubicBezTo>
                  <a:cubicBezTo>
                    <a:pt x="15" y="11"/>
                    <a:pt x="7" y="9"/>
                    <a:pt x="0" y="6"/>
                  </a:cubicBezTo>
                  <a:cubicBezTo>
                    <a:pt x="9" y="11"/>
                    <a:pt x="21" y="12"/>
                    <a:pt x="32" y="12"/>
                  </a:cubicBezTo>
                  <a:cubicBezTo>
                    <a:pt x="38" y="12"/>
                    <a:pt x="45" y="12"/>
                    <a:pt x="51" y="11"/>
                  </a:cubicBezTo>
                  <a:cubicBezTo>
                    <a:pt x="58" y="10"/>
                    <a:pt x="66" y="7"/>
                    <a:pt x="72" y="2"/>
                  </a:cubicBezTo>
                  <a:cubicBezTo>
                    <a:pt x="72" y="1"/>
                    <a:pt x="72" y="1"/>
                    <a:pt x="7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1" name="ïśḷiḓe"/>
            <p:cNvSpPr/>
            <p:nvPr/>
          </p:nvSpPr>
          <p:spPr bwMode="auto">
            <a:xfrm>
              <a:off x="16047" y="7674"/>
              <a:ext cx="107" cy="63"/>
            </a:xfrm>
            <a:custGeom>
              <a:avLst/>
              <a:gdLst>
                <a:gd name="T0" fmla="*/ 56 w 64"/>
                <a:gd name="T1" fmla="*/ 36 h 38"/>
                <a:gd name="T2" fmla="*/ 57 w 64"/>
                <a:gd name="T3" fmla="*/ 37 h 38"/>
                <a:gd name="T4" fmla="*/ 62 w 64"/>
                <a:gd name="T5" fmla="*/ 38 h 38"/>
                <a:gd name="T6" fmla="*/ 64 w 64"/>
                <a:gd name="T7" fmla="*/ 38 h 38"/>
                <a:gd name="T8" fmla="*/ 56 w 64"/>
                <a:gd name="T9" fmla="*/ 36 h 38"/>
                <a:gd name="T10" fmla="*/ 3 w 64"/>
                <a:gd name="T11" fmla="*/ 2 h 38"/>
                <a:gd name="T12" fmla="*/ 56 w 64"/>
                <a:gd name="T13" fmla="*/ 36 h 38"/>
                <a:gd name="T14" fmla="*/ 28 w 64"/>
                <a:gd name="T15" fmla="*/ 19 h 38"/>
                <a:gd name="T16" fmla="*/ 3 w 64"/>
                <a:gd name="T17" fmla="*/ 2 h 38"/>
                <a:gd name="T18" fmla="*/ 0 w 64"/>
                <a:gd name="T19" fmla="*/ 0 h 38"/>
                <a:gd name="T20" fmla="*/ 3 w 64"/>
                <a:gd name="T21" fmla="*/ 2 h 38"/>
                <a:gd name="T22" fmla="*/ 0 w 64"/>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38">
                  <a:moveTo>
                    <a:pt x="56" y="36"/>
                  </a:moveTo>
                  <a:cubicBezTo>
                    <a:pt x="57" y="36"/>
                    <a:pt x="57" y="36"/>
                    <a:pt x="57" y="37"/>
                  </a:cubicBezTo>
                  <a:cubicBezTo>
                    <a:pt x="59" y="38"/>
                    <a:pt x="61" y="38"/>
                    <a:pt x="62" y="38"/>
                  </a:cubicBezTo>
                  <a:cubicBezTo>
                    <a:pt x="63" y="38"/>
                    <a:pt x="63" y="38"/>
                    <a:pt x="64" y="38"/>
                  </a:cubicBezTo>
                  <a:cubicBezTo>
                    <a:pt x="61" y="38"/>
                    <a:pt x="59" y="37"/>
                    <a:pt x="56" y="36"/>
                  </a:cubicBezTo>
                  <a:moveTo>
                    <a:pt x="3" y="2"/>
                  </a:moveTo>
                  <a:cubicBezTo>
                    <a:pt x="19" y="17"/>
                    <a:pt x="35" y="29"/>
                    <a:pt x="56" y="36"/>
                  </a:cubicBezTo>
                  <a:cubicBezTo>
                    <a:pt x="47" y="31"/>
                    <a:pt x="38" y="25"/>
                    <a:pt x="28" y="19"/>
                  </a:cubicBezTo>
                  <a:cubicBezTo>
                    <a:pt x="20" y="14"/>
                    <a:pt x="10" y="8"/>
                    <a:pt x="3" y="2"/>
                  </a:cubicBezTo>
                  <a:moveTo>
                    <a:pt x="0" y="0"/>
                  </a:moveTo>
                  <a:cubicBezTo>
                    <a:pt x="1" y="0"/>
                    <a:pt x="2" y="1"/>
                    <a:pt x="3" y="2"/>
                  </a:cubicBezTo>
                  <a:cubicBezTo>
                    <a:pt x="2" y="1"/>
                    <a:pt x="1"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2" name="isļîďé"/>
            <p:cNvSpPr/>
            <p:nvPr/>
          </p:nvSpPr>
          <p:spPr bwMode="auto">
            <a:xfrm>
              <a:off x="16154" y="7895"/>
              <a:ext cx="92" cy="15"/>
            </a:xfrm>
            <a:custGeom>
              <a:avLst/>
              <a:gdLst>
                <a:gd name="T0" fmla="*/ 53 w 55"/>
                <a:gd name="T1" fmla="*/ 0 h 10"/>
                <a:gd name="T2" fmla="*/ 49 w 55"/>
                <a:gd name="T3" fmla="*/ 1 h 10"/>
                <a:gd name="T4" fmla="*/ 15 w 55"/>
                <a:gd name="T5" fmla="*/ 8 h 10"/>
                <a:gd name="T6" fmla="*/ 0 w 55"/>
                <a:gd name="T7" fmla="*/ 7 h 10"/>
                <a:gd name="T8" fmla="*/ 20 w 55"/>
                <a:gd name="T9" fmla="*/ 10 h 10"/>
                <a:gd name="T10" fmla="*/ 23 w 55"/>
                <a:gd name="T11" fmla="*/ 10 h 10"/>
                <a:gd name="T12" fmla="*/ 26 w 55"/>
                <a:gd name="T13" fmla="*/ 10 h 10"/>
                <a:gd name="T14" fmla="*/ 27 w 55"/>
                <a:gd name="T15" fmla="*/ 10 h 10"/>
                <a:gd name="T16" fmla="*/ 30 w 55"/>
                <a:gd name="T17" fmla="*/ 10 h 10"/>
                <a:gd name="T18" fmla="*/ 42 w 55"/>
                <a:gd name="T19" fmla="*/ 9 h 10"/>
                <a:gd name="T20" fmla="*/ 55 w 55"/>
                <a:gd name="T21" fmla="*/ 1 h 10"/>
                <a:gd name="T22" fmla="*/ 53 w 55"/>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10">
                  <a:moveTo>
                    <a:pt x="53" y="0"/>
                  </a:moveTo>
                  <a:cubicBezTo>
                    <a:pt x="52" y="0"/>
                    <a:pt x="51" y="1"/>
                    <a:pt x="49" y="1"/>
                  </a:cubicBezTo>
                  <a:cubicBezTo>
                    <a:pt x="38" y="6"/>
                    <a:pt x="26" y="8"/>
                    <a:pt x="15" y="8"/>
                  </a:cubicBezTo>
                  <a:cubicBezTo>
                    <a:pt x="10" y="8"/>
                    <a:pt x="5" y="8"/>
                    <a:pt x="0" y="7"/>
                  </a:cubicBezTo>
                  <a:cubicBezTo>
                    <a:pt x="6" y="10"/>
                    <a:pt x="13" y="10"/>
                    <a:pt x="20" y="10"/>
                  </a:cubicBezTo>
                  <a:cubicBezTo>
                    <a:pt x="21" y="10"/>
                    <a:pt x="22" y="10"/>
                    <a:pt x="23" y="10"/>
                  </a:cubicBezTo>
                  <a:cubicBezTo>
                    <a:pt x="24" y="10"/>
                    <a:pt x="25" y="10"/>
                    <a:pt x="26" y="10"/>
                  </a:cubicBezTo>
                  <a:cubicBezTo>
                    <a:pt x="26" y="10"/>
                    <a:pt x="27" y="10"/>
                    <a:pt x="27" y="10"/>
                  </a:cubicBezTo>
                  <a:cubicBezTo>
                    <a:pt x="28" y="10"/>
                    <a:pt x="29" y="10"/>
                    <a:pt x="30" y="10"/>
                  </a:cubicBezTo>
                  <a:cubicBezTo>
                    <a:pt x="34" y="10"/>
                    <a:pt x="38" y="10"/>
                    <a:pt x="42" y="9"/>
                  </a:cubicBezTo>
                  <a:cubicBezTo>
                    <a:pt x="47" y="8"/>
                    <a:pt x="52" y="5"/>
                    <a:pt x="55" y="1"/>
                  </a:cubicBezTo>
                  <a:cubicBezTo>
                    <a:pt x="54" y="0"/>
                    <a:pt x="54" y="0"/>
                    <a:pt x="53"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3" name="iṡlïḓe"/>
            <p:cNvSpPr/>
            <p:nvPr/>
          </p:nvSpPr>
          <p:spPr bwMode="auto">
            <a:xfrm>
              <a:off x="15829" y="8285"/>
              <a:ext cx="214" cy="15"/>
            </a:xfrm>
            <a:custGeom>
              <a:avLst/>
              <a:gdLst>
                <a:gd name="T0" fmla="*/ 44 w 128"/>
                <a:gd name="T1" fmla="*/ 0 h 10"/>
                <a:gd name="T2" fmla="*/ 24 w 128"/>
                <a:gd name="T3" fmla="*/ 0 h 10"/>
                <a:gd name="T4" fmla="*/ 24 w 128"/>
                <a:gd name="T5" fmla="*/ 0 h 10"/>
                <a:gd name="T6" fmla="*/ 19 w 128"/>
                <a:gd name="T7" fmla="*/ 0 h 10"/>
                <a:gd name="T8" fmla="*/ 13 w 128"/>
                <a:gd name="T9" fmla="*/ 0 h 10"/>
                <a:gd name="T10" fmla="*/ 5 w 128"/>
                <a:gd name="T11" fmla="*/ 1 h 10"/>
                <a:gd name="T12" fmla="*/ 12 w 128"/>
                <a:gd name="T13" fmla="*/ 6 h 10"/>
                <a:gd name="T14" fmla="*/ 32 w 128"/>
                <a:gd name="T15" fmla="*/ 7 h 10"/>
                <a:gd name="T16" fmla="*/ 72 w 128"/>
                <a:gd name="T17" fmla="*/ 10 h 10"/>
                <a:gd name="T18" fmla="*/ 88 w 128"/>
                <a:gd name="T19" fmla="*/ 10 h 10"/>
                <a:gd name="T20" fmla="*/ 97 w 128"/>
                <a:gd name="T21" fmla="*/ 10 h 10"/>
                <a:gd name="T22" fmla="*/ 128 w 128"/>
                <a:gd name="T23" fmla="*/ 4 h 10"/>
                <a:gd name="T24" fmla="*/ 84 w 128"/>
                <a:gd name="T25" fmla="*/ 1 h 10"/>
                <a:gd name="T26" fmla="*/ 44 w 12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0">
                  <a:moveTo>
                    <a:pt x="44" y="0"/>
                  </a:moveTo>
                  <a:cubicBezTo>
                    <a:pt x="38" y="0"/>
                    <a:pt x="31" y="0"/>
                    <a:pt x="24" y="0"/>
                  </a:cubicBezTo>
                  <a:cubicBezTo>
                    <a:pt x="24" y="0"/>
                    <a:pt x="24" y="0"/>
                    <a:pt x="24" y="0"/>
                  </a:cubicBezTo>
                  <a:cubicBezTo>
                    <a:pt x="23" y="0"/>
                    <a:pt x="21" y="0"/>
                    <a:pt x="19" y="0"/>
                  </a:cubicBezTo>
                  <a:cubicBezTo>
                    <a:pt x="17" y="0"/>
                    <a:pt x="15" y="0"/>
                    <a:pt x="13" y="0"/>
                  </a:cubicBezTo>
                  <a:cubicBezTo>
                    <a:pt x="9" y="0"/>
                    <a:pt x="6" y="0"/>
                    <a:pt x="5" y="1"/>
                  </a:cubicBezTo>
                  <a:cubicBezTo>
                    <a:pt x="0" y="6"/>
                    <a:pt x="10" y="6"/>
                    <a:pt x="12" y="6"/>
                  </a:cubicBezTo>
                  <a:cubicBezTo>
                    <a:pt x="32" y="7"/>
                    <a:pt x="32" y="7"/>
                    <a:pt x="32" y="7"/>
                  </a:cubicBezTo>
                  <a:cubicBezTo>
                    <a:pt x="72" y="10"/>
                    <a:pt x="72" y="10"/>
                    <a:pt x="72" y="10"/>
                  </a:cubicBezTo>
                  <a:cubicBezTo>
                    <a:pt x="78" y="10"/>
                    <a:pt x="83" y="10"/>
                    <a:pt x="88" y="10"/>
                  </a:cubicBezTo>
                  <a:cubicBezTo>
                    <a:pt x="91" y="10"/>
                    <a:pt x="94" y="10"/>
                    <a:pt x="97" y="10"/>
                  </a:cubicBezTo>
                  <a:cubicBezTo>
                    <a:pt x="108" y="9"/>
                    <a:pt x="118" y="7"/>
                    <a:pt x="128" y="4"/>
                  </a:cubicBezTo>
                  <a:cubicBezTo>
                    <a:pt x="113" y="3"/>
                    <a:pt x="99" y="1"/>
                    <a:pt x="84" y="1"/>
                  </a:cubicBezTo>
                  <a:cubicBezTo>
                    <a:pt x="71" y="0"/>
                    <a:pt x="57" y="0"/>
                    <a:pt x="44"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4" name="ïś1iḓè"/>
            <p:cNvSpPr/>
            <p:nvPr/>
          </p:nvSpPr>
          <p:spPr bwMode="auto">
            <a:xfrm>
              <a:off x="15812" y="8318"/>
              <a:ext cx="155" cy="17"/>
            </a:xfrm>
            <a:custGeom>
              <a:avLst/>
              <a:gdLst>
                <a:gd name="T0" fmla="*/ 0 w 92"/>
                <a:gd name="T1" fmla="*/ 0 h 10"/>
                <a:gd name="T2" fmla="*/ 46 w 92"/>
                <a:gd name="T3" fmla="*/ 9 h 10"/>
                <a:gd name="T4" fmla="*/ 52 w 92"/>
                <a:gd name="T5" fmla="*/ 10 h 10"/>
                <a:gd name="T6" fmla="*/ 69 w 92"/>
                <a:gd name="T7" fmla="*/ 9 h 10"/>
                <a:gd name="T8" fmla="*/ 91 w 92"/>
                <a:gd name="T9" fmla="*/ 4 h 10"/>
                <a:gd name="T10" fmla="*/ 92 w 92"/>
                <a:gd name="T11" fmla="*/ 4 h 10"/>
                <a:gd name="T12" fmla="*/ 0 w 9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0"/>
                  </a:moveTo>
                  <a:cubicBezTo>
                    <a:pt x="15" y="6"/>
                    <a:pt x="30" y="9"/>
                    <a:pt x="46" y="9"/>
                  </a:cubicBezTo>
                  <a:cubicBezTo>
                    <a:pt x="48" y="10"/>
                    <a:pt x="50" y="10"/>
                    <a:pt x="52" y="10"/>
                  </a:cubicBezTo>
                  <a:cubicBezTo>
                    <a:pt x="58" y="10"/>
                    <a:pt x="63" y="9"/>
                    <a:pt x="69" y="9"/>
                  </a:cubicBezTo>
                  <a:cubicBezTo>
                    <a:pt x="76" y="8"/>
                    <a:pt x="85" y="4"/>
                    <a:pt x="91" y="4"/>
                  </a:cubicBezTo>
                  <a:cubicBezTo>
                    <a:pt x="91" y="4"/>
                    <a:pt x="92" y="4"/>
                    <a:pt x="92" y="4"/>
                  </a:cubicBezTo>
                  <a:cubicBezTo>
                    <a:pt x="61" y="3"/>
                    <a:pt x="31" y="2"/>
                    <a:pt x="0"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5" name="íSļïďe"/>
            <p:cNvSpPr/>
            <p:nvPr/>
          </p:nvSpPr>
          <p:spPr bwMode="auto">
            <a:xfrm>
              <a:off x="15797" y="8358"/>
              <a:ext cx="128" cy="21"/>
            </a:xfrm>
            <a:custGeom>
              <a:avLst/>
              <a:gdLst>
                <a:gd name="T0" fmla="*/ 76 w 76"/>
                <a:gd name="T1" fmla="*/ 0 h 13"/>
                <a:gd name="T2" fmla="*/ 40 w 76"/>
                <a:gd name="T3" fmla="*/ 5 h 13"/>
                <a:gd name="T4" fmla="*/ 24 w 76"/>
                <a:gd name="T5" fmla="*/ 3 h 13"/>
                <a:gd name="T6" fmla="*/ 15 w 76"/>
                <a:gd name="T7" fmla="*/ 1 h 13"/>
                <a:gd name="T8" fmla="*/ 10 w 76"/>
                <a:gd name="T9" fmla="*/ 0 h 13"/>
                <a:gd name="T10" fmla="*/ 2 w 76"/>
                <a:gd name="T11" fmla="*/ 6 h 13"/>
                <a:gd name="T12" fmla="*/ 18 w 76"/>
                <a:gd name="T13" fmla="*/ 12 h 13"/>
                <a:gd name="T14" fmla="*/ 34 w 76"/>
                <a:gd name="T15" fmla="*/ 13 h 13"/>
                <a:gd name="T16" fmla="*/ 56 w 76"/>
                <a:gd name="T17" fmla="*/ 11 h 13"/>
                <a:gd name="T18" fmla="*/ 76 w 7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3">
                  <a:moveTo>
                    <a:pt x="76" y="0"/>
                  </a:moveTo>
                  <a:cubicBezTo>
                    <a:pt x="64" y="3"/>
                    <a:pt x="52" y="5"/>
                    <a:pt x="40" y="5"/>
                  </a:cubicBezTo>
                  <a:cubicBezTo>
                    <a:pt x="35" y="5"/>
                    <a:pt x="29" y="5"/>
                    <a:pt x="24" y="3"/>
                  </a:cubicBezTo>
                  <a:cubicBezTo>
                    <a:pt x="21" y="2"/>
                    <a:pt x="18" y="1"/>
                    <a:pt x="15" y="1"/>
                  </a:cubicBezTo>
                  <a:cubicBezTo>
                    <a:pt x="14" y="1"/>
                    <a:pt x="12" y="0"/>
                    <a:pt x="10" y="0"/>
                  </a:cubicBezTo>
                  <a:cubicBezTo>
                    <a:pt x="5" y="0"/>
                    <a:pt x="0" y="1"/>
                    <a:pt x="2" y="6"/>
                  </a:cubicBezTo>
                  <a:cubicBezTo>
                    <a:pt x="4" y="10"/>
                    <a:pt x="14" y="11"/>
                    <a:pt x="18" y="12"/>
                  </a:cubicBezTo>
                  <a:cubicBezTo>
                    <a:pt x="23" y="13"/>
                    <a:pt x="28" y="13"/>
                    <a:pt x="34" y="13"/>
                  </a:cubicBezTo>
                  <a:cubicBezTo>
                    <a:pt x="41" y="13"/>
                    <a:pt x="49" y="12"/>
                    <a:pt x="56" y="11"/>
                  </a:cubicBezTo>
                  <a:cubicBezTo>
                    <a:pt x="64" y="9"/>
                    <a:pt x="72" y="6"/>
                    <a:pt x="76"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6" name="î$ļiḍè"/>
            <p:cNvSpPr/>
            <p:nvPr/>
          </p:nvSpPr>
          <p:spPr bwMode="auto">
            <a:xfrm>
              <a:off x="15940" y="8398"/>
              <a:ext cx="281" cy="32"/>
            </a:xfrm>
            <a:custGeom>
              <a:avLst/>
              <a:gdLst>
                <a:gd name="T0" fmla="*/ 157 w 168"/>
                <a:gd name="T1" fmla="*/ 0 h 19"/>
                <a:gd name="T2" fmla="*/ 98 w 168"/>
                <a:gd name="T3" fmla="*/ 6 h 19"/>
                <a:gd name="T4" fmla="*/ 54 w 168"/>
                <a:gd name="T5" fmla="*/ 14 h 19"/>
                <a:gd name="T6" fmla="*/ 40 w 168"/>
                <a:gd name="T7" fmla="*/ 12 h 19"/>
                <a:gd name="T8" fmla="*/ 25 w 168"/>
                <a:gd name="T9" fmla="*/ 8 h 19"/>
                <a:gd name="T10" fmla="*/ 20 w 168"/>
                <a:gd name="T11" fmla="*/ 8 h 19"/>
                <a:gd name="T12" fmla="*/ 0 w 168"/>
                <a:gd name="T13" fmla="*/ 14 h 19"/>
                <a:gd name="T14" fmla="*/ 36 w 168"/>
                <a:gd name="T15" fmla="*/ 19 h 19"/>
                <a:gd name="T16" fmla="*/ 55 w 168"/>
                <a:gd name="T17" fmla="*/ 19 h 19"/>
                <a:gd name="T18" fmla="*/ 104 w 168"/>
                <a:gd name="T19" fmla="*/ 16 h 19"/>
                <a:gd name="T20" fmla="*/ 136 w 168"/>
                <a:gd name="T21" fmla="*/ 9 h 19"/>
                <a:gd name="T22" fmla="*/ 153 w 168"/>
                <a:gd name="T23" fmla="*/ 5 h 19"/>
                <a:gd name="T24" fmla="*/ 168 w 168"/>
                <a:gd name="T25" fmla="*/ 0 h 19"/>
                <a:gd name="T26" fmla="*/ 157 w 168"/>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19">
                  <a:moveTo>
                    <a:pt x="157" y="0"/>
                  </a:moveTo>
                  <a:cubicBezTo>
                    <a:pt x="137" y="0"/>
                    <a:pt x="117" y="2"/>
                    <a:pt x="98" y="6"/>
                  </a:cubicBezTo>
                  <a:cubicBezTo>
                    <a:pt x="83" y="10"/>
                    <a:pt x="69" y="14"/>
                    <a:pt x="54" y="14"/>
                  </a:cubicBezTo>
                  <a:cubicBezTo>
                    <a:pt x="49" y="14"/>
                    <a:pt x="44" y="14"/>
                    <a:pt x="40" y="12"/>
                  </a:cubicBezTo>
                  <a:cubicBezTo>
                    <a:pt x="35" y="11"/>
                    <a:pt x="30" y="9"/>
                    <a:pt x="25" y="8"/>
                  </a:cubicBezTo>
                  <a:cubicBezTo>
                    <a:pt x="23" y="8"/>
                    <a:pt x="22" y="8"/>
                    <a:pt x="20" y="8"/>
                  </a:cubicBezTo>
                  <a:cubicBezTo>
                    <a:pt x="13" y="8"/>
                    <a:pt x="6" y="10"/>
                    <a:pt x="0" y="14"/>
                  </a:cubicBezTo>
                  <a:cubicBezTo>
                    <a:pt x="8" y="19"/>
                    <a:pt x="26" y="18"/>
                    <a:pt x="36" y="19"/>
                  </a:cubicBezTo>
                  <a:cubicBezTo>
                    <a:pt x="43" y="19"/>
                    <a:pt x="49" y="19"/>
                    <a:pt x="55" y="19"/>
                  </a:cubicBezTo>
                  <a:cubicBezTo>
                    <a:pt x="72" y="19"/>
                    <a:pt x="88" y="18"/>
                    <a:pt x="104" y="16"/>
                  </a:cubicBezTo>
                  <a:cubicBezTo>
                    <a:pt x="115" y="14"/>
                    <a:pt x="125" y="12"/>
                    <a:pt x="136" y="9"/>
                  </a:cubicBezTo>
                  <a:cubicBezTo>
                    <a:pt x="142" y="8"/>
                    <a:pt x="147" y="6"/>
                    <a:pt x="153" y="5"/>
                  </a:cubicBezTo>
                  <a:cubicBezTo>
                    <a:pt x="157" y="4"/>
                    <a:pt x="163" y="0"/>
                    <a:pt x="168" y="0"/>
                  </a:cubicBezTo>
                  <a:cubicBezTo>
                    <a:pt x="164" y="0"/>
                    <a:pt x="161" y="0"/>
                    <a:pt x="157"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7" name="ïṥľiḋè"/>
            <p:cNvSpPr/>
            <p:nvPr/>
          </p:nvSpPr>
          <p:spPr bwMode="auto">
            <a:xfrm>
              <a:off x="15997" y="7364"/>
              <a:ext cx="8" cy="17"/>
            </a:xfrm>
            <a:custGeom>
              <a:avLst/>
              <a:gdLst>
                <a:gd name="T0" fmla="*/ 2 w 5"/>
                <a:gd name="T1" fmla="*/ 0 h 10"/>
                <a:gd name="T2" fmla="*/ 0 w 5"/>
                <a:gd name="T3" fmla="*/ 10 h 10"/>
                <a:gd name="T4" fmla="*/ 4 w 5"/>
                <a:gd name="T5" fmla="*/ 3 h 10"/>
                <a:gd name="T6" fmla="*/ 5 w 5"/>
                <a:gd name="T7" fmla="*/ 2 h 10"/>
                <a:gd name="T8" fmla="*/ 2 w 5"/>
                <a:gd name="T9" fmla="*/ 0 h 10"/>
              </a:gdLst>
              <a:ahLst/>
              <a:cxnLst>
                <a:cxn ang="0">
                  <a:pos x="T0" y="T1"/>
                </a:cxn>
                <a:cxn ang="0">
                  <a:pos x="T2" y="T3"/>
                </a:cxn>
                <a:cxn ang="0">
                  <a:pos x="T4" y="T5"/>
                </a:cxn>
                <a:cxn ang="0">
                  <a:pos x="T6" y="T7"/>
                </a:cxn>
                <a:cxn ang="0">
                  <a:pos x="T8" y="T9"/>
                </a:cxn>
              </a:cxnLst>
              <a:rect l="0" t="0" r="r" b="b"/>
              <a:pathLst>
                <a:path w="5" h="10">
                  <a:moveTo>
                    <a:pt x="2" y="0"/>
                  </a:moveTo>
                  <a:cubicBezTo>
                    <a:pt x="0" y="10"/>
                    <a:pt x="0" y="10"/>
                    <a:pt x="0" y="10"/>
                  </a:cubicBezTo>
                  <a:cubicBezTo>
                    <a:pt x="2" y="8"/>
                    <a:pt x="3" y="5"/>
                    <a:pt x="4" y="3"/>
                  </a:cubicBezTo>
                  <a:cubicBezTo>
                    <a:pt x="4" y="2"/>
                    <a:pt x="5" y="2"/>
                    <a:pt x="5" y="2"/>
                  </a:cubicBezTo>
                  <a:cubicBezTo>
                    <a:pt x="4" y="1"/>
                    <a:pt x="2" y="0"/>
                    <a:pt x="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8" name="îṩ1ïdé"/>
            <p:cNvSpPr/>
            <p:nvPr/>
          </p:nvSpPr>
          <p:spPr bwMode="auto">
            <a:xfrm>
              <a:off x="15997" y="7368"/>
              <a:ext cx="10" cy="15"/>
            </a:xfrm>
            <a:custGeom>
              <a:avLst/>
              <a:gdLst>
                <a:gd name="T0" fmla="*/ 5 w 6"/>
                <a:gd name="T1" fmla="*/ 0 h 9"/>
                <a:gd name="T2" fmla="*/ 4 w 6"/>
                <a:gd name="T3" fmla="*/ 1 h 9"/>
                <a:gd name="T4" fmla="*/ 0 w 6"/>
                <a:gd name="T5" fmla="*/ 8 h 9"/>
                <a:gd name="T6" fmla="*/ 0 w 6"/>
                <a:gd name="T7" fmla="*/ 9 h 9"/>
                <a:gd name="T8" fmla="*/ 4 w 6"/>
                <a:gd name="T9" fmla="*/ 1 h 9"/>
                <a:gd name="T10" fmla="*/ 5 w 6"/>
                <a:gd name="T11" fmla="*/ 1 h 9"/>
                <a:gd name="T12" fmla="*/ 5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5" y="0"/>
                  </a:moveTo>
                  <a:cubicBezTo>
                    <a:pt x="5" y="0"/>
                    <a:pt x="4" y="0"/>
                    <a:pt x="4" y="1"/>
                  </a:cubicBezTo>
                  <a:cubicBezTo>
                    <a:pt x="3" y="3"/>
                    <a:pt x="2" y="6"/>
                    <a:pt x="0" y="8"/>
                  </a:cubicBezTo>
                  <a:cubicBezTo>
                    <a:pt x="0" y="9"/>
                    <a:pt x="0" y="9"/>
                    <a:pt x="0" y="9"/>
                  </a:cubicBezTo>
                  <a:cubicBezTo>
                    <a:pt x="2" y="6"/>
                    <a:pt x="3" y="3"/>
                    <a:pt x="4" y="1"/>
                  </a:cubicBezTo>
                  <a:cubicBezTo>
                    <a:pt x="5" y="1"/>
                    <a:pt x="5" y="1"/>
                    <a:pt x="5" y="1"/>
                  </a:cubicBezTo>
                  <a:cubicBezTo>
                    <a:pt x="6" y="1"/>
                    <a:pt x="5" y="0"/>
                    <a:pt x="5"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09" name="iṡļîḑé"/>
            <p:cNvSpPr/>
            <p:nvPr/>
          </p:nvSpPr>
          <p:spPr bwMode="auto">
            <a:xfrm>
              <a:off x="15852" y="7651"/>
              <a:ext cx="31" cy="344"/>
            </a:xfrm>
            <a:custGeom>
              <a:avLst/>
              <a:gdLst>
                <a:gd name="T0" fmla="*/ 0 w 18"/>
                <a:gd name="T1" fmla="*/ 200 h 206"/>
                <a:gd name="T2" fmla="*/ 0 w 18"/>
                <a:gd name="T3" fmla="*/ 206 h 206"/>
                <a:gd name="T4" fmla="*/ 0 w 18"/>
                <a:gd name="T5" fmla="*/ 206 h 206"/>
                <a:gd name="T6" fmla="*/ 0 w 18"/>
                <a:gd name="T7" fmla="*/ 206 h 206"/>
                <a:gd name="T8" fmla="*/ 0 w 18"/>
                <a:gd name="T9" fmla="*/ 206 h 206"/>
                <a:gd name="T10" fmla="*/ 0 w 18"/>
                <a:gd name="T11" fmla="*/ 202 h 206"/>
                <a:gd name="T12" fmla="*/ 0 w 18"/>
                <a:gd name="T13" fmla="*/ 200 h 206"/>
                <a:gd name="T14" fmla="*/ 13 w 18"/>
                <a:gd name="T15" fmla="*/ 0 h 206"/>
                <a:gd name="T16" fmla="*/ 12 w 18"/>
                <a:gd name="T17" fmla="*/ 2 h 206"/>
                <a:gd name="T18" fmla="*/ 18 w 18"/>
                <a:gd name="T19" fmla="*/ 57 h 206"/>
                <a:gd name="T20" fmla="*/ 18 w 18"/>
                <a:gd name="T21" fmla="*/ 56 h 206"/>
                <a:gd name="T22" fmla="*/ 12 w 18"/>
                <a:gd name="T23" fmla="*/ 1 h 206"/>
                <a:gd name="T24" fmla="*/ 13 w 18"/>
                <a:gd name="T25" fmla="*/ 0 h 206"/>
                <a:gd name="T26" fmla="*/ 13 w 18"/>
                <a:gd name="T2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06">
                  <a:moveTo>
                    <a:pt x="0" y="200"/>
                  </a:moveTo>
                  <a:cubicBezTo>
                    <a:pt x="0" y="202"/>
                    <a:pt x="0" y="204"/>
                    <a:pt x="0" y="206"/>
                  </a:cubicBezTo>
                  <a:cubicBezTo>
                    <a:pt x="0" y="206"/>
                    <a:pt x="0" y="206"/>
                    <a:pt x="0" y="206"/>
                  </a:cubicBezTo>
                  <a:cubicBezTo>
                    <a:pt x="0" y="206"/>
                    <a:pt x="0" y="206"/>
                    <a:pt x="0" y="206"/>
                  </a:cubicBezTo>
                  <a:cubicBezTo>
                    <a:pt x="0" y="206"/>
                    <a:pt x="0" y="206"/>
                    <a:pt x="0" y="206"/>
                  </a:cubicBezTo>
                  <a:cubicBezTo>
                    <a:pt x="0" y="205"/>
                    <a:pt x="0" y="203"/>
                    <a:pt x="0" y="202"/>
                  </a:cubicBezTo>
                  <a:cubicBezTo>
                    <a:pt x="0" y="202"/>
                    <a:pt x="0" y="201"/>
                    <a:pt x="0" y="200"/>
                  </a:cubicBezTo>
                  <a:moveTo>
                    <a:pt x="13" y="0"/>
                  </a:moveTo>
                  <a:cubicBezTo>
                    <a:pt x="12" y="2"/>
                    <a:pt x="12" y="2"/>
                    <a:pt x="12" y="2"/>
                  </a:cubicBezTo>
                  <a:cubicBezTo>
                    <a:pt x="12" y="2"/>
                    <a:pt x="17" y="45"/>
                    <a:pt x="18" y="57"/>
                  </a:cubicBezTo>
                  <a:cubicBezTo>
                    <a:pt x="18" y="57"/>
                    <a:pt x="18" y="56"/>
                    <a:pt x="18" y="56"/>
                  </a:cubicBezTo>
                  <a:cubicBezTo>
                    <a:pt x="17" y="43"/>
                    <a:pt x="12" y="1"/>
                    <a:pt x="12" y="1"/>
                  </a:cubicBezTo>
                  <a:cubicBezTo>
                    <a:pt x="13" y="0"/>
                    <a:pt x="13" y="0"/>
                    <a:pt x="13" y="0"/>
                  </a:cubicBezTo>
                  <a:cubicBezTo>
                    <a:pt x="13" y="0"/>
                    <a:pt x="13"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0" name="iŝļíḓé"/>
            <p:cNvSpPr/>
            <p:nvPr/>
          </p:nvSpPr>
          <p:spPr bwMode="auto">
            <a:xfrm>
              <a:off x="15930" y="7383"/>
              <a:ext cx="67" cy="176"/>
            </a:xfrm>
            <a:custGeom>
              <a:avLst/>
              <a:gdLst>
                <a:gd name="T0" fmla="*/ 39 w 39"/>
                <a:gd name="T1" fmla="*/ 0 h 105"/>
                <a:gd name="T2" fmla="*/ 25 w 39"/>
                <a:gd name="T3" fmla="*/ 15 h 105"/>
                <a:gd name="T4" fmla="*/ 0 w 39"/>
                <a:gd name="T5" fmla="*/ 95 h 105"/>
                <a:gd name="T6" fmla="*/ 10 w 39"/>
                <a:gd name="T7" fmla="*/ 88 h 105"/>
                <a:gd name="T8" fmla="*/ 22 w 39"/>
                <a:gd name="T9" fmla="*/ 105 h 105"/>
                <a:gd name="T10" fmla="*/ 31 w 39"/>
                <a:gd name="T11" fmla="*/ 78 h 105"/>
                <a:gd name="T12" fmla="*/ 37 w 39"/>
                <a:gd name="T13" fmla="*/ 12 h 105"/>
                <a:gd name="T14" fmla="*/ 39 w 39"/>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5">
                  <a:moveTo>
                    <a:pt x="39" y="0"/>
                  </a:moveTo>
                  <a:cubicBezTo>
                    <a:pt x="35" y="6"/>
                    <a:pt x="30" y="11"/>
                    <a:pt x="25" y="15"/>
                  </a:cubicBezTo>
                  <a:cubicBezTo>
                    <a:pt x="10" y="26"/>
                    <a:pt x="3" y="63"/>
                    <a:pt x="0" y="95"/>
                  </a:cubicBezTo>
                  <a:cubicBezTo>
                    <a:pt x="10" y="88"/>
                    <a:pt x="10" y="88"/>
                    <a:pt x="10" y="88"/>
                  </a:cubicBezTo>
                  <a:cubicBezTo>
                    <a:pt x="10" y="88"/>
                    <a:pt x="16" y="98"/>
                    <a:pt x="22" y="105"/>
                  </a:cubicBezTo>
                  <a:cubicBezTo>
                    <a:pt x="26" y="93"/>
                    <a:pt x="29" y="83"/>
                    <a:pt x="31" y="78"/>
                  </a:cubicBezTo>
                  <a:cubicBezTo>
                    <a:pt x="38" y="57"/>
                    <a:pt x="37" y="12"/>
                    <a:pt x="37" y="12"/>
                  </a:cubicBezTo>
                  <a:cubicBezTo>
                    <a:pt x="39" y="0"/>
                    <a:pt x="39" y="0"/>
                    <a:pt x="39"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1" name="îSlídé"/>
            <p:cNvSpPr/>
            <p:nvPr/>
          </p:nvSpPr>
          <p:spPr bwMode="auto">
            <a:xfrm>
              <a:off x="15875" y="7553"/>
              <a:ext cx="53" cy="97"/>
            </a:xfrm>
            <a:custGeom>
              <a:avLst/>
              <a:gdLst>
                <a:gd name="T0" fmla="*/ 33 w 33"/>
                <a:gd name="T1" fmla="*/ 0 h 58"/>
                <a:gd name="T2" fmla="*/ 11 w 33"/>
                <a:gd name="T3" fmla="*/ 16 h 58"/>
                <a:gd name="T4" fmla="*/ 0 w 33"/>
                <a:gd name="T5" fmla="*/ 58 h 58"/>
                <a:gd name="T6" fmla="*/ 0 w 33"/>
                <a:gd name="T7" fmla="*/ 58 h 58"/>
                <a:gd name="T8" fmla="*/ 11 w 33"/>
                <a:gd name="T9" fmla="*/ 15 h 58"/>
                <a:gd name="T10" fmla="*/ 33 w 33"/>
                <a:gd name="T11" fmla="*/ 0 h 58"/>
                <a:gd name="T12" fmla="*/ 33 w 3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3" h="58">
                  <a:moveTo>
                    <a:pt x="33" y="0"/>
                  </a:moveTo>
                  <a:cubicBezTo>
                    <a:pt x="11" y="16"/>
                    <a:pt x="11" y="16"/>
                    <a:pt x="11" y="16"/>
                  </a:cubicBezTo>
                  <a:cubicBezTo>
                    <a:pt x="0" y="58"/>
                    <a:pt x="0" y="58"/>
                    <a:pt x="0" y="58"/>
                  </a:cubicBezTo>
                  <a:cubicBezTo>
                    <a:pt x="0" y="58"/>
                    <a:pt x="0" y="58"/>
                    <a:pt x="0" y="58"/>
                  </a:cubicBezTo>
                  <a:cubicBezTo>
                    <a:pt x="11" y="15"/>
                    <a:pt x="11" y="15"/>
                    <a:pt x="11" y="15"/>
                  </a:cubicBezTo>
                  <a:cubicBezTo>
                    <a:pt x="33" y="0"/>
                    <a:pt x="33" y="0"/>
                    <a:pt x="33" y="0"/>
                  </a:cubicBezTo>
                  <a:cubicBezTo>
                    <a:pt x="33" y="0"/>
                    <a:pt x="33" y="0"/>
                    <a:pt x="33"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2" name="išḻîďè"/>
            <p:cNvSpPr/>
            <p:nvPr/>
          </p:nvSpPr>
          <p:spPr bwMode="auto">
            <a:xfrm>
              <a:off x="15928" y="7530"/>
              <a:ext cx="40" cy="34"/>
            </a:xfrm>
            <a:custGeom>
              <a:avLst/>
              <a:gdLst>
                <a:gd name="T0" fmla="*/ 11 w 23"/>
                <a:gd name="T1" fmla="*/ 0 h 21"/>
                <a:gd name="T2" fmla="*/ 1 w 23"/>
                <a:gd name="T3" fmla="*/ 7 h 21"/>
                <a:gd name="T4" fmla="*/ 0 w 23"/>
                <a:gd name="T5" fmla="*/ 14 h 21"/>
                <a:gd name="T6" fmla="*/ 0 w 23"/>
                <a:gd name="T7" fmla="*/ 14 h 21"/>
                <a:gd name="T8" fmla="*/ 0 w 23"/>
                <a:gd name="T9" fmla="*/ 14 h 21"/>
                <a:gd name="T10" fmla="*/ 0 w 23"/>
                <a:gd name="T11" fmla="*/ 14 h 21"/>
                <a:gd name="T12" fmla="*/ 11 w 23"/>
                <a:gd name="T13" fmla="*/ 7 h 21"/>
                <a:gd name="T14" fmla="*/ 22 w 23"/>
                <a:gd name="T15" fmla="*/ 21 h 21"/>
                <a:gd name="T16" fmla="*/ 23 w 23"/>
                <a:gd name="T17" fmla="*/ 17 h 21"/>
                <a:gd name="T18" fmla="*/ 11 w 23"/>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1">
                  <a:moveTo>
                    <a:pt x="11" y="0"/>
                  </a:moveTo>
                  <a:cubicBezTo>
                    <a:pt x="1" y="7"/>
                    <a:pt x="1" y="7"/>
                    <a:pt x="1" y="7"/>
                  </a:cubicBezTo>
                  <a:cubicBezTo>
                    <a:pt x="1" y="9"/>
                    <a:pt x="0" y="12"/>
                    <a:pt x="0" y="14"/>
                  </a:cubicBezTo>
                  <a:cubicBezTo>
                    <a:pt x="0" y="14"/>
                    <a:pt x="0" y="14"/>
                    <a:pt x="0" y="14"/>
                  </a:cubicBezTo>
                  <a:cubicBezTo>
                    <a:pt x="0" y="14"/>
                    <a:pt x="0" y="14"/>
                    <a:pt x="0" y="14"/>
                  </a:cubicBezTo>
                  <a:cubicBezTo>
                    <a:pt x="0" y="14"/>
                    <a:pt x="0" y="14"/>
                    <a:pt x="0" y="14"/>
                  </a:cubicBezTo>
                  <a:cubicBezTo>
                    <a:pt x="11" y="7"/>
                    <a:pt x="11" y="7"/>
                    <a:pt x="11" y="7"/>
                  </a:cubicBezTo>
                  <a:cubicBezTo>
                    <a:pt x="14" y="12"/>
                    <a:pt x="18" y="17"/>
                    <a:pt x="22" y="21"/>
                  </a:cubicBezTo>
                  <a:cubicBezTo>
                    <a:pt x="22" y="20"/>
                    <a:pt x="23" y="18"/>
                    <a:pt x="23" y="17"/>
                  </a:cubicBezTo>
                  <a:cubicBezTo>
                    <a:pt x="17" y="10"/>
                    <a:pt x="11" y="0"/>
                    <a:pt x="11"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3" name="îṥ1îḓe"/>
            <p:cNvSpPr/>
            <p:nvPr/>
          </p:nvSpPr>
          <p:spPr bwMode="auto">
            <a:xfrm>
              <a:off x="15852" y="7744"/>
              <a:ext cx="31" cy="245"/>
            </a:xfrm>
            <a:custGeom>
              <a:avLst/>
              <a:gdLst>
                <a:gd name="T0" fmla="*/ 18 w 18"/>
                <a:gd name="T1" fmla="*/ 0 h 146"/>
                <a:gd name="T2" fmla="*/ 18 w 18"/>
                <a:gd name="T3" fmla="*/ 1 h 146"/>
                <a:gd name="T4" fmla="*/ 18 w 18"/>
                <a:gd name="T5" fmla="*/ 4 h 146"/>
                <a:gd name="T6" fmla="*/ 11 w 18"/>
                <a:gd name="T7" fmla="*/ 85 h 146"/>
                <a:gd name="T8" fmla="*/ 0 w 18"/>
                <a:gd name="T9" fmla="*/ 144 h 146"/>
                <a:gd name="T10" fmla="*/ 0 w 18"/>
                <a:gd name="T11" fmla="*/ 146 h 146"/>
                <a:gd name="T12" fmla="*/ 11 w 18"/>
                <a:gd name="T13" fmla="*/ 85 h 146"/>
                <a:gd name="T14" fmla="*/ 18 w 18"/>
                <a:gd name="T15" fmla="*/ 4 h 146"/>
                <a:gd name="T16" fmla="*/ 18 w 18"/>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6">
                  <a:moveTo>
                    <a:pt x="18" y="0"/>
                  </a:moveTo>
                  <a:cubicBezTo>
                    <a:pt x="18" y="0"/>
                    <a:pt x="18" y="1"/>
                    <a:pt x="18" y="1"/>
                  </a:cubicBezTo>
                  <a:cubicBezTo>
                    <a:pt x="18" y="2"/>
                    <a:pt x="18" y="3"/>
                    <a:pt x="18" y="4"/>
                  </a:cubicBezTo>
                  <a:cubicBezTo>
                    <a:pt x="18" y="7"/>
                    <a:pt x="11" y="85"/>
                    <a:pt x="11" y="85"/>
                  </a:cubicBezTo>
                  <a:cubicBezTo>
                    <a:pt x="11" y="85"/>
                    <a:pt x="1" y="119"/>
                    <a:pt x="0" y="144"/>
                  </a:cubicBezTo>
                  <a:cubicBezTo>
                    <a:pt x="0" y="145"/>
                    <a:pt x="0" y="146"/>
                    <a:pt x="0" y="146"/>
                  </a:cubicBezTo>
                  <a:cubicBezTo>
                    <a:pt x="0" y="121"/>
                    <a:pt x="11" y="85"/>
                    <a:pt x="11" y="85"/>
                  </a:cubicBezTo>
                  <a:cubicBezTo>
                    <a:pt x="11" y="85"/>
                    <a:pt x="18" y="7"/>
                    <a:pt x="18" y="4"/>
                  </a:cubicBezTo>
                  <a:cubicBezTo>
                    <a:pt x="18" y="3"/>
                    <a:pt x="18" y="2"/>
                    <a:pt x="18"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4" name="íṡḻïḓé"/>
            <p:cNvSpPr/>
            <p:nvPr/>
          </p:nvSpPr>
          <p:spPr bwMode="auto">
            <a:xfrm>
              <a:off x="15852" y="7542"/>
              <a:ext cx="115" cy="455"/>
            </a:xfrm>
            <a:custGeom>
              <a:avLst/>
              <a:gdLst>
                <a:gd name="T0" fmla="*/ 57 w 68"/>
                <a:gd name="T1" fmla="*/ 0 h 272"/>
                <a:gd name="T2" fmla="*/ 46 w 68"/>
                <a:gd name="T3" fmla="*/ 7 h 272"/>
                <a:gd name="T4" fmla="*/ 46 w 68"/>
                <a:gd name="T5" fmla="*/ 7 h 272"/>
                <a:gd name="T6" fmla="*/ 24 w 68"/>
                <a:gd name="T7" fmla="*/ 22 h 272"/>
                <a:gd name="T8" fmla="*/ 13 w 68"/>
                <a:gd name="T9" fmla="*/ 65 h 272"/>
                <a:gd name="T10" fmla="*/ 12 w 68"/>
                <a:gd name="T11" fmla="*/ 66 h 272"/>
                <a:gd name="T12" fmla="*/ 18 w 68"/>
                <a:gd name="T13" fmla="*/ 121 h 272"/>
                <a:gd name="T14" fmla="*/ 18 w 68"/>
                <a:gd name="T15" fmla="*/ 125 h 272"/>
                <a:gd name="T16" fmla="*/ 11 w 68"/>
                <a:gd name="T17" fmla="*/ 206 h 272"/>
                <a:gd name="T18" fmla="*/ 0 w 68"/>
                <a:gd name="T19" fmla="*/ 267 h 272"/>
                <a:gd name="T20" fmla="*/ 0 w 68"/>
                <a:gd name="T21" fmla="*/ 271 h 272"/>
                <a:gd name="T22" fmla="*/ 29 w 68"/>
                <a:gd name="T23" fmla="*/ 272 h 272"/>
                <a:gd name="T24" fmla="*/ 49 w 68"/>
                <a:gd name="T25" fmla="*/ 80 h 272"/>
                <a:gd name="T26" fmla="*/ 55 w 68"/>
                <a:gd name="T27" fmla="*/ 58 h 272"/>
                <a:gd name="T28" fmla="*/ 68 w 68"/>
                <a:gd name="T29" fmla="*/ 14 h 272"/>
                <a:gd name="T30" fmla="*/ 68 w 68"/>
                <a:gd name="T31" fmla="*/ 14 h 272"/>
                <a:gd name="T32" fmla="*/ 57 w 68"/>
                <a:gd name="T3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72">
                  <a:moveTo>
                    <a:pt x="57" y="0"/>
                  </a:moveTo>
                  <a:cubicBezTo>
                    <a:pt x="46" y="7"/>
                    <a:pt x="46" y="7"/>
                    <a:pt x="46" y="7"/>
                  </a:cubicBezTo>
                  <a:cubicBezTo>
                    <a:pt x="46" y="7"/>
                    <a:pt x="46" y="7"/>
                    <a:pt x="46" y="7"/>
                  </a:cubicBezTo>
                  <a:cubicBezTo>
                    <a:pt x="24" y="22"/>
                    <a:pt x="24" y="22"/>
                    <a:pt x="24" y="22"/>
                  </a:cubicBezTo>
                  <a:cubicBezTo>
                    <a:pt x="13" y="65"/>
                    <a:pt x="13" y="65"/>
                    <a:pt x="13" y="65"/>
                  </a:cubicBezTo>
                  <a:cubicBezTo>
                    <a:pt x="12" y="66"/>
                    <a:pt x="12" y="66"/>
                    <a:pt x="12" y="66"/>
                  </a:cubicBezTo>
                  <a:cubicBezTo>
                    <a:pt x="12" y="66"/>
                    <a:pt x="17" y="108"/>
                    <a:pt x="18" y="121"/>
                  </a:cubicBezTo>
                  <a:cubicBezTo>
                    <a:pt x="18" y="123"/>
                    <a:pt x="18" y="124"/>
                    <a:pt x="18" y="125"/>
                  </a:cubicBezTo>
                  <a:cubicBezTo>
                    <a:pt x="18" y="128"/>
                    <a:pt x="11" y="206"/>
                    <a:pt x="11" y="206"/>
                  </a:cubicBezTo>
                  <a:cubicBezTo>
                    <a:pt x="11" y="206"/>
                    <a:pt x="0" y="242"/>
                    <a:pt x="0" y="267"/>
                  </a:cubicBezTo>
                  <a:cubicBezTo>
                    <a:pt x="0" y="268"/>
                    <a:pt x="0" y="270"/>
                    <a:pt x="0" y="271"/>
                  </a:cubicBezTo>
                  <a:cubicBezTo>
                    <a:pt x="29" y="272"/>
                    <a:pt x="29" y="272"/>
                    <a:pt x="29" y="272"/>
                  </a:cubicBezTo>
                  <a:cubicBezTo>
                    <a:pt x="34" y="206"/>
                    <a:pt x="49" y="80"/>
                    <a:pt x="49" y="80"/>
                  </a:cubicBezTo>
                  <a:cubicBezTo>
                    <a:pt x="49" y="80"/>
                    <a:pt x="52" y="71"/>
                    <a:pt x="55" y="58"/>
                  </a:cubicBezTo>
                  <a:cubicBezTo>
                    <a:pt x="59" y="45"/>
                    <a:pt x="64" y="29"/>
                    <a:pt x="68" y="14"/>
                  </a:cubicBezTo>
                  <a:cubicBezTo>
                    <a:pt x="68" y="14"/>
                    <a:pt x="68" y="14"/>
                    <a:pt x="68" y="14"/>
                  </a:cubicBezTo>
                  <a:cubicBezTo>
                    <a:pt x="64" y="10"/>
                    <a:pt x="60" y="5"/>
                    <a:pt x="57"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5" name="îsļïďé"/>
            <p:cNvSpPr/>
            <p:nvPr/>
          </p:nvSpPr>
          <p:spPr bwMode="auto">
            <a:xfrm>
              <a:off x="15734" y="8004"/>
              <a:ext cx="120" cy="329"/>
            </a:xfrm>
            <a:custGeom>
              <a:avLst/>
              <a:gdLst>
                <a:gd name="T0" fmla="*/ 0 w 72"/>
                <a:gd name="T1" fmla="*/ 197 h 197"/>
                <a:gd name="T2" fmla="*/ 0 w 72"/>
                <a:gd name="T3" fmla="*/ 197 h 197"/>
                <a:gd name="T4" fmla="*/ 0 w 72"/>
                <a:gd name="T5" fmla="*/ 197 h 197"/>
                <a:gd name="T6" fmla="*/ 0 w 72"/>
                <a:gd name="T7" fmla="*/ 197 h 197"/>
                <a:gd name="T8" fmla="*/ 71 w 72"/>
                <a:gd name="T9" fmla="*/ 0 h 197"/>
                <a:gd name="T10" fmla="*/ 71 w 72"/>
                <a:gd name="T11" fmla="*/ 1 h 197"/>
                <a:gd name="T12" fmla="*/ 72 w 72"/>
                <a:gd name="T13" fmla="*/ 1 h 197"/>
                <a:gd name="T14" fmla="*/ 71 w 72"/>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97">
                  <a:moveTo>
                    <a:pt x="0" y="197"/>
                  </a:moveTo>
                  <a:cubicBezTo>
                    <a:pt x="0" y="197"/>
                    <a:pt x="0" y="197"/>
                    <a:pt x="0" y="197"/>
                  </a:cubicBezTo>
                  <a:cubicBezTo>
                    <a:pt x="0" y="197"/>
                    <a:pt x="0" y="197"/>
                    <a:pt x="0" y="197"/>
                  </a:cubicBezTo>
                  <a:cubicBezTo>
                    <a:pt x="0" y="197"/>
                    <a:pt x="0" y="197"/>
                    <a:pt x="0" y="197"/>
                  </a:cubicBezTo>
                  <a:moveTo>
                    <a:pt x="71" y="0"/>
                  </a:moveTo>
                  <a:cubicBezTo>
                    <a:pt x="71" y="0"/>
                    <a:pt x="71" y="0"/>
                    <a:pt x="71" y="1"/>
                  </a:cubicBezTo>
                  <a:cubicBezTo>
                    <a:pt x="72" y="1"/>
                    <a:pt x="72" y="1"/>
                    <a:pt x="72" y="1"/>
                  </a:cubicBezTo>
                  <a:cubicBezTo>
                    <a:pt x="71" y="0"/>
                    <a:pt x="71" y="0"/>
                    <a:pt x="71"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6" name="ïṣḷïḓe"/>
            <p:cNvSpPr/>
            <p:nvPr/>
          </p:nvSpPr>
          <p:spPr bwMode="auto">
            <a:xfrm>
              <a:off x="15852" y="7995"/>
              <a:ext cx="2" cy="10"/>
            </a:xfrm>
            <a:custGeom>
              <a:avLst/>
              <a:gdLst>
                <a:gd name="T0" fmla="*/ 0 w 1"/>
                <a:gd name="T1" fmla="*/ 0 h 6"/>
                <a:gd name="T2" fmla="*/ 0 w 1"/>
                <a:gd name="T3" fmla="*/ 0 h 6"/>
                <a:gd name="T4" fmla="*/ 0 w 1"/>
                <a:gd name="T5" fmla="*/ 5 h 6"/>
                <a:gd name="T6" fmla="*/ 1 w 1"/>
                <a:gd name="T7" fmla="*/ 6 h 6"/>
                <a:gd name="T8" fmla="*/ 1 w 1"/>
                <a:gd name="T9" fmla="*/ 6 h 6"/>
                <a:gd name="T10" fmla="*/ 1 w 1"/>
                <a:gd name="T11" fmla="*/ 6 h 6"/>
                <a:gd name="T12" fmla="*/ 0 w 1"/>
                <a:gd name="T13" fmla="*/ 0 h 6"/>
                <a:gd name="T14" fmla="*/ 0 w 1"/>
                <a:gd name="T15" fmla="*/ 0 h 6"/>
                <a:gd name="T16" fmla="*/ 0 w 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6">
                  <a:moveTo>
                    <a:pt x="0" y="0"/>
                  </a:moveTo>
                  <a:cubicBezTo>
                    <a:pt x="0" y="0"/>
                    <a:pt x="0" y="0"/>
                    <a:pt x="0" y="0"/>
                  </a:cubicBezTo>
                  <a:cubicBezTo>
                    <a:pt x="0" y="2"/>
                    <a:pt x="0" y="3"/>
                    <a:pt x="0" y="5"/>
                  </a:cubicBezTo>
                  <a:cubicBezTo>
                    <a:pt x="0" y="5"/>
                    <a:pt x="0" y="5"/>
                    <a:pt x="1" y="6"/>
                  </a:cubicBezTo>
                  <a:cubicBezTo>
                    <a:pt x="1" y="6"/>
                    <a:pt x="1" y="6"/>
                    <a:pt x="1" y="6"/>
                  </a:cubicBezTo>
                  <a:cubicBezTo>
                    <a:pt x="1" y="6"/>
                    <a:pt x="1" y="6"/>
                    <a:pt x="1" y="6"/>
                  </a:cubicBezTo>
                  <a:cubicBezTo>
                    <a:pt x="0" y="4"/>
                    <a:pt x="0" y="2"/>
                    <a:pt x="0" y="0"/>
                  </a:cubicBezTo>
                  <a:cubicBezTo>
                    <a:pt x="0" y="0"/>
                    <a:pt x="0" y="0"/>
                    <a:pt x="0" y="0"/>
                  </a:cubicBezTo>
                  <a:cubicBezTo>
                    <a:pt x="0" y="0"/>
                    <a:pt x="0" y="0"/>
                    <a:pt x="0"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7" name="isľíďè"/>
            <p:cNvSpPr/>
            <p:nvPr/>
          </p:nvSpPr>
          <p:spPr bwMode="auto">
            <a:xfrm>
              <a:off x="15852" y="7995"/>
              <a:ext cx="50" cy="11"/>
            </a:xfrm>
            <a:custGeom>
              <a:avLst/>
              <a:gdLst>
                <a:gd name="T0" fmla="*/ 0 w 29"/>
                <a:gd name="T1" fmla="*/ 0 h 7"/>
                <a:gd name="T2" fmla="*/ 0 w 29"/>
                <a:gd name="T3" fmla="*/ 0 h 7"/>
                <a:gd name="T4" fmla="*/ 1 w 29"/>
                <a:gd name="T5" fmla="*/ 6 h 7"/>
                <a:gd name="T6" fmla="*/ 28 w 29"/>
                <a:gd name="T7" fmla="*/ 7 h 7"/>
                <a:gd name="T8" fmla="*/ 29 w 29"/>
                <a:gd name="T9" fmla="*/ 1 h 7"/>
                <a:gd name="T10" fmla="*/ 0 w 29"/>
                <a:gd name="T11" fmla="*/ 0 h 7"/>
              </a:gdLst>
              <a:ahLst/>
              <a:cxnLst>
                <a:cxn ang="0">
                  <a:pos x="T0" y="T1"/>
                </a:cxn>
                <a:cxn ang="0">
                  <a:pos x="T2" y="T3"/>
                </a:cxn>
                <a:cxn ang="0">
                  <a:pos x="T4" y="T5"/>
                </a:cxn>
                <a:cxn ang="0">
                  <a:pos x="T6" y="T7"/>
                </a:cxn>
                <a:cxn ang="0">
                  <a:pos x="T8" y="T9"/>
                </a:cxn>
                <a:cxn ang="0">
                  <a:pos x="T10" y="T11"/>
                </a:cxn>
              </a:cxnLst>
              <a:rect l="0" t="0" r="r" b="b"/>
              <a:pathLst>
                <a:path w="29" h="7">
                  <a:moveTo>
                    <a:pt x="0" y="0"/>
                  </a:moveTo>
                  <a:cubicBezTo>
                    <a:pt x="0" y="0"/>
                    <a:pt x="0" y="0"/>
                    <a:pt x="0" y="0"/>
                  </a:cubicBezTo>
                  <a:cubicBezTo>
                    <a:pt x="0" y="2"/>
                    <a:pt x="0" y="4"/>
                    <a:pt x="1" y="6"/>
                  </a:cubicBezTo>
                  <a:cubicBezTo>
                    <a:pt x="28" y="7"/>
                    <a:pt x="28" y="7"/>
                    <a:pt x="28" y="7"/>
                  </a:cubicBezTo>
                  <a:cubicBezTo>
                    <a:pt x="29" y="5"/>
                    <a:pt x="29" y="3"/>
                    <a:pt x="29" y="1"/>
                  </a:cubicBezTo>
                  <a:cubicBezTo>
                    <a:pt x="0" y="0"/>
                    <a:pt x="0" y="0"/>
                    <a:pt x="0"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8" name="ïṥľíďe"/>
            <p:cNvSpPr/>
            <p:nvPr/>
          </p:nvSpPr>
          <p:spPr bwMode="auto">
            <a:xfrm>
              <a:off x="15734" y="8004"/>
              <a:ext cx="166" cy="329"/>
            </a:xfrm>
            <a:custGeom>
              <a:avLst/>
              <a:gdLst>
                <a:gd name="T0" fmla="*/ 61 w 99"/>
                <a:gd name="T1" fmla="*/ 0 h 197"/>
                <a:gd name="T2" fmla="*/ 4 w 99"/>
                <a:gd name="T3" fmla="*/ 146 h 197"/>
                <a:gd name="T4" fmla="*/ 0 w 99"/>
                <a:gd name="T5" fmla="*/ 197 h 197"/>
                <a:gd name="T6" fmla="*/ 0 w 99"/>
                <a:gd name="T7" fmla="*/ 197 h 197"/>
                <a:gd name="T8" fmla="*/ 15 w 99"/>
                <a:gd name="T9" fmla="*/ 187 h 197"/>
                <a:gd name="T10" fmla="*/ 98 w 99"/>
                <a:gd name="T11" fmla="*/ 17 h 197"/>
                <a:gd name="T12" fmla="*/ 99 w 99"/>
                <a:gd name="T13" fmla="*/ 6 h 197"/>
                <a:gd name="T14" fmla="*/ 99 w 99"/>
                <a:gd name="T15" fmla="*/ 2 h 197"/>
                <a:gd name="T16" fmla="*/ 99 w 99"/>
                <a:gd name="T17" fmla="*/ 2 h 197"/>
                <a:gd name="T18" fmla="*/ 72 w 99"/>
                <a:gd name="T19" fmla="*/ 1 h 197"/>
                <a:gd name="T20" fmla="*/ 72 w 99"/>
                <a:gd name="T21" fmla="*/ 1 h 197"/>
                <a:gd name="T22" fmla="*/ 72 w 99"/>
                <a:gd name="T23" fmla="*/ 1 h 197"/>
                <a:gd name="T24" fmla="*/ 71 w 99"/>
                <a:gd name="T25" fmla="*/ 1 h 197"/>
                <a:gd name="T26" fmla="*/ 72 w 99"/>
                <a:gd name="T27" fmla="*/ 1 h 197"/>
                <a:gd name="T28" fmla="*/ 61 w 99"/>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197">
                  <a:moveTo>
                    <a:pt x="61" y="0"/>
                  </a:moveTo>
                  <a:cubicBezTo>
                    <a:pt x="61" y="0"/>
                    <a:pt x="15" y="132"/>
                    <a:pt x="4" y="146"/>
                  </a:cubicBezTo>
                  <a:cubicBezTo>
                    <a:pt x="1" y="150"/>
                    <a:pt x="0" y="170"/>
                    <a:pt x="0" y="197"/>
                  </a:cubicBezTo>
                  <a:cubicBezTo>
                    <a:pt x="0" y="197"/>
                    <a:pt x="0" y="197"/>
                    <a:pt x="0" y="197"/>
                  </a:cubicBezTo>
                  <a:cubicBezTo>
                    <a:pt x="4" y="193"/>
                    <a:pt x="9" y="189"/>
                    <a:pt x="15" y="187"/>
                  </a:cubicBezTo>
                  <a:cubicBezTo>
                    <a:pt x="34" y="179"/>
                    <a:pt x="88" y="81"/>
                    <a:pt x="98" y="17"/>
                  </a:cubicBezTo>
                  <a:cubicBezTo>
                    <a:pt x="99" y="13"/>
                    <a:pt x="99" y="9"/>
                    <a:pt x="99" y="6"/>
                  </a:cubicBezTo>
                  <a:cubicBezTo>
                    <a:pt x="99" y="5"/>
                    <a:pt x="99" y="4"/>
                    <a:pt x="99" y="2"/>
                  </a:cubicBezTo>
                  <a:cubicBezTo>
                    <a:pt x="99" y="2"/>
                    <a:pt x="99" y="2"/>
                    <a:pt x="99" y="2"/>
                  </a:cubicBezTo>
                  <a:cubicBezTo>
                    <a:pt x="72" y="1"/>
                    <a:pt x="72" y="1"/>
                    <a:pt x="72" y="1"/>
                  </a:cubicBezTo>
                  <a:cubicBezTo>
                    <a:pt x="72" y="1"/>
                    <a:pt x="72" y="1"/>
                    <a:pt x="72" y="1"/>
                  </a:cubicBezTo>
                  <a:cubicBezTo>
                    <a:pt x="72" y="1"/>
                    <a:pt x="72" y="1"/>
                    <a:pt x="72" y="1"/>
                  </a:cubicBezTo>
                  <a:cubicBezTo>
                    <a:pt x="71" y="1"/>
                    <a:pt x="71" y="1"/>
                    <a:pt x="71" y="1"/>
                  </a:cubicBezTo>
                  <a:cubicBezTo>
                    <a:pt x="72" y="1"/>
                    <a:pt x="72" y="1"/>
                    <a:pt x="72" y="1"/>
                  </a:cubicBezTo>
                  <a:cubicBezTo>
                    <a:pt x="61" y="0"/>
                    <a:pt x="61" y="0"/>
                    <a:pt x="61"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19" name="îṥḻíďè"/>
            <p:cNvSpPr/>
            <p:nvPr/>
          </p:nvSpPr>
          <p:spPr bwMode="auto">
            <a:xfrm>
              <a:off x="15482" y="7351"/>
              <a:ext cx="527" cy="1013"/>
            </a:xfrm>
            <a:custGeom>
              <a:avLst/>
              <a:gdLst>
                <a:gd name="T0" fmla="*/ 315 w 315"/>
                <a:gd name="T1" fmla="*/ 6 h 605"/>
                <a:gd name="T2" fmla="*/ 290 w 315"/>
                <a:gd name="T3" fmla="*/ 9 h 605"/>
                <a:gd name="T4" fmla="*/ 251 w 315"/>
                <a:gd name="T5" fmla="*/ 15 h 605"/>
                <a:gd name="T6" fmla="*/ 179 w 315"/>
                <a:gd name="T7" fmla="*/ 7 h 605"/>
                <a:gd name="T8" fmla="*/ 158 w 315"/>
                <a:gd name="T9" fmla="*/ 12 h 605"/>
                <a:gd name="T10" fmla="*/ 142 w 315"/>
                <a:gd name="T11" fmla="*/ 33 h 605"/>
                <a:gd name="T12" fmla="*/ 126 w 315"/>
                <a:gd name="T13" fmla="*/ 47 h 605"/>
                <a:gd name="T14" fmla="*/ 110 w 315"/>
                <a:gd name="T15" fmla="*/ 61 h 605"/>
                <a:gd name="T16" fmla="*/ 146 w 315"/>
                <a:gd name="T17" fmla="*/ 177 h 605"/>
                <a:gd name="T18" fmla="*/ 111 w 315"/>
                <a:gd name="T19" fmla="*/ 336 h 605"/>
                <a:gd name="T20" fmla="*/ 36 w 315"/>
                <a:gd name="T21" fmla="*/ 543 h 605"/>
                <a:gd name="T22" fmla="*/ 126 w 315"/>
                <a:gd name="T23" fmla="*/ 603 h 605"/>
                <a:gd name="T24" fmla="*/ 163 w 315"/>
                <a:gd name="T25" fmla="*/ 571 h 605"/>
                <a:gd name="T26" fmla="*/ 247 w 315"/>
                <a:gd name="T27" fmla="*/ 390 h 605"/>
                <a:gd name="T28" fmla="*/ 268 w 315"/>
                <a:gd name="T29" fmla="*/ 188 h 605"/>
                <a:gd name="T30" fmla="*/ 297 w 315"/>
                <a:gd name="T31" fmla="*/ 91 h 605"/>
                <a:gd name="T32" fmla="*/ 303 w 315"/>
                <a:gd name="T33" fmla="*/ 25 h 605"/>
                <a:gd name="T34" fmla="*/ 315 w 315"/>
                <a:gd name="T35" fmla="*/ 6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5" h="605">
                  <a:moveTo>
                    <a:pt x="315" y="6"/>
                  </a:moveTo>
                  <a:cubicBezTo>
                    <a:pt x="306" y="3"/>
                    <a:pt x="297" y="4"/>
                    <a:pt x="290" y="9"/>
                  </a:cubicBezTo>
                  <a:cubicBezTo>
                    <a:pt x="279" y="17"/>
                    <a:pt x="257" y="16"/>
                    <a:pt x="251" y="15"/>
                  </a:cubicBezTo>
                  <a:cubicBezTo>
                    <a:pt x="245" y="13"/>
                    <a:pt x="184" y="5"/>
                    <a:pt x="179" y="7"/>
                  </a:cubicBezTo>
                  <a:cubicBezTo>
                    <a:pt x="174" y="9"/>
                    <a:pt x="164" y="0"/>
                    <a:pt x="158" y="12"/>
                  </a:cubicBezTo>
                  <a:cubicBezTo>
                    <a:pt x="151" y="24"/>
                    <a:pt x="148" y="30"/>
                    <a:pt x="142" y="33"/>
                  </a:cubicBezTo>
                  <a:cubicBezTo>
                    <a:pt x="136" y="36"/>
                    <a:pt x="124" y="45"/>
                    <a:pt x="126" y="47"/>
                  </a:cubicBezTo>
                  <a:cubicBezTo>
                    <a:pt x="128" y="49"/>
                    <a:pt x="110" y="61"/>
                    <a:pt x="110" y="61"/>
                  </a:cubicBezTo>
                  <a:cubicBezTo>
                    <a:pt x="146" y="177"/>
                    <a:pt x="146" y="177"/>
                    <a:pt x="146" y="177"/>
                  </a:cubicBezTo>
                  <a:cubicBezTo>
                    <a:pt x="146" y="177"/>
                    <a:pt x="123" y="324"/>
                    <a:pt x="111" y="336"/>
                  </a:cubicBezTo>
                  <a:cubicBezTo>
                    <a:pt x="100" y="349"/>
                    <a:pt x="0" y="514"/>
                    <a:pt x="36" y="543"/>
                  </a:cubicBezTo>
                  <a:cubicBezTo>
                    <a:pt x="64" y="566"/>
                    <a:pt x="94" y="586"/>
                    <a:pt x="126" y="603"/>
                  </a:cubicBezTo>
                  <a:cubicBezTo>
                    <a:pt x="130" y="605"/>
                    <a:pt x="144" y="579"/>
                    <a:pt x="163" y="571"/>
                  </a:cubicBezTo>
                  <a:cubicBezTo>
                    <a:pt x="183" y="562"/>
                    <a:pt x="244" y="452"/>
                    <a:pt x="247" y="390"/>
                  </a:cubicBezTo>
                  <a:cubicBezTo>
                    <a:pt x="251" y="327"/>
                    <a:pt x="268" y="188"/>
                    <a:pt x="268" y="188"/>
                  </a:cubicBezTo>
                  <a:cubicBezTo>
                    <a:pt x="268" y="188"/>
                    <a:pt x="289" y="111"/>
                    <a:pt x="297" y="91"/>
                  </a:cubicBezTo>
                  <a:cubicBezTo>
                    <a:pt x="304" y="70"/>
                    <a:pt x="303" y="25"/>
                    <a:pt x="303" y="25"/>
                  </a:cubicBezTo>
                  <a:lnTo>
                    <a:pt x="315" y="6"/>
                  </a:lnTo>
                  <a:close/>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0" name="ïŝlîḓê"/>
            <p:cNvSpPr/>
            <p:nvPr/>
          </p:nvSpPr>
          <p:spPr bwMode="auto">
            <a:xfrm>
              <a:off x="16204" y="7534"/>
              <a:ext cx="4" cy="4"/>
            </a:xfrm>
            <a:custGeom>
              <a:avLst/>
              <a:gdLst>
                <a:gd name="T0" fmla="*/ 0 w 2"/>
                <a:gd name="T1" fmla="*/ 0 h 2"/>
                <a:gd name="T2" fmla="*/ 0 w 2"/>
                <a:gd name="T3" fmla="*/ 2 h 2"/>
                <a:gd name="T4" fmla="*/ 2 w 2"/>
                <a:gd name="T5" fmla="*/ 1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1"/>
                    <a:pt x="1" y="1"/>
                    <a:pt x="2" y="1"/>
                  </a:cubicBezTo>
                  <a:cubicBezTo>
                    <a:pt x="2" y="1"/>
                    <a:pt x="2" y="1"/>
                    <a:pt x="2" y="1"/>
                  </a:cubicBezTo>
                  <a:cubicBezTo>
                    <a:pt x="1" y="0"/>
                    <a:pt x="1"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1" name="isḻiḓè"/>
            <p:cNvSpPr/>
            <p:nvPr/>
          </p:nvSpPr>
          <p:spPr bwMode="auto">
            <a:xfrm>
              <a:off x="16173" y="7536"/>
              <a:ext cx="94" cy="476"/>
            </a:xfrm>
            <a:custGeom>
              <a:avLst/>
              <a:gdLst>
                <a:gd name="T0" fmla="*/ 20 w 56"/>
                <a:gd name="T1" fmla="*/ 0 h 284"/>
                <a:gd name="T2" fmla="*/ 18 w 56"/>
                <a:gd name="T3" fmla="*/ 1 h 284"/>
                <a:gd name="T4" fmla="*/ 18 w 56"/>
                <a:gd name="T5" fmla="*/ 1 h 284"/>
                <a:gd name="T6" fmla="*/ 22 w 56"/>
                <a:gd name="T7" fmla="*/ 29 h 284"/>
                <a:gd name="T8" fmla="*/ 24 w 56"/>
                <a:gd name="T9" fmla="*/ 46 h 284"/>
                <a:gd name="T10" fmla="*/ 45 w 56"/>
                <a:gd name="T11" fmla="*/ 198 h 284"/>
                <a:gd name="T12" fmla="*/ 45 w 56"/>
                <a:gd name="T13" fmla="*/ 199 h 284"/>
                <a:gd name="T14" fmla="*/ 48 w 56"/>
                <a:gd name="T15" fmla="*/ 199 h 284"/>
                <a:gd name="T16" fmla="*/ 46 w 56"/>
                <a:gd name="T17" fmla="*/ 201 h 284"/>
                <a:gd name="T18" fmla="*/ 0 w 56"/>
                <a:gd name="T19" fmla="*/ 284 h 284"/>
                <a:gd name="T20" fmla="*/ 3 w 56"/>
                <a:gd name="T21" fmla="*/ 284 h 284"/>
                <a:gd name="T22" fmla="*/ 51 w 56"/>
                <a:gd name="T23" fmla="*/ 195 h 284"/>
                <a:gd name="T24" fmla="*/ 30 w 56"/>
                <a:gd name="T25" fmla="*/ 43 h 284"/>
                <a:gd name="T26" fmla="*/ 27 w 56"/>
                <a:gd name="T27" fmla="*/ 23 h 284"/>
                <a:gd name="T28" fmla="*/ 24 w 56"/>
                <a:gd name="T29" fmla="*/ 2 h 284"/>
                <a:gd name="T30" fmla="*/ 24 w 56"/>
                <a:gd name="T31" fmla="*/ 2 h 284"/>
                <a:gd name="T32" fmla="*/ 20 w 56"/>
                <a:gd name="T3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284">
                  <a:moveTo>
                    <a:pt x="20" y="0"/>
                  </a:moveTo>
                  <a:cubicBezTo>
                    <a:pt x="19" y="0"/>
                    <a:pt x="19" y="0"/>
                    <a:pt x="18" y="1"/>
                  </a:cubicBezTo>
                  <a:cubicBezTo>
                    <a:pt x="18" y="1"/>
                    <a:pt x="18" y="1"/>
                    <a:pt x="18" y="1"/>
                  </a:cubicBezTo>
                  <a:cubicBezTo>
                    <a:pt x="22" y="29"/>
                    <a:pt x="22" y="29"/>
                    <a:pt x="22" y="29"/>
                  </a:cubicBezTo>
                  <a:cubicBezTo>
                    <a:pt x="24" y="46"/>
                    <a:pt x="24" y="46"/>
                    <a:pt x="24" y="46"/>
                  </a:cubicBezTo>
                  <a:cubicBezTo>
                    <a:pt x="24" y="46"/>
                    <a:pt x="39" y="174"/>
                    <a:pt x="45" y="198"/>
                  </a:cubicBezTo>
                  <a:cubicBezTo>
                    <a:pt x="45" y="199"/>
                    <a:pt x="45" y="199"/>
                    <a:pt x="45" y="199"/>
                  </a:cubicBezTo>
                  <a:cubicBezTo>
                    <a:pt x="46" y="199"/>
                    <a:pt x="47" y="199"/>
                    <a:pt x="48" y="199"/>
                  </a:cubicBezTo>
                  <a:cubicBezTo>
                    <a:pt x="47" y="200"/>
                    <a:pt x="46" y="200"/>
                    <a:pt x="46" y="201"/>
                  </a:cubicBezTo>
                  <a:cubicBezTo>
                    <a:pt x="48" y="222"/>
                    <a:pt x="13" y="268"/>
                    <a:pt x="0" y="284"/>
                  </a:cubicBezTo>
                  <a:cubicBezTo>
                    <a:pt x="3" y="284"/>
                    <a:pt x="3" y="284"/>
                    <a:pt x="3" y="284"/>
                  </a:cubicBezTo>
                  <a:cubicBezTo>
                    <a:pt x="13" y="272"/>
                    <a:pt x="56" y="216"/>
                    <a:pt x="51" y="195"/>
                  </a:cubicBezTo>
                  <a:cubicBezTo>
                    <a:pt x="44" y="171"/>
                    <a:pt x="30" y="43"/>
                    <a:pt x="30" y="43"/>
                  </a:cubicBezTo>
                  <a:cubicBezTo>
                    <a:pt x="27" y="23"/>
                    <a:pt x="27" y="23"/>
                    <a:pt x="27" y="23"/>
                  </a:cubicBezTo>
                  <a:cubicBezTo>
                    <a:pt x="24" y="2"/>
                    <a:pt x="24" y="2"/>
                    <a:pt x="24" y="2"/>
                  </a:cubicBezTo>
                  <a:cubicBezTo>
                    <a:pt x="24" y="2"/>
                    <a:pt x="24" y="2"/>
                    <a:pt x="24" y="2"/>
                  </a:cubicBezTo>
                  <a:cubicBezTo>
                    <a:pt x="23" y="1"/>
                    <a:pt x="21" y="1"/>
                    <a:pt x="2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2" name="îšḷïḑé"/>
            <p:cNvSpPr/>
            <p:nvPr/>
          </p:nvSpPr>
          <p:spPr bwMode="auto">
            <a:xfrm>
              <a:off x="16167" y="8012"/>
              <a:ext cx="11" cy="10"/>
            </a:xfrm>
            <a:custGeom>
              <a:avLst/>
              <a:gdLst>
                <a:gd name="T0" fmla="*/ 4 w 7"/>
                <a:gd name="T1" fmla="*/ 0 h 6"/>
                <a:gd name="T2" fmla="*/ 0 w 7"/>
                <a:gd name="T3" fmla="*/ 6 h 6"/>
                <a:gd name="T4" fmla="*/ 5 w 7"/>
                <a:gd name="T5" fmla="*/ 6 h 6"/>
                <a:gd name="T6" fmla="*/ 5 w 7"/>
                <a:gd name="T7" fmla="*/ 3 h 6"/>
                <a:gd name="T8" fmla="*/ 7 w 7"/>
                <a:gd name="T9" fmla="*/ 0 h 6"/>
                <a:gd name="T10" fmla="*/ 4 w 7"/>
                <a:gd name="T11" fmla="*/ 0 h 6"/>
              </a:gdLst>
              <a:ahLst/>
              <a:cxnLst>
                <a:cxn ang="0">
                  <a:pos x="T0" y="T1"/>
                </a:cxn>
                <a:cxn ang="0">
                  <a:pos x="T2" y="T3"/>
                </a:cxn>
                <a:cxn ang="0">
                  <a:pos x="T4" y="T5"/>
                </a:cxn>
                <a:cxn ang="0">
                  <a:pos x="T6" y="T7"/>
                </a:cxn>
                <a:cxn ang="0">
                  <a:pos x="T8" y="T9"/>
                </a:cxn>
                <a:cxn ang="0">
                  <a:pos x="T10" y="T11"/>
                </a:cxn>
              </a:cxnLst>
              <a:rect l="0" t="0" r="r" b="b"/>
              <a:pathLst>
                <a:path w="7" h="6">
                  <a:moveTo>
                    <a:pt x="4" y="0"/>
                  </a:moveTo>
                  <a:cubicBezTo>
                    <a:pt x="2" y="3"/>
                    <a:pt x="0" y="5"/>
                    <a:pt x="0" y="6"/>
                  </a:cubicBezTo>
                  <a:cubicBezTo>
                    <a:pt x="5" y="6"/>
                    <a:pt x="5" y="6"/>
                    <a:pt x="5" y="6"/>
                  </a:cubicBezTo>
                  <a:cubicBezTo>
                    <a:pt x="5" y="4"/>
                    <a:pt x="5" y="3"/>
                    <a:pt x="5" y="3"/>
                  </a:cubicBezTo>
                  <a:cubicBezTo>
                    <a:pt x="5" y="3"/>
                    <a:pt x="6" y="2"/>
                    <a:pt x="7" y="0"/>
                  </a:cubicBezTo>
                  <a:cubicBezTo>
                    <a:pt x="4" y="0"/>
                    <a:pt x="4" y="0"/>
                    <a:pt x="4"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3" name="ïSľîde"/>
            <p:cNvSpPr/>
            <p:nvPr/>
          </p:nvSpPr>
          <p:spPr bwMode="auto">
            <a:xfrm>
              <a:off x="16162" y="8021"/>
              <a:ext cx="160" cy="451"/>
            </a:xfrm>
            <a:custGeom>
              <a:avLst/>
              <a:gdLst>
                <a:gd name="T0" fmla="*/ 3 w 95"/>
                <a:gd name="T1" fmla="*/ 0 h 269"/>
                <a:gd name="T2" fmla="*/ 3 w 95"/>
                <a:gd name="T3" fmla="*/ 0 h 269"/>
                <a:gd name="T4" fmla="*/ 2 w 95"/>
                <a:gd name="T5" fmla="*/ 10 h 269"/>
                <a:gd name="T6" fmla="*/ 3 w 95"/>
                <a:gd name="T7" fmla="*/ 118 h 269"/>
                <a:gd name="T8" fmla="*/ 90 w 95"/>
                <a:gd name="T9" fmla="*/ 268 h 269"/>
                <a:gd name="T10" fmla="*/ 94 w 95"/>
                <a:gd name="T11" fmla="*/ 269 h 269"/>
                <a:gd name="T12" fmla="*/ 95 w 95"/>
                <a:gd name="T13" fmla="*/ 264 h 269"/>
                <a:gd name="T14" fmla="*/ 8 w 95"/>
                <a:gd name="T15" fmla="*/ 115 h 269"/>
                <a:gd name="T16" fmla="*/ 8 w 95"/>
                <a:gd name="T17" fmla="*/ 10 h 269"/>
                <a:gd name="T18" fmla="*/ 8 w 95"/>
                <a:gd name="T19" fmla="*/ 0 h 269"/>
                <a:gd name="T20" fmla="*/ 3 w 95"/>
                <a:gd name="T2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269">
                  <a:moveTo>
                    <a:pt x="3" y="0"/>
                  </a:moveTo>
                  <a:cubicBezTo>
                    <a:pt x="3" y="0"/>
                    <a:pt x="3" y="0"/>
                    <a:pt x="3" y="0"/>
                  </a:cubicBezTo>
                  <a:cubicBezTo>
                    <a:pt x="3" y="0"/>
                    <a:pt x="3" y="4"/>
                    <a:pt x="2" y="10"/>
                  </a:cubicBezTo>
                  <a:cubicBezTo>
                    <a:pt x="2" y="28"/>
                    <a:pt x="0" y="70"/>
                    <a:pt x="3" y="118"/>
                  </a:cubicBezTo>
                  <a:cubicBezTo>
                    <a:pt x="6" y="184"/>
                    <a:pt x="78" y="258"/>
                    <a:pt x="90" y="268"/>
                  </a:cubicBezTo>
                  <a:cubicBezTo>
                    <a:pt x="92" y="269"/>
                    <a:pt x="93" y="269"/>
                    <a:pt x="94" y="269"/>
                  </a:cubicBezTo>
                  <a:cubicBezTo>
                    <a:pt x="95" y="268"/>
                    <a:pt x="95" y="266"/>
                    <a:pt x="95" y="264"/>
                  </a:cubicBezTo>
                  <a:cubicBezTo>
                    <a:pt x="82" y="253"/>
                    <a:pt x="12" y="180"/>
                    <a:pt x="8" y="115"/>
                  </a:cubicBezTo>
                  <a:cubicBezTo>
                    <a:pt x="6" y="69"/>
                    <a:pt x="7" y="29"/>
                    <a:pt x="8" y="10"/>
                  </a:cubicBezTo>
                  <a:cubicBezTo>
                    <a:pt x="8" y="5"/>
                    <a:pt x="8" y="2"/>
                    <a:pt x="8" y="0"/>
                  </a:cubicBezTo>
                  <a:cubicBezTo>
                    <a:pt x="3" y="0"/>
                    <a:pt x="3" y="0"/>
                    <a:pt x="3"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4" name="iś1íḋè"/>
            <p:cNvSpPr/>
            <p:nvPr/>
          </p:nvSpPr>
          <p:spPr bwMode="auto">
            <a:xfrm>
              <a:off x="16249" y="7869"/>
              <a:ext cx="4" cy="4"/>
            </a:xfrm>
            <a:custGeom>
              <a:avLst/>
              <a:gdLst>
                <a:gd name="T0" fmla="*/ 3 w 3"/>
                <a:gd name="T1" fmla="*/ 0 h 2"/>
                <a:gd name="T2" fmla="*/ 0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0" y="0"/>
                  </a:cubicBezTo>
                  <a:cubicBezTo>
                    <a:pt x="1" y="1"/>
                    <a:pt x="1" y="1"/>
                    <a:pt x="1" y="2"/>
                  </a:cubicBezTo>
                  <a:cubicBezTo>
                    <a:pt x="1" y="1"/>
                    <a:pt x="2" y="1"/>
                    <a:pt x="3"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5" name="ïṥḷíďe"/>
            <p:cNvSpPr/>
            <p:nvPr/>
          </p:nvSpPr>
          <p:spPr bwMode="auto">
            <a:xfrm>
              <a:off x="16173" y="7418"/>
              <a:ext cx="286" cy="1062"/>
            </a:xfrm>
            <a:custGeom>
              <a:avLst/>
              <a:gdLst>
                <a:gd name="T0" fmla="*/ 130 w 172"/>
                <a:gd name="T1" fmla="*/ 233 h 635"/>
                <a:gd name="T2" fmla="*/ 116 w 172"/>
                <a:gd name="T3" fmla="*/ 233 h 635"/>
                <a:gd name="T4" fmla="*/ 112 w 172"/>
                <a:gd name="T5" fmla="*/ 251 h 635"/>
                <a:gd name="T6" fmla="*/ 104 w 172"/>
                <a:gd name="T7" fmla="*/ 290 h 635"/>
                <a:gd name="T8" fmla="*/ 92 w 172"/>
                <a:gd name="T9" fmla="*/ 349 h 635"/>
                <a:gd name="T10" fmla="*/ 83 w 172"/>
                <a:gd name="T11" fmla="*/ 410 h 635"/>
                <a:gd name="T12" fmla="*/ 95 w 172"/>
                <a:gd name="T13" fmla="*/ 474 h 635"/>
                <a:gd name="T14" fmla="*/ 103 w 172"/>
                <a:gd name="T15" fmla="*/ 537 h 635"/>
                <a:gd name="T16" fmla="*/ 111 w 172"/>
                <a:gd name="T17" fmla="*/ 603 h 635"/>
                <a:gd name="T18" fmla="*/ 90 w 172"/>
                <a:gd name="T19" fmla="*/ 626 h 635"/>
                <a:gd name="T20" fmla="*/ 2 w 172"/>
                <a:gd name="T21" fmla="*/ 476 h 635"/>
                <a:gd name="T22" fmla="*/ 2 w 172"/>
                <a:gd name="T23" fmla="*/ 371 h 635"/>
                <a:gd name="T24" fmla="*/ 2 w 172"/>
                <a:gd name="T25" fmla="*/ 358 h 635"/>
                <a:gd name="T26" fmla="*/ 52 w 172"/>
                <a:gd name="T27" fmla="*/ 266 h 635"/>
                <a:gd name="T28" fmla="*/ 31 w 172"/>
                <a:gd name="T29" fmla="*/ 114 h 635"/>
                <a:gd name="T30" fmla="*/ 28 w 172"/>
                <a:gd name="T31" fmla="*/ 94 h 635"/>
                <a:gd name="T32" fmla="*/ 25 w 172"/>
                <a:gd name="T33" fmla="*/ 73 h 635"/>
                <a:gd name="T34" fmla="*/ 25 w 172"/>
                <a:gd name="T35" fmla="*/ 68 h 635"/>
                <a:gd name="T36" fmla="*/ 16 w 172"/>
                <a:gd name="T37" fmla="*/ 0 h 635"/>
                <a:gd name="T38" fmla="*/ 79 w 172"/>
                <a:gd name="T39" fmla="*/ 20 h 635"/>
                <a:gd name="T40" fmla="*/ 131 w 172"/>
                <a:gd name="T41" fmla="*/ 38 h 635"/>
                <a:gd name="T42" fmla="*/ 159 w 172"/>
                <a:gd name="T43" fmla="*/ 66 h 635"/>
                <a:gd name="T44" fmla="*/ 160 w 172"/>
                <a:gd name="T45" fmla="*/ 71 h 635"/>
                <a:gd name="T46" fmla="*/ 168 w 172"/>
                <a:gd name="T47" fmla="*/ 107 h 635"/>
                <a:gd name="T48" fmla="*/ 130 w 172"/>
                <a:gd name="T49" fmla="*/ 23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2" h="635">
                  <a:moveTo>
                    <a:pt x="130" y="233"/>
                  </a:moveTo>
                  <a:cubicBezTo>
                    <a:pt x="130" y="233"/>
                    <a:pt x="117" y="228"/>
                    <a:pt x="116" y="233"/>
                  </a:cubicBezTo>
                  <a:cubicBezTo>
                    <a:pt x="115" y="239"/>
                    <a:pt x="112" y="251"/>
                    <a:pt x="112" y="251"/>
                  </a:cubicBezTo>
                  <a:cubicBezTo>
                    <a:pt x="112" y="251"/>
                    <a:pt x="115" y="279"/>
                    <a:pt x="104" y="290"/>
                  </a:cubicBezTo>
                  <a:cubicBezTo>
                    <a:pt x="94" y="301"/>
                    <a:pt x="92" y="349"/>
                    <a:pt x="92" y="349"/>
                  </a:cubicBezTo>
                  <a:cubicBezTo>
                    <a:pt x="92" y="349"/>
                    <a:pt x="76" y="396"/>
                    <a:pt x="83" y="410"/>
                  </a:cubicBezTo>
                  <a:cubicBezTo>
                    <a:pt x="86" y="416"/>
                    <a:pt x="91" y="442"/>
                    <a:pt x="95" y="474"/>
                  </a:cubicBezTo>
                  <a:cubicBezTo>
                    <a:pt x="98" y="494"/>
                    <a:pt x="101" y="516"/>
                    <a:pt x="103" y="537"/>
                  </a:cubicBezTo>
                  <a:cubicBezTo>
                    <a:pt x="108" y="573"/>
                    <a:pt x="111" y="603"/>
                    <a:pt x="111" y="603"/>
                  </a:cubicBezTo>
                  <a:cubicBezTo>
                    <a:pt x="111" y="603"/>
                    <a:pt x="102" y="635"/>
                    <a:pt x="90" y="626"/>
                  </a:cubicBezTo>
                  <a:cubicBezTo>
                    <a:pt x="78" y="616"/>
                    <a:pt x="6" y="542"/>
                    <a:pt x="2" y="476"/>
                  </a:cubicBezTo>
                  <a:cubicBezTo>
                    <a:pt x="0" y="430"/>
                    <a:pt x="1" y="390"/>
                    <a:pt x="2" y="371"/>
                  </a:cubicBezTo>
                  <a:cubicBezTo>
                    <a:pt x="2" y="362"/>
                    <a:pt x="2" y="358"/>
                    <a:pt x="2" y="358"/>
                  </a:cubicBezTo>
                  <a:cubicBezTo>
                    <a:pt x="2" y="358"/>
                    <a:pt x="58" y="290"/>
                    <a:pt x="52" y="266"/>
                  </a:cubicBezTo>
                  <a:cubicBezTo>
                    <a:pt x="45" y="242"/>
                    <a:pt x="31" y="114"/>
                    <a:pt x="31" y="114"/>
                  </a:cubicBezTo>
                  <a:cubicBezTo>
                    <a:pt x="28" y="94"/>
                    <a:pt x="28" y="94"/>
                    <a:pt x="28" y="94"/>
                  </a:cubicBezTo>
                  <a:cubicBezTo>
                    <a:pt x="25" y="73"/>
                    <a:pt x="25" y="73"/>
                    <a:pt x="25" y="73"/>
                  </a:cubicBezTo>
                  <a:cubicBezTo>
                    <a:pt x="25" y="68"/>
                    <a:pt x="25" y="68"/>
                    <a:pt x="25" y="68"/>
                  </a:cubicBezTo>
                  <a:cubicBezTo>
                    <a:pt x="16" y="0"/>
                    <a:pt x="16" y="0"/>
                    <a:pt x="16" y="0"/>
                  </a:cubicBezTo>
                  <a:cubicBezTo>
                    <a:pt x="17" y="1"/>
                    <a:pt x="72" y="13"/>
                    <a:pt x="79" y="20"/>
                  </a:cubicBezTo>
                  <a:cubicBezTo>
                    <a:pt x="87" y="28"/>
                    <a:pt x="131" y="38"/>
                    <a:pt x="131" y="38"/>
                  </a:cubicBezTo>
                  <a:cubicBezTo>
                    <a:pt x="145" y="42"/>
                    <a:pt x="156" y="53"/>
                    <a:pt x="159" y="66"/>
                  </a:cubicBezTo>
                  <a:cubicBezTo>
                    <a:pt x="160" y="68"/>
                    <a:pt x="160" y="69"/>
                    <a:pt x="160" y="71"/>
                  </a:cubicBezTo>
                  <a:cubicBezTo>
                    <a:pt x="166" y="99"/>
                    <a:pt x="164" y="103"/>
                    <a:pt x="168" y="107"/>
                  </a:cubicBezTo>
                  <a:cubicBezTo>
                    <a:pt x="172" y="112"/>
                    <a:pt x="130" y="233"/>
                    <a:pt x="130" y="233"/>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6" name="ïṩlíḋê"/>
            <p:cNvSpPr/>
            <p:nvPr/>
          </p:nvSpPr>
          <p:spPr bwMode="auto">
            <a:xfrm>
              <a:off x="16345" y="8310"/>
              <a:ext cx="0" cy="4"/>
            </a:xfrm>
            <a:custGeom>
              <a:avLst/>
              <a:gdLst>
                <a:gd name="T0" fmla="*/ 0 h 3"/>
                <a:gd name="T1" fmla="*/ 3 h 3"/>
                <a:gd name="T2" fmla="*/ 3 h 3"/>
                <a:gd name="T3" fmla="*/ 0 h 3"/>
                <a:gd name="T4" fmla="*/ 0 h 3"/>
              </a:gdLst>
              <a:ahLst/>
              <a:cxnLst>
                <a:cxn ang="0">
                  <a:pos x="0" y="T0"/>
                </a:cxn>
                <a:cxn ang="0">
                  <a:pos x="0" y="T1"/>
                </a:cxn>
                <a:cxn ang="0">
                  <a:pos x="0" y="T2"/>
                </a:cxn>
                <a:cxn ang="0">
                  <a:pos x="0" y="T3"/>
                </a:cxn>
                <a:cxn ang="0">
                  <a:pos x="0" y="T4"/>
                </a:cxn>
              </a:cxnLst>
              <a:rect l="0" t="0" r="r" b="b"/>
              <a:pathLst>
                <a:path h="3">
                  <a:moveTo>
                    <a:pt x="0" y="0"/>
                  </a:moveTo>
                  <a:cubicBezTo>
                    <a:pt x="0" y="1"/>
                    <a:pt x="0" y="2"/>
                    <a:pt x="0" y="3"/>
                  </a:cubicBezTo>
                  <a:cubicBezTo>
                    <a:pt x="0" y="3"/>
                    <a:pt x="0" y="3"/>
                    <a:pt x="0" y="3"/>
                  </a:cubicBezTo>
                  <a:cubicBezTo>
                    <a:pt x="0" y="2"/>
                    <a:pt x="0" y="1"/>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7" name="íṥḷiḓe"/>
            <p:cNvSpPr/>
            <p:nvPr/>
          </p:nvSpPr>
          <p:spPr bwMode="auto">
            <a:xfrm>
              <a:off x="16263" y="8232"/>
              <a:ext cx="82" cy="82"/>
            </a:xfrm>
            <a:custGeom>
              <a:avLst/>
              <a:gdLst>
                <a:gd name="T0" fmla="*/ 8 w 49"/>
                <a:gd name="T1" fmla="*/ 0 h 49"/>
                <a:gd name="T2" fmla="*/ 0 w 49"/>
                <a:gd name="T3" fmla="*/ 16 h 49"/>
                <a:gd name="T4" fmla="*/ 49 w 49"/>
                <a:gd name="T5" fmla="*/ 49 h 49"/>
                <a:gd name="T6" fmla="*/ 49 w 49"/>
                <a:gd name="T7" fmla="*/ 46 h 49"/>
                <a:gd name="T8" fmla="*/ 3 w 49"/>
                <a:gd name="T9" fmla="*/ 13 h 49"/>
                <a:gd name="T10" fmla="*/ 8 w 49"/>
                <a:gd name="T11" fmla="*/ 0 h 49"/>
              </a:gdLst>
              <a:ahLst/>
              <a:cxnLst>
                <a:cxn ang="0">
                  <a:pos x="T0" y="T1"/>
                </a:cxn>
                <a:cxn ang="0">
                  <a:pos x="T2" y="T3"/>
                </a:cxn>
                <a:cxn ang="0">
                  <a:pos x="T4" y="T5"/>
                </a:cxn>
                <a:cxn ang="0">
                  <a:pos x="T6" y="T7"/>
                </a:cxn>
                <a:cxn ang="0">
                  <a:pos x="T8" y="T9"/>
                </a:cxn>
                <a:cxn ang="0">
                  <a:pos x="T10" y="T11"/>
                </a:cxn>
              </a:cxnLst>
              <a:rect l="0" t="0" r="r" b="b"/>
              <a:pathLst>
                <a:path w="49" h="49">
                  <a:moveTo>
                    <a:pt x="8" y="0"/>
                  </a:moveTo>
                  <a:cubicBezTo>
                    <a:pt x="4" y="4"/>
                    <a:pt x="1" y="9"/>
                    <a:pt x="0" y="16"/>
                  </a:cubicBezTo>
                  <a:cubicBezTo>
                    <a:pt x="0" y="36"/>
                    <a:pt x="29" y="45"/>
                    <a:pt x="49" y="49"/>
                  </a:cubicBezTo>
                  <a:cubicBezTo>
                    <a:pt x="49" y="48"/>
                    <a:pt x="49" y="47"/>
                    <a:pt x="49" y="46"/>
                  </a:cubicBezTo>
                  <a:cubicBezTo>
                    <a:pt x="29" y="41"/>
                    <a:pt x="3" y="32"/>
                    <a:pt x="3" y="13"/>
                  </a:cubicBezTo>
                  <a:cubicBezTo>
                    <a:pt x="3" y="8"/>
                    <a:pt x="5" y="3"/>
                    <a:pt x="8"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8" name="íŝ1íḑê"/>
            <p:cNvSpPr/>
            <p:nvPr/>
          </p:nvSpPr>
          <p:spPr bwMode="auto">
            <a:xfrm>
              <a:off x="16267" y="8205"/>
              <a:ext cx="187" cy="109"/>
            </a:xfrm>
            <a:custGeom>
              <a:avLst/>
              <a:gdLst>
                <a:gd name="T0" fmla="*/ 109 w 112"/>
                <a:gd name="T1" fmla="*/ 56 h 66"/>
                <a:gd name="T2" fmla="*/ 101 w 112"/>
                <a:gd name="T3" fmla="*/ 61 h 66"/>
                <a:gd name="T4" fmla="*/ 68 w 112"/>
                <a:gd name="T5" fmla="*/ 66 h 66"/>
                <a:gd name="T6" fmla="*/ 1 w 112"/>
                <a:gd name="T7" fmla="*/ 30 h 66"/>
                <a:gd name="T8" fmla="*/ 50 w 112"/>
                <a:gd name="T9" fmla="*/ 1 h 66"/>
                <a:gd name="T10" fmla="*/ 61 w 112"/>
                <a:gd name="T11" fmla="*/ 0 h 66"/>
                <a:gd name="T12" fmla="*/ 109 w 112"/>
                <a:gd name="T13" fmla="*/ 56 h 66"/>
              </a:gdLst>
              <a:ahLst/>
              <a:cxnLst>
                <a:cxn ang="0">
                  <a:pos x="T0" y="T1"/>
                </a:cxn>
                <a:cxn ang="0">
                  <a:pos x="T2" y="T3"/>
                </a:cxn>
                <a:cxn ang="0">
                  <a:pos x="T4" y="T5"/>
                </a:cxn>
                <a:cxn ang="0">
                  <a:pos x="T6" y="T7"/>
                </a:cxn>
                <a:cxn ang="0">
                  <a:pos x="T8" y="T9"/>
                </a:cxn>
                <a:cxn ang="0">
                  <a:pos x="T10" y="T11"/>
                </a:cxn>
                <a:cxn ang="0">
                  <a:pos x="T12" y="T13"/>
                </a:cxn>
              </a:cxnLst>
              <a:rect l="0" t="0" r="r" b="b"/>
              <a:pathLst>
                <a:path w="112" h="66">
                  <a:moveTo>
                    <a:pt x="109" y="56"/>
                  </a:moveTo>
                  <a:cubicBezTo>
                    <a:pt x="109" y="58"/>
                    <a:pt x="105" y="60"/>
                    <a:pt x="101" y="61"/>
                  </a:cubicBezTo>
                  <a:cubicBezTo>
                    <a:pt x="90" y="63"/>
                    <a:pt x="79" y="65"/>
                    <a:pt x="68" y="66"/>
                  </a:cubicBezTo>
                  <a:cubicBezTo>
                    <a:pt x="68" y="66"/>
                    <a:pt x="0" y="61"/>
                    <a:pt x="1" y="30"/>
                  </a:cubicBezTo>
                  <a:cubicBezTo>
                    <a:pt x="2" y="8"/>
                    <a:pt x="33" y="2"/>
                    <a:pt x="50" y="1"/>
                  </a:cubicBezTo>
                  <a:cubicBezTo>
                    <a:pt x="54" y="0"/>
                    <a:pt x="58" y="0"/>
                    <a:pt x="61" y="0"/>
                  </a:cubicBezTo>
                  <a:cubicBezTo>
                    <a:pt x="61" y="0"/>
                    <a:pt x="112" y="50"/>
                    <a:pt x="109" y="56"/>
                  </a:cubicBezTo>
                </a:path>
              </a:pathLst>
            </a:custGeom>
            <a:solidFill>
              <a:srgbClr val="AE6E7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29" name="ï$ļiḑè"/>
            <p:cNvSpPr/>
            <p:nvPr/>
          </p:nvSpPr>
          <p:spPr bwMode="auto">
            <a:xfrm>
              <a:off x="16343" y="8205"/>
              <a:ext cx="99" cy="101"/>
            </a:xfrm>
            <a:custGeom>
              <a:avLst/>
              <a:gdLst>
                <a:gd name="T0" fmla="*/ 3 w 59"/>
                <a:gd name="T1" fmla="*/ 0 h 60"/>
                <a:gd name="T2" fmla="*/ 0 w 59"/>
                <a:gd name="T3" fmla="*/ 3 h 60"/>
                <a:gd name="T4" fmla="*/ 55 w 59"/>
                <a:gd name="T5" fmla="*/ 60 h 60"/>
                <a:gd name="T6" fmla="*/ 59 w 59"/>
                <a:gd name="T7" fmla="*/ 58 h 60"/>
                <a:gd name="T8" fmla="*/ 3 w 59"/>
                <a:gd name="T9" fmla="*/ 0 h 60"/>
              </a:gdLst>
              <a:ahLst/>
              <a:cxnLst>
                <a:cxn ang="0">
                  <a:pos x="T0" y="T1"/>
                </a:cxn>
                <a:cxn ang="0">
                  <a:pos x="T2" y="T3"/>
                </a:cxn>
                <a:cxn ang="0">
                  <a:pos x="T4" y="T5"/>
                </a:cxn>
                <a:cxn ang="0">
                  <a:pos x="T6" y="T7"/>
                </a:cxn>
                <a:cxn ang="0">
                  <a:pos x="T8" y="T9"/>
                </a:cxn>
              </a:cxnLst>
              <a:rect l="0" t="0" r="r" b="b"/>
              <a:pathLst>
                <a:path w="59" h="60">
                  <a:moveTo>
                    <a:pt x="3" y="0"/>
                  </a:moveTo>
                  <a:cubicBezTo>
                    <a:pt x="0" y="3"/>
                    <a:pt x="0" y="3"/>
                    <a:pt x="0" y="3"/>
                  </a:cubicBezTo>
                  <a:cubicBezTo>
                    <a:pt x="12" y="6"/>
                    <a:pt x="37" y="36"/>
                    <a:pt x="55" y="60"/>
                  </a:cubicBezTo>
                  <a:cubicBezTo>
                    <a:pt x="56" y="59"/>
                    <a:pt x="58" y="59"/>
                    <a:pt x="59" y="58"/>
                  </a:cubicBezTo>
                  <a:cubicBezTo>
                    <a:pt x="41" y="35"/>
                    <a:pt x="16" y="3"/>
                    <a:pt x="3"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0" name="ïṣḷîḍè"/>
            <p:cNvSpPr/>
            <p:nvPr/>
          </p:nvSpPr>
          <p:spPr bwMode="auto">
            <a:xfrm>
              <a:off x="16349" y="7592"/>
              <a:ext cx="311" cy="757"/>
            </a:xfrm>
            <a:custGeom>
              <a:avLst/>
              <a:gdLst>
                <a:gd name="T0" fmla="*/ 43 w 186"/>
                <a:gd name="T1" fmla="*/ 0 h 452"/>
                <a:gd name="T2" fmla="*/ 63 w 186"/>
                <a:gd name="T3" fmla="*/ 3 h 452"/>
                <a:gd name="T4" fmla="*/ 87 w 186"/>
                <a:gd name="T5" fmla="*/ 40 h 452"/>
                <a:gd name="T6" fmla="*/ 96 w 186"/>
                <a:gd name="T7" fmla="*/ 63 h 452"/>
                <a:gd name="T8" fmla="*/ 135 w 186"/>
                <a:gd name="T9" fmla="*/ 112 h 452"/>
                <a:gd name="T10" fmla="*/ 158 w 186"/>
                <a:gd name="T11" fmla="*/ 150 h 452"/>
                <a:gd name="T12" fmla="*/ 181 w 186"/>
                <a:gd name="T13" fmla="*/ 182 h 452"/>
                <a:gd name="T14" fmla="*/ 186 w 186"/>
                <a:gd name="T15" fmla="*/ 225 h 452"/>
                <a:gd name="T16" fmla="*/ 172 w 186"/>
                <a:gd name="T17" fmla="*/ 273 h 452"/>
                <a:gd name="T18" fmla="*/ 153 w 186"/>
                <a:gd name="T19" fmla="*/ 327 h 452"/>
                <a:gd name="T20" fmla="*/ 118 w 186"/>
                <a:gd name="T21" fmla="*/ 374 h 452"/>
                <a:gd name="T22" fmla="*/ 101 w 186"/>
                <a:gd name="T23" fmla="*/ 403 h 452"/>
                <a:gd name="T24" fmla="*/ 75 w 186"/>
                <a:gd name="T25" fmla="*/ 452 h 452"/>
                <a:gd name="T26" fmla="*/ 0 w 186"/>
                <a:gd name="T27" fmla="*/ 367 h 452"/>
                <a:gd name="T28" fmla="*/ 34 w 186"/>
                <a:gd name="T29" fmla="*/ 342 h 452"/>
                <a:gd name="T30" fmla="*/ 57 w 186"/>
                <a:gd name="T31" fmla="*/ 298 h 452"/>
                <a:gd name="T32" fmla="*/ 77 w 186"/>
                <a:gd name="T33" fmla="*/ 262 h 452"/>
                <a:gd name="T34" fmla="*/ 88 w 186"/>
                <a:gd name="T35" fmla="*/ 246 h 452"/>
                <a:gd name="T36" fmla="*/ 88 w 186"/>
                <a:gd name="T37" fmla="*/ 226 h 452"/>
                <a:gd name="T38" fmla="*/ 56 w 186"/>
                <a:gd name="T39" fmla="*/ 166 h 452"/>
                <a:gd name="T40" fmla="*/ 25 w 186"/>
                <a:gd name="T41" fmla="*/ 130 h 452"/>
                <a:gd name="T42" fmla="*/ 10 w 186"/>
                <a:gd name="T43" fmla="*/ 93 h 452"/>
                <a:gd name="T44" fmla="*/ 43 w 186"/>
                <a:gd name="T45"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452">
                  <a:moveTo>
                    <a:pt x="43" y="0"/>
                  </a:moveTo>
                  <a:cubicBezTo>
                    <a:pt x="63" y="3"/>
                    <a:pt x="63" y="3"/>
                    <a:pt x="63" y="3"/>
                  </a:cubicBezTo>
                  <a:cubicBezTo>
                    <a:pt x="71" y="16"/>
                    <a:pt x="79" y="28"/>
                    <a:pt x="87" y="40"/>
                  </a:cubicBezTo>
                  <a:cubicBezTo>
                    <a:pt x="93" y="47"/>
                    <a:pt x="96" y="55"/>
                    <a:pt x="96" y="63"/>
                  </a:cubicBezTo>
                  <a:cubicBezTo>
                    <a:pt x="96" y="63"/>
                    <a:pt x="125" y="107"/>
                    <a:pt x="135" y="112"/>
                  </a:cubicBezTo>
                  <a:cubicBezTo>
                    <a:pt x="144" y="117"/>
                    <a:pt x="158" y="150"/>
                    <a:pt x="158" y="150"/>
                  </a:cubicBezTo>
                  <a:cubicBezTo>
                    <a:pt x="158" y="150"/>
                    <a:pt x="181" y="165"/>
                    <a:pt x="181" y="182"/>
                  </a:cubicBezTo>
                  <a:cubicBezTo>
                    <a:pt x="182" y="196"/>
                    <a:pt x="183" y="211"/>
                    <a:pt x="186" y="225"/>
                  </a:cubicBezTo>
                  <a:cubicBezTo>
                    <a:pt x="186" y="227"/>
                    <a:pt x="182" y="258"/>
                    <a:pt x="172" y="273"/>
                  </a:cubicBezTo>
                  <a:cubicBezTo>
                    <a:pt x="163" y="288"/>
                    <a:pt x="153" y="321"/>
                    <a:pt x="153" y="327"/>
                  </a:cubicBezTo>
                  <a:cubicBezTo>
                    <a:pt x="154" y="333"/>
                    <a:pt x="126" y="365"/>
                    <a:pt x="118" y="374"/>
                  </a:cubicBezTo>
                  <a:cubicBezTo>
                    <a:pt x="112" y="384"/>
                    <a:pt x="106" y="393"/>
                    <a:pt x="101" y="403"/>
                  </a:cubicBezTo>
                  <a:cubicBezTo>
                    <a:pt x="75" y="452"/>
                    <a:pt x="75" y="452"/>
                    <a:pt x="75" y="452"/>
                  </a:cubicBezTo>
                  <a:cubicBezTo>
                    <a:pt x="75" y="452"/>
                    <a:pt x="20" y="371"/>
                    <a:pt x="0" y="367"/>
                  </a:cubicBezTo>
                  <a:cubicBezTo>
                    <a:pt x="0" y="367"/>
                    <a:pt x="23" y="346"/>
                    <a:pt x="34" y="342"/>
                  </a:cubicBezTo>
                  <a:cubicBezTo>
                    <a:pt x="45" y="338"/>
                    <a:pt x="56" y="306"/>
                    <a:pt x="57" y="298"/>
                  </a:cubicBezTo>
                  <a:cubicBezTo>
                    <a:pt x="57" y="291"/>
                    <a:pt x="67" y="266"/>
                    <a:pt x="77" y="262"/>
                  </a:cubicBezTo>
                  <a:cubicBezTo>
                    <a:pt x="87" y="258"/>
                    <a:pt x="93" y="253"/>
                    <a:pt x="88" y="246"/>
                  </a:cubicBezTo>
                  <a:cubicBezTo>
                    <a:pt x="84" y="240"/>
                    <a:pt x="88" y="226"/>
                    <a:pt x="88" y="226"/>
                  </a:cubicBezTo>
                  <a:cubicBezTo>
                    <a:pt x="88" y="226"/>
                    <a:pt x="59" y="188"/>
                    <a:pt x="56" y="166"/>
                  </a:cubicBezTo>
                  <a:cubicBezTo>
                    <a:pt x="52" y="145"/>
                    <a:pt x="25" y="130"/>
                    <a:pt x="25" y="130"/>
                  </a:cubicBezTo>
                  <a:cubicBezTo>
                    <a:pt x="10" y="93"/>
                    <a:pt x="10" y="93"/>
                    <a:pt x="10" y="93"/>
                  </a:cubicBezTo>
                  <a:cubicBezTo>
                    <a:pt x="43" y="0"/>
                    <a:pt x="43" y="0"/>
                    <a:pt x="43" y="0"/>
                  </a:cubicBezTo>
                </a:path>
              </a:pathLst>
            </a:custGeom>
            <a:solidFill>
              <a:srgbClr val="4C498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1" name="î$ḻîde"/>
            <p:cNvSpPr/>
            <p:nvPr/>
          </p:nvSpPr>
          <p:spPr bwMode="auto">
            <a:xfrm>
              <a:off x="16505" y="7872"/>
              <a:ext cx="103" cy="73"/>
            </a:xfrm>
            <a:custGeom>
              <a:avLst/>
              <a:gdLst>
                <a:gd name="T0" fmla="*/ 62 w 62"/>
                <a:gd name="T1" fmla="*/ 0 h 43"/>
                <a:gd name="T2" fmla="*/ 22 w 62"/>
                <a:gd name="T3" fmla="*/ 15 h 43"/>
                <a:gd name="T4" fmla="*/ 5 w 62"/>
                <a:gd name="T5" fmla="*/ 43 h 43"/>
                <a:gd name="T6" fmla="*/ 5 w 62"/>
                <a:gd name="T7" fmla="*/ 43 h 43"/>
                <a:gd name="T8" fmla="*/ 29 w 62"/>
                <a:gd name="T9" fmla="*/ 19 h 43"/>
                <a:gd name="T10" fmla="*/ 36 w 62"/>
                <a:gd name="T11" fmla="*/ 10 h 43"/>
                <a:gd name="T12" fmla="*/ 62 w 6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2" h="43">
                  <a:moveTo>
                    <a:pt x="62" y="0"/>
                  </a:moveTo>
                  <a:cubicBezTo>
                    <a:pt x="47" y="0"/>
                    <a:pt x="33" y="5"/>
                    <a:pt x="22" y="15"/>
                  </a:cubicBezTo>
                  <a:cubicBezTo>
                    <a:pt x="18" y="18"/>
                    <a:pt x="0" y="37"/>
                    <a:pt x="5" y="43"/>
                  </a:cubicBezTo>
                  <a:cubicBezTo>
                    <a:pt x="5" y="43"/>
                    <a:pt x="5" y="43"/>
                    <a:pt x="5" y="43"/>
                  </a:cubicBezTo>
                  <a:cubicBezTo>
                    <a:pt x="10" y="43"/>
                    <a:pt x="26" y="22"/>
                    <a:pt x="29" y="19"/>
                  </a:cubicBezTo>
                  <a:cubicBezTo>
                    <a:pt x="31" y="16"/>
                    <a:pt x="33" y="13"/>
                    <a:pt x="36" y="10"/>
                  </a:cubicBezTo>
                  <a:cubicBezTo>
                    <a:pt x="43" y="3"/>
                    <a:pt x="52" y="1"/>
                    <a:pt x="62"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2" name="íśḷîḋè"/>
            <p:cNvSpPr/>
            <p:nvPr/>
          </p:nvSpPr>
          <p:spPr bwMode="auto">
            <a:xfrm>
              <a:off x="16469" y="7729"/>
              <a:ext cx="42" cy="130"/>
            </a:xfrm>
            <a:custGeom>
              <a:avLst/>
              <a:gdLst>
                <a:gd name="T0" fmla="*/ 19 w 26"/>
                <a:gd name="T1" fmla="*/ 0 h 78"/>
                <a:gd name="T2" fmla="*/ 13 w 26"/>
                <a:gd name="T3" fmla="*/ 18 h 78"/>
                <a:gd name="T4" fmla="*/ 8 w 26"/>
                <a:gd name="T5" fmla="*/ 38 h 78"/>
                <a:gd name="T6" fmla="*/ 0 w 26"/>
                <a:gd name="T7" fmla="*/ 78 h 78"/>
                <a:gd name="T8" fmla="*/ 14 w 26"/>
                <a:gd name="T9" fmla="*/ 68 h 78"/>
                <a:gd name="T10" fmla="*/ 18 w 26"/>
                <a:gd name="T11" fmla="*/ 50 h 78"/>
                <a:gd name="T12" fmla="*/ 24 w 26"/>
                <a:gd name="T13" fmla="*/ 21 h 78"/>
                <a:gd name="T14" fmla="*/ 23 w 26"/>
                <a:gd name="T15" fmla="*/ 9 h 78"/>
                <a:gd name="T16" fmla="*/ 19 w 26"/>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8">
                  <a:moveTo>
                    <a:pt x="19" y="0"/>
                  </a:moveTo>
                  <a:cubicBezTo>
                    <a:pt x="15" y="4"/>
                    <a:pt x="14" y="13"/>
                    <a:pt x="13" y="18"/>
                  </a:cubicBezTo>
                  <a:cubicBezTo>
                    <a:pt x="11" y="25"/>
                    <a:pt x="9" y="32"/>
                    <a:pt x="8" y="38"/>
                  </a:cubicBezTo>
                  <a:cubicBezTo>
                    <a:pt x="7" y="42"/>
                    <a:pt x="0" y="78"/>
                    <a:pt x="0" y="78"/>
                  </a:cubicBezTo>
                  <a:cubicBezTo>
                    <a:pt x="6" y="77"/>
                    <a:pt x="11" y="73"/>
                    <a:pt x="14" y="68"/>
                  </a:cubicBezTo>
                  <a:cubicBezTo>
                    <a:pt x="16" y="62"/>
                    <a:pt x="18" y="56"/>
                    <a:pt x="18" y="50"/>
                  </a:cubicBezTo>
                  <a:cubicBezTo>
                    <a:pt x="20" y="40"/>
                    <a:pt x="22" y="30"/>
                    <a:pt x="24" y="21"/>
                  </a:cubicBezTo>
                  <a:cubicBezTo>
                    <a:pt x="26" y="17"/>
                    <a:pt x="25" y="12"/>
                    <a:pt x="23" y="9"/>
                  </a:cubicBezTo>
                  <a:cubicBezTo>
                    <a:pt x="22" y="6"/>
                    <a:pt x="21" y="3"/>
                    <a:pt x="19"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3" name="îSļidé"/>
            <p:cNvSpPr/>
            <p:nvPr/>
          </p:nvSpPr>
          <p:spPr bwMode="auto">
            <a:xfrm>
              <a:off x="15955" y="7043"/>
              <a:ext cx="8" cy="10"/>
            </a:xfrm>
            <a:custGeom>
              <a:avLst/>
              <a:gdLst>
                <a:gd name="T0" fmla="*/ 5 w 5"/>
                <a:gd name="T1" fmla="*/ 0 h 5"/>
                <a:gd name="T2" fmla="*/ 0 w 5"/>
                <a:gd name="T3" fmla="*/ 5 h 5"/>
                <a:gd name="T4" fmla="*/ 1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3" y="1"/>
                    <a:pt x="2" y="3"/>
                    <a:pt x="0" y="5"/>
                  </a:cubicBezTo>
                  <a:cubicBezTo>
                    <a:pt x="1" y="5"/>
                    <a:pt x="1" y="5"/>
                    <a:pt x="1" y="5"/>
                  </a:cubicBezTo>
                  <a:cubicBezTo>
                    <a:pt x="2" y="3"/>
                    <a:pt x="4" y="2"/>
                    <a:pt x="5" y="0"/>
                  </a:cubicBezTo>
                  <a:cubicBezTo>
                    <a:pt x="5" y="0"/>
                    <a:pt x="5" y="0"/>
                    <a:pt x="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4" name="íṡḻïḋé"/>
            <p:cNvSpPr/>
            <p:nvPr/>
          </p:nvSpPr>
          <p:spPr bwMode="auto">
            <a:xfrm>
              <a:off x="16108" y="7345"/>
              <a:ext cx="95" cy="187"/>
            </a:xfrm>
            <a:custGeom>
              <a:avLst/>
              <a:gdLst>
                <a:gd name="T0" fmla="*/ 8 w 57"/>
                <a:gd name="T1" fmla="*/ 0 h 112"/>
                <a:gd name="T2" fmla="*/ 0 w 57"/>
                <a:gd name="T3" fmla="*/ 1 h 112"/>
                <a:gd name="T4" fmla="*/ 0 w 57"/>
                <a:gd name="T5" fmla="*/ 1 h 112"/>
                <a:gd name="T6" fmla="*/ 15 w 57"/>
                <a:gd name="T7" fmla="*/ 15 h 112"/>
                <a:gd name="T8" fmla="*/ 36 w 57"/>
                <a:gd name="T9" fmla="*/ 61 h 112"/>
                <a:gd name="T10" fmla="*/ 32 w 57"/>
                <a:gd name="T11" fmla="*/ 79 h 112"/>
                <a:gd name="T12" fmla="*/ 45 w 57"/>
                <a:gd name="T13" fmla="*/ 105 h 112"/>
                <a:gd name="T14" fmla="*/ 54 w 57"/>
                <a:gd name="T15" fmla="*/ 112 h 112"/>
                <a:gd name="T16" fmla="*/ 57 w 57"/>
                <a:gd name="T17" fmla="*/ 110 h 112"/>
                <a:gd name="T18" fmla="*/ 56 w 57"/>
                <a:gd name="T19" fmla="*/ 106 h 112"/>
                <a:gd name="T20" fmla="*/ 48 w 57"/>
                <a:gd name="T21" fmla="*/ 99 h 112"/>
                <a:gd name="T22" fmla="*/ 35 w 57"/>
                <a:gd name="T23" fmla="*/ 73 h 112"/>
                <a:gd name="T24" fmla="*/ 36 w 57"/>
                <a:gd name="T25" fmla="*/ 66 h 112"/>
                <a:gd name="T26" fmla="*/ 39 w 57"/>
                <a:gd name="T27" fmla="*/ 55 h 112"/>
                <a:gd name="T28" fmla="*/ 39 w 57"/>
                <a:gd name="T29" fmla="*/ 54 h 112"/>
                <a:gd name="T30" fmla="*/ 18 w 57"/>
                <a:gd name="T31" fmla="*/ 9 h 112"/>
                <a:gd name="T32" fmla="*/ 8 w 57"/>
                <a:gd name="T3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112">
                  <a:moveTo>
                    <a:pt x="8" y="0"/>
                  </a:moveTo>
                  <a:cubicBezTo>
                    <a:pt x="5" y="0"/>
                    <a:pt x="3" y="0"/>
                    <a:pt x="0" y="1"/>
                  </a:cubicBezTo>
                  <a:cubicBezTo>
                    <a:pt x="0" y="1"/>
                    <a:pt x="0" y="1"/>
                    <a:pt x="0" y="1"/>
                  </a:cubicBezTo>
                  <a:cubicBezTo>
                    <a:pt x="5" y="6"/>
                    <a:pt x="10" y="10"/>
                    <a:pt x="15" y="15"/>
                  </a:cubicBezTo>
                  <a:cubicBezTo>
                    <a:pt x="28" y="28"/>
                    <a:pt x="39" y="44"/>
                    <a:pt x="36" y="61"/>
                  </a:cubicBezTo>
                  <a:cubicBezTo>
                    <a:pt x="35" y="67"/>
                    <a:pt x="32" y="73"/>
                    <a:pt x="32" y="79"/>
                  </a:cubicBezTo>
                  <a:cubicBezTo>
                    <a:pt x="31" y="89"/>
                    <a:pt x="38" y="98"/>
                    <a:pt x="45" y="105"/>
                  </a:cubicBezTo>
                  <a:cubicBezTo>
                    <a:pt x="48" y="108"/>
                    <a:pt x="51" y="110"/>
                    <a:pt x="54" y="112"/>
                  </a:cubicBezTo>
                  <a:cubicBezTo>
                    <a:pt x="55" y="111"/>
                    <a:pt x="56" y="111"/>
                    <a:pt x="57" y="110"/>
                  </a:cubicBezTo>
                  <a:cubicBezTo>
                    <a:pt x="56" y="106"/>
                    <a:pt x="56" y="106"/>
                    <a:pt x="56" y="106"/>
                  </a:cubicBezTo>
                  <a:cubicBezTo>
                    <a:pt x="53" y="104"/>
                    <a:pt x="50" y="102"/>
                    <a:pt x="48" y="99"/>
                  </a:cubicBezTo>
                  <a:cubicBezTo>
                    <a:pt x="40" y="92"/>
                    <a:pt x="34" y="83"/>
                    <a:pt x="35" y="73"/>
                  </a:cubicBezTo>
                  <a:cubicBezTo>
                    <a:pt x="35" y="71"/>
                    <a:pt x="36" y="68"/>
                    <a:pt x="36" y="66"/>
                  </a:cubicBezTo>
                  <a:cubicBezTo>
                    <a:pt x="37" y="62"/>
                    <a:pt x="38" y="59"/>
                    <a:pt x="39" y="55"/>
                  </a:cubicBezTo>
                  <a:cubicBezTo>
                    <a:pt x="39" y="55"/>
                    <a:pt x="39" y="55"/>
                    <a:pt x="39" y="54"/>
                  </a:cubicBezTo>
                  <a:cubicBezTo>
                    <a:pt x="41" y="37"/>
                    <a:pt x="30" y="22"/>
                    <a:pt x="18" y="9"/>
                  </a:cubicBezTo>
                  <a:cubicBezTo>
                    <a:pt x="15" y="6"/>
                    <a:pt x="11" y="3"/>
                    <a:pt x="8"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5" name="íšḻïḓé"/>
            <p:cNvSpPr/>
            <p:nvPr/>
          </p:nvSpPr>
          <p:spPr bwMode="auto">
            <a:xfrm>
              <a:off x="15955" y="7043"/>
              <a:ext cx="166" cy="304"/>
            </a:xfrm>
            <a:custGeom>
              <a:avLst/>
              <a:gdLst>
                <a:gd name="T0" fmla="*/ 4 w 99"/>
                <a:gd name="T1" fmla="*/ 0 h 181"/>
                <a:gd name="T2" fmla="*/ 0 w 99"/>
                <a:gd name="T3" fmla="*/ 5 h 181"/>
                <a:gd name="T4" fmla="*/ 1 w 99"/>
                <a:gd name="T5" fmla="*/ 5 h 181"/>
                <a:gd name="T6" fmla="*/ 71 w 99"/>
                <a:gd name="T7" fmla="*/ 90 h 181"/>
                <a:gd name="T8" fmla="*/ 70 w 99"/>
                <a:gd name="T9" fmla="*/ 123 h 181"/>
                <a:gd name="T10" fmla="*/ 73 w 99"/>
                <a:gd name="T11" fmla="*/ 155 h 181"/>
                <a:gd name="T12" fmla="*/ 91 w 99"/>
                <a:gd name="T13" fmla="*/ 181 h 181"/>
                <a:gd name="T14" fmla="*/ 91 w 99"/>
                <a:gd name="T15" fmla="*/ 181 h 181"/>
                <a:gd name="T16" fmla="*/ 91 w 99"/>
                <a:gd name="T17" fmla="*/ 181 h 181"/>
                <a:gd name="T18" fmla="*/ 99 w 99"/>
                <a:gd name="T19" fmla="*/ 180 h 181"/>
                <a:gd name="T20" fmla="*/ 76 w 99"/>
                <a:gd name="T21" fmla="*/ 149 h 181"/>
                <a:gd name="T22" fmla="*/ 74 w 99"/>
                <a:gd name="T23" fmla="*/ 85 h 181"/>
                <a:gd name="T24" fmla="*/ 4 w 99"/>
                <a:gd name="T2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81">
                  <a:moveTo>
                    <a:pt x="4" y="0"/>
                  </a:moveTo>
                  <a:cubicBezTo>
                    <a:pt x="3" y="2"/>
                    <a:pt x="1" y="3"/>
                    <a:pt x="0" y="5"/>
                  </a:cubicBezTo>
                  <a:cubicBezTo>
                    <a:pt x="1" y="5"/>
                    <a:pt x="1" y="5"/>
                    <a:pt x="1" y="5"/>
                  </a:cubicBezTo>
                  <a:cubicBezTo>
                    <a:pt x="34" y="22"/>
                    <a:pt x="67" y="51"/>
                    <a:pt x="71" y="90"/>
                  </a:cubicBezTo>
                  <a:cubicBezTo>
                    <a:pt x="71" y="101"/>
                    <a:pt x="71" y="112"/>
                    <a:pt x="70" y="123"/>
                  </a:cubicBezTo>
                  <a:cubicBezTo>
                    <a:pt x="69" y="134"/>
                    <a:pt x="70" y="145"/>
                    <a:pt x="73" y="155"/>
                  </a:cubicBezTo>
                  <a:cubicBezTo>
                    <a:pt x="77" y="165"/>
                    <a:pt x="83" y="174"/>
                    <a:pt x="91" y="181"/>
                  </a:cubicBezTo>
                  <a:cubicBezTo>
                    <a:pt x="91" y="181"/>
                    <a:pt x="91" y="181"/>
                    <a:pt x="91" y="181"/>
                  </a:cubicBezTo>
                  <a:cubicBezTo>
                    <a:pt x="91" y="181"/>
                    <a:pt x="91" y="181"/>
                    <a:pt x="91" y="181"/>
                  </a:cubicBezTo>
                  <a:cubicBezTo>
                    <a:pt x="94" y="180"/>
                    <a:pt x="96" y="180"/>
                    <a:pt x="99" y="180"/>
                  </a:cubicBezTo>
                  <a:cubicBezTo>
                    <a:pt x="89" y="171"/>
                    <a:pt x="80" y="161"/>
                    <a:pt x="76" y="149"/>
                  </a:cubicBezTo>
                  <a:cubicBezTo>
                    <a:pt x="68" y="129"/>
                    <a:pt x="76" y="106"/>
                    <a:pt x="74" y="85"/>
                  </a:cubicBezTo>
                  <a:cubicBezTo>
                    <a:pt x="70" y="46"/>
                    <a:pt x="37" y="16"/>
                    <a:pt x="4" y="0"/>
                  </a:cubicBezTo>
                </a:path>
              </a:pathLst>
            </a:custGeom>
            <a:solidFill>
              <a:srgbClr val="9C636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6" name="ïṧ1íḍé"/>
            <p:cNvSpPr/>
            <p:nvPr/>
          </p:nvSpPr>
          <p:spPr bwMode="auto">
            <a:xfrm>
              <a:off x="16200" y="7529"/>
              <a:ext cx="4" cy="6"/>
            </a:xfrm>
            <a:custGeom>
              <a:avLst/>
              <a:gdLst>
                <a:gd name="T0" fmla="*/ 3 w 3"/>
                <a:gd name="T1" fmla="*/ 0 h 4"/>
                <a:gd name="T2" fmla="*/ 0 w 3"/>
                <a:gd name="T3" fmla="*/ 2 h 4"/>
                <a:gd name="T4" fmla="*/ 3 w 3"/>
                <a:gd name="T5" fmla="*/ 4 h 4"/>
                <a:gd name="T6" fmla="*/ 3 w 3"/>
                <a:gd name="T7" fmla="*/ 0 h 4"/>
              </a:gdLst>
              <a:ahLst/>
              <a:cxnLst>
                <a:cxn ang="0">
                  <a:pos x="T0" y="T1"/>
                </a:cxn>
                <a:cxn ang="0">
                  <a:pos x="T2" y="T3"/>
                </a:cxn>
                <a:cxn ang="0">
                  <a:pos x="T4" y="T5"/>
                </a:cxn>
                <a:cxn ang="0">
                  <a:pos x="T6" y="T7"/>
                </a:cxn>
              </a:cxnLst>
              <a:rect l="0" t="0" r="r" b="b"/>
              <a:pathLst>
                <a:path w="3" h="4">
                  <a:moveTo>
                    <a:pt x="3" y="0"/>
                  </a:moveTo>
                  <a:cubicBezTo>
                    <a:pt x="2" y="1"/>
                    <a:pt x="1" y="1"/>
                    <a:pt x="0" y="2"/>
                  </a:cubicBezTo>
                  <a:cubicBezTo>
                    <a:pt x="1" y="3"/>
                    <a:pt x="2" y="3"/>
                    <a:pt x="3" y="4"/>
                  </a:cubicBezTo>
                  <a:cubicBezTo>
                    <a:pt x="3" y="0"/>
                    <a:pt x="3" y="0"/>
                    <a:pt x="3"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7" name="iṥļïde"/>
            <p:cNvSpPr/>
            <p:nvPr/>
          </p:nvSpPr>
          <p:spPr bwMode="auto">
            <a:xfrm>
              <a:off x="16438" y="7525"/>
              <a:ext cx="0" cy="4"/>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1"/>
                    <a:pt x="0" y="2"/>
                    <a:pt x="0" y="2"/>
                  </a:cubicBezTo>
                  <a:cubicBezTo>
                    <a:pt x="0" y="2"/>
                    <a:pt x="0" y="2"/>
                    <a:pt x="0" y="2"/>
                  </a:cubicBezTo>
                  <a:cubicBezTo>
                    <a:pt x="0" y="1"/>
                    <a:pt x="0" y="1"/>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8" name="iśḻiḑé"/>
            <p:cNvSpPr/>
            <p:nvPr/>
          </p:nvSpPr>
          <p:spPr bwMode="auto">
            <a:xfrm>
              <a:off x="16202" y="7521"/>
              <a:ext cx="8" cy="8"/>
            </a:xfrm>
            <a:custGeom>
              <a:avLst/>
              <a:gdLst>
                <a:gd name="T0" fmla="*/ 0 w 4"/>
                <a:gd name="T1" fmla="*/ 0 h 4"/>
                <a:gd name="T2" fmla="*/ 1 w 4"/>
                <a:gd name="T3" fmla="*/ 4 h 4"/>
                <a:gd name="T4" fmla="*/ 4 w 4"/>
                <a:gd name="T5" fmla="*/ 2 h 4"/>
                <a:gd name="T6" fmla="*/ 0 w 4"/>
                <a:gd name="T7" fmla="*/ 0 h 4"/>
              </a:gdLst>
              <a:ahLst/>
              <a:cxnLst>
                <a:cxn ang="0">
                  <a:pos x="T0" y="T1"/>
                </a:cxn>
                <a:cxn ang="0">
                  <a:pos x="T2" y="T3"/>
                </a:cxn>
                <a:cxn ang="0">
                  <a:pos x="T4" y="T5"/>
                </a:cxn>
                <a:cxn ang="0">
                  <a:pos x="T6" y="T7"/>
                </a:cxn>
              </a:cxnLst>
              <a:rect l="0" t="0" r="r" b="b"/>
              <a:pathLst>
                <a:path w="4" h="4">
                  <a:moveTo>
                    <a:pt x="0" y="0"/>
                  </a:moveTo>
                  <a:cubicBezTo>
                    <a:pt x="1" y="4"/>
                    <a:pt x="1" y="4"/>
                    <a:pt x="1" y="4"/>
                  </a:cubicBezTo>
                  <a:cubicBezTo>
                    <a:pt x="2" y="3"/>
                    <a:pt x="3" y="3"/>
                    <a:pt x="4" y="2"/>
                  </a:cubicBezTo>
                  <a:cubicBezTo>
                    <a:pt x="3" y="1"/>
                    <a:pt x="1" y="0"/>
                    <a:pt x="0"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39" name="ïṧľide"/>
            <p:cNvSpPr/>
            <p:nvPr/>
          </p:nvSpPr>
          <p:spPr bwMode="auto">
            <a:xfrm>
              <a:off x="16204" y="7525"/>
              <a:ext cx="10" cy="11"/>
            </a:xfrm>
            <a:custGeom>
              <a:avLst/>
              <a:gdLst>
                <a:gd name="T0" fmla="*/ 3 w 6"/>
                <a:gd name="T1" fmla="*/ 0 h 7"/>
                <a:gd name="T2" fmla="*/ 0 w 6"/>
                <a:gd name="T3" fmla="*/ 2 h 7"/>
                <a:gd name="T4" fmla="*/ 0 w 6"/>
                <a:gd name="T5" fmla="*/ 6 h 7"/>
                <a:gd name="T6" fmla="*/ 2 w 6"/>
                <a:gd name="T7" fmla="*/ 7 h 7"/>
                <a:gd name="T8" fmla="*/ 2 w 6"/>
                <a:gd name="T9" fmla="*/ 7 h 7"/>
                <a:gd name="T10" fmla="*/ 6 w 6"/>
                <a:gd name="T11" fmla="*/ 5 h 7"/>
                <a:gd name="T12" fmla="*/ 6 w 6"/>
                <a:gd name="T13" fmla="*/ 4 h 7"/>
                <a:gd name="T14" fmla="*/ 5 w 6"/>
                <a:gd name="T15" fmla="*/ 1 h 7"/>
                <a:gd name="T16" fmla="*/ 3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3" y="0"/>
                  </a:moveTo>
                  <a:cubicBezTo>
                    <a:pt x="2" y="1"/>
                    <a:pt x="1" y="1"/>
                    <a:pt x="0" y="2"/>
                  </a:cubicBezTo>
                  <a:cubicBezTo>
                    <a:pt x="0" y="6"/>
                    <a:pt x="0" y="6"/>
                    <a:pt x="0" y="6"/>
                  </a:cubicBezTo>
                  <a:cubicBezTo>
                    <a:pt x="1" y="6"/>
                    <a:pt x="1" y="6"/>
                    <a:pt x="2" y="7"/>
                  </a:cubicBezTo>
                  <a:cubicBezTo>
                    <a:pt x="2" y="7"/>
                    <a:pt x="2" y="7"/>
                    <a:pt x="2" y="7"/>
                  </a:cubicBezTo>
                  <a:cubicBezTo>
                    <a:pt x="3" y="6"/>
                    <a:pt x="5" y="5"/>
                    <a:pt x="6" y="5"/>
                  </a:cubicBezTo>
                  <a:cubicBezTo>
                    <a:pt x="6" y="4"/>
                    <a:pt x="6" y="4"/>
                    <a:pt x="6" y="4"/>
                  </a:cubicBezTo>
                  <a:cubicBezTo>
                    <a:pt x="5" y="1"/>
                    <a:pt x="5" y="1"/>
                    <a:pt x="5" y="1"/>
                  </a:cubicBezTo>
                  <a:cubicBezTo>
                    <a:pt x="5" y="1"/>
                    <a:pt x="4" y="0"/>
                    <a:pt x="3" y="0"/>
                  </a:cubicBezTo>
                </a:path>
              </a:pathLst>
            </a:custGeom>
            <a:solidFill>
              <a:srgbClr val="7E505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0" name="íšḻiḋe"/>
            <p:cNvSpPr/>
            <p:nvPr/>
          </p:nvSpPr>
          <p:spPr bwMode="auto">
            <a:xfrm>
              <a:off x="16207" y="7534"/>
              <a:ext cx="6" cy="6"/>
            </a:xfrm>
            <a:custGeom>
              <a:avLst/>
              <a:gdLst>
                <a:gd name="T0" fmla="*/ 4 w 4"/>
                <a:gd name="T1" fmla="*/ 0 h 4"/>
                <a:gd name="T2" fmla="*/ 0 w 4"/>
                <a:gd name="T3" fmla="*/ 2 h 4"/>
                <a:gd name="T4" fmla="*/ 4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0"/>
                    <a:pt x="1" y="1"/>
                    <a:pt x="0" y="2"/>
                  </a:cubicBezTo>
                  <a:cubicBezTo>
                    <a:pt x="1" y="3"/>
                    <a:pt x="3" y="3"/>
                    <a:pt x="4" y="4"/>
                  </a:cubicBezTo>
                  <a:cubicBezTo>
                    <a:pt x="4" y="0"/>
                    <a:pt x="4" y="0"/>
                    <a:pt x="4"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1" name="iṡļiḓè"/>
            <p:cNvSpPr/>
            <p:nvPr/>
          </p:nvSpPr>
          <p:spPr bwMode="auto">
            <a:xfrm>
              <a:off x="16213" y="7525"/>
              <a:ext cx="225" cy="75"/>
            </a:xfrm>
            <a:custGeom>
              <a:avLst/>
              <a:gdLst>
                <a:gd name="T0" fmla="*/ 0 w 135"/>
                <a:gd name="T1" fmla="*/ 1 h 44"/>
                <a:gd name="T2" fmla="*/ 1 w 135"/>
                <a:gd name="T3" fmla="*/ 4 h 44"/>
                <a:gd name="T4" fmla="*/ 1 w 135"/>
                <a:gd name="T5" fmla="*/ 5 h 44"/>
                <a:gd name="T6" fmla="*/ 1 w 135"/>
                <a:gd name="T7" fmla="*/ 9 h 44"/>
                <a:gd name="T8" fmla="*/ 1 w 135"/>
                <a:gd name="T9" fmla="*/ 9 h 44"/>
                <a:gd name="T10" fmla="*/ 11 w 135"/>
                <a:gd name="T11" fmla="*/ 12 h 44"/>
                <a:gd name="T12" fmla="*/ 16 w 135"/>
                <a:gd name="T13" fmla="*/ 13 h 44"/>
                <a:gd name="T14" fmla="*/ 27 w 135"/>
                <a:gd name="T15" fmla="*/ 14 h 44"/>
                <a:gd name="T16" fmla="*/ 30 w 135"/>
                <a:gd name="T17" fmla="*/ 14 h 44"/>
                <a:gd name="T18" fmla="*/ 51 w 135"/>
                <a:gd name="T19" fmla="*/ 12 h 44"/>
                <a:gd name="T20" fmla="*/ 53 w 135"/>
                <a:gd name="T21" fmla="*/ 12 h 44"/>
                <a:gd name="T22" fmla="*/ 54 w 135"/>
                <a:gd name="T23" fmla="*/ 12 h 44"/>
                <a:gd name="T24" fmla="*/ 73 w 135"/>
                <a:gd name="T25" fmla="*/ 21 h 44"/>
                <a:gd name="T26" fmla="*/ 82 w 135"/>
                <a:gd name="T27" fmla="*/ 39 h 44"/>
                <a:gd name="T28" fmla="*/ 94 w 135"/>
                <a:gd name="T29" fmla="*/ 44 h 44"/>
                <a:gd name="T30" fmla="*/ 100 w 135"/>
                <a:gd name="T31" fmla="*/ 44 h 44"/>
                <a:gd name="T32" fmla="*/ 108 w 135"/>
                <a:gd name="T33" fmla="*/ 41 h 44"/>
                <a:gd name="T34" fmla="*/ 109 w 135"/>
                <a:gd name="T35" fmla="*/ 37 h 44"/>
                <a:gd name="T36" fmla="*/ 102 w 135"/>
                <a:gd name="T37" fmla="*/ 38 h 44"/>
                <a:gd name="T38" fmla="*/ 97 w 135"/>
                <a:gd name="T39" fmla="*/ 38 h 44"/>
                <a:gd name="T40" fmla="*/ 85 w 135"/>
                <a:gd name="T41" fmla="*/ 33 h 44"/>
                <a:gd name="T42" fmla="*/ 75 w 135"/>
                <a:gd name="T43" fmla="*/ 15 h 44"/>
                <a:gd name="T44" fmla="*/ 56 w 135"/>
                <a:gd name="T45" fmla="*/ 6 h 44"/>
                <a:gd name="T46" fmla="*/ 55 w 135"/>
                <a:gd name="T47" fmla="*/ 6 h 44"/>
                <a:gd name="T48" fmla="*/ 54 w 135"/>
                <a:gd name="T49" fmla="*/ 6 h 44"/>
                <a:gd name="T50" fmla="*/ 33 w 135"/>
                <a:gd name="T51" fmla="*/ 8 h 44"/>
                <a:gd name="T52" fmla="*/ 30 w 135"/>
                <a:gd name="T53" fmla="*/ 8 h 44"/>
                <a:gd name="T54" fmla="*/ 0 w 135"/>
                <a:gd name="T55" fmla="*/ 1 h 44"/>
                <a:gd name="T56" fmla="*/ 135 w 135"/>
                <a:gd name="T57" fmla="*/ 0 h 44"/>
                <a:gd name="T58" fmla="*/ 131 w 135"/>
                <a:gd name="T59" fmla="*/ 3 h 44"/>
                <a:gd name="T60" fmla="*/ 112 w 135"/>
                <a:gd name="T61" fmla="*/ 23 h 44"/>
                <a:gd name="T62" fmla="*/ 129 w 135"/>
                <a:gd name="T63" fmla="*/ 9 h 44"/>
                <a:gd name="T64" fmla="*/ 135 w 135"/>
                <a:gd name="T65" fmla="*/ 2 h 44"/>
                <a:gd name="T66" fmla="*/ 135 w 135"/>
                <a:gd name="T6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44">
                  <a:moveTo>
                    <a:pt x="0" y="1"/>
                  </a:moveTo>
                  <a:cubicBezTo>
                    <a:pt x="1" y="4"/>
                    <a:pt x="1" y="4"/>
                    <a:pt x="1" y="4"/>
                  </a:cubicBezTo>
                  <a:cubicBezTo>
                    <a:pt x="1" y="5"/>
                    <a:pt x="1" y="5"/>
                    <a:pt x="1" y="5"/>
                  </a:cubicBezTo>
                  <a:cubicBezTo>
                    <a:pt x="1" y="9"/>
                    <a:pt x="1" y="9"/>
                    <a:pt x="1" y="9"/>
                  </a:cubicBezTo>
                  <a:cubicBezTo>
                    <a:pt x="1" y="9"/>
                    <a:pt x="1" y="9"/>
                    <a:pt x="1" y="9"/>
                  </a:cubicBezTo>
                  <a:cubicBezTo>
                    <a:pt x="5" y="10"/>
                    <a:pt x="8" y="11"/>
                    <a:pt x="11" y="12"/>
                  </a:cubicBezTo>
                  <a:cubicBezTo>
                    <a:pt x="13" y="13"/>
                    <a:pt x="14" y="13"/>
                    <a:pt x="16" y="13"/>
                  </a:cubicBezTo>
                  <a:cubicBezTo>
                    <a:pt x="20" y="14"/>
                    <a:pt x="23" y="14"/>
                    <a:pt x="27" y="14"/>
                  </a:cubicBezTo>
                  <a:cubicBezTo>
                    <a:pt x="28" y="14"/>
                    <a:pt x="29" y="14"/>
                    <a:pt x="30" y="14"/>
                  </a:cubicBezTo>
                  <a:cubicBezTo>
                    <a:pt x="37" y="14"/>
                    <a:pt x="44" y="12"/>
                    <a:pt x="51" y="12"/>
                  </a:cubicBezTo>
                  <a:cubicBezTo>
                    <a:pt x="52" y="12"/>
                    <a:pt x="52" y="12"/>
                    <a:pt x="53" y="12"/>
                  </a:cubicBezTo>
                  <a:cubicBezTo>
                    <a:pt x="53" y="12"/>
                    <a:pt x="53" y="12"/>
                    <a:pt x="54" y="12"/>
                  </a:cubicBezTo>
                  <a:cubicBezTo>
                    <a:pt x="61" y="12"/>
                    <a:pt x="68" y="16"/>
                    <a:pt x="73" y="21"/>
                  </a:cubicBezTo>
                  <a:cubicBezTo>
                    <a:pt x="77" y="27"/>
                    <a:pt x="77" y="35"/>
                    <a:pt x="82" y="39"/>
                  </a:cubicBezTo>
                  <a:cubicBezTo>
                    <a:pt x="86" y="42"/>
                    <a:pt x="90" y="43"/>
                    <a:pt x="94" y="44"/>
                  </a:cubicBezTo>
                  <a:cubicBezTo>
                    <a:pt x="96" y="44"/>
                    <a:pt x="98" y="44"/>
                    <a:pt x="100" y="44"/>
                  </a:cubicBezTo>
                  <a:cubicBezTo>
                    <a:pt x="103" y="44"/>
                    <a:pt x="106" y="43"/>
                    <a:pt x="108" y="41"/>
                  </a:cubicBezTo>
                  <a:cubicBezTo>
                    <a:pt x="108" y="39"/>
                    <a:pt x="109" y="38"/>
                    <a:pt x="109" y="37"/>
                  </a:cubicBezTo>
                  <a:cubicBezTo>
                    <a:pt x="107" y="38"/>
                    <a:pt x="105" y="38"/>
                    <a:pt x="102" y="38"/>
                  </a:cubicBezTo>
                  <a:cubicBezTo>
                    <a:pt x="100" y="38"/>
                    <a:pt x="99" y="38"/>
                    <a:pt x="97" y="38"/>
                  </a:cubicBezTo>
                  <a:cubicBezTo>
                    <a:pt x="93" y="37"/>
                    <a:pt x="89" y="36"/>
                    <a:pt x="85" y="33"/>
                  </a:cubicBezTo>
                  <a:cubicBezTo>
                    <a:pt x="80" y="29"/>
                    <a:pt x="79" y="21"/>
                    <a:pt x="75" y="15"/>
                  </a:cubicBezTo>
                  <a:cubicBezTo>
                    <a:pt x="71" y="10"/>
                    <a:pt x="64" y="6"/>
                    <a:pt x="56" y="6"/>
                  </a:cubicBezTo>
                  <a:cubicBezTo>
                    <a:pt x="56" y="6"/>
                    <a:pt x="56" y="6"/>
                    <a:pt x="55" y="6"/>
                  </a:cubicBezTo>
                  <a:cubicBezTo>
                    <a:pt x="55" y="6"/>
                    <a:pt x="54" y="6"/>
                    <a:pt x="54" y="6"/>
                  </a:cubicBezTo>
                  <a:cubicBezTo>
                    <a:pt x="47" y="6"/>
                    <a:pt x="40" y="8"/>
                    <a:pt x="33" y="8"/>
                  </a:cubicBezTo>
                  <a:cubicBezTo>
                    <a:pt x="32" y="8"/>
                    <a:pt x="31" y="8"/>
                    <a:pt x="30" y="8"/>
                  </a:cubicBezTo>
                  <a:cubicBezTo>
                    <a:pt x="20" y="8"/>
                    <a:pt x="9" y="6"/>
                    <a:pt x="0" y="1"/>
                  </a:cubicBezTo>
                  <a:moveTo>
                    <a:pt x="135" y="0"/>
                  </a:moveTo>
                  <a:cubicBezTo>
                    <a:pt x="134" y="1"/>
                    <a:pt x="133" y="2"/>
                    <a:pt x="131" y="3"/>
                  </a:cubicBezTo>
                  <a:cubicBezTo>
                    <a:pt x="124" y="9"/>
                    <a:pt x="114" y="14"/>
                    <a:pt x="112" y="23"/>
                  </a:cubicBezTo>
                  <a:cubicBezTo>
                    <a:pt x="116" y="18"/>
                    <a:pt x="123" y="14"/>
                    <a:pt x="129" y="9"/>
                  </a:cubicBezTo>
                  <a:cubicBezTo>
                    <a:pt x="131" y="7"/>
                    <a:pt x="133" y="5"/>
                    <a:pt x="135" y="2"/>
                  </a:cubicBezTo>
                  <a:cubicBezTo>
                    <a:pt x="135" y="2"/>
                    <a:pt x="135" y="1"/>
                    <a:pt x="135"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2" name="íSļiďé"/>
            <p:cNvSpPr/>
            <p:nvPr/>
          </p:nvSpPr>
          <p:spPr bwMode="auto">
            <a:xfrm>
              <a:off x="15928" y="6908"/>
              <a:ext cx="539" cy="682"/>
            </a:xfrm>
            <a:custGeom>
              <a:avLst/>
              <a:gdLst>
                <a:gd name="T0" fmla="*/ 8 w 321"/>
                <a:gd name="T1" fmla="*/ 57 h 408"/>
                <a:gd name="T2" fmla="*/ 16 w 321"/>
                <a:gd name="T3" fmla="*/ 51 h 408"/>
                <a:gd name="T4" fmla="*/ 18 w 321"/>
                <a:gd name="T5" fmla="*/ 21 h 408"/>
                <a:gd name="T6" fmla="*/ 46 w 321"/>
                <a:gd name="T7" fmla="*/ 7 h 408"/>
                <a:gd name="T8" fmla="*/ 79 w 321"/>
                <a:gd name="T9" fmla="*/ 14 h 408"/>
                <a:gd name="T10" fmla="*/ 131 w 321"/>
                <a:gd name="T11" fmla="*/ 4 h 408"/>
                <a:gd name="T12" fmla="*/ 180 w 321"/>
                <a:gd name="T13" fmla="*/ 13 h 408"/>
                <a:gd name="T14" fmla="*/ 206 w 321"/>
                <a:gd name="T15" fmla="*/ 58 h 408"/>
                <a:gd name="T16" fmla="*/ 228 w 321"/>
                <a:gd name="T17" fmla="*/ 66 h 408"/>
                <a:gd name="T18" fmla="*/ 247 w 321"/>
                <a:gd name="T19" fmla="*/ 84 h 408"/>
                <a:gd name="T20" fmla="*/ 262 w 321"/>
                <a:gd name="T21" fmla="*/ 145 h 408"/>
                <a:gd name="T22" fmla="*/ 256 w 321"/>
                <a:gd name="T23" fmla="*/ 180 h 408"/>
                <a:gd name="T24" fmla="*/ 258 w 321"/>
                <a:gd name="T25" fmla="*/ 216 h 408"/>
                <a:gd name="T26" fmla="*/ 280 w 321"/>
                <a:gd name="T27" fmla="*/ 244 h 408"/>
                <a:gd name="T28" fmla="*/ 288 w 321"/>
                <a:gd name="T29" fmla="*/ 247 h 408"/>
                <a:gd name="T30" fmla="*/ 292 w 321"/>
                <a:gd name="T31" fmla="*/ 270 h 408"/>
                <a:gd name="T32" fmla="*/ 285 w 321"/>
                <a:gd name="T33" fmla="*/ 302 h 408"/>
                <a:gd name="T34" fmla="*/ 309 w 321"/>
                <a:gd name="T35" fmla="*/ 311 h 408"/>
                <a:gd name="T36" fmla="*/ 315 w 321"/>
                <a:gd name="T37" fmla="*/ 320 h 408"/>
                <a:gd name="T38" fmla="*/ 300 w 321"/>
                <a:gd name="T39" fmla="*/ 372 h 408"/>
                <a:gd name="T40" fmla="*/ 281 w 321"/>
                <a:gd name="T41" fmla="*/ 394 h 408"/>
                <a:gd name="T42" fmla="*/ 280 w 321"/>
                <a:gd name="T43" fmla="*/ 404 h 408"/>
                <a:gd name="T44" fmla="*/ 266 w 321"/>
                <a:gd name="T45" fmla="*/ 407 h 408"/>
                <a:gd name="T46" fmla="*/ 254 w 321"/>
                <a:gd name="T47" fmla="*/ 402 h 408"/>
                <a:gd name="T48" fmla="*/ 244 w 321"/>
                <a:gd name="T49" fmla="*/ 384 h 408"/>
                <a:gd name="T50" fmla="*/ 224 w 321"/>
                <a:gd name="T51" fmla="*/ 375 h 408"/>
                <a:gd name="T52" fmla="*/ 202 w 321"/>
                <a:gd name="T53" fmla="*/ 377 h 408"/>
                <a:gd name="T54" fmla="*/ 155 w 321"/>
                <a:gd name="T55" fmla="*/ 360 h 408"/>
                <a:gd name="T56" fmla="*/ 142 w 321"/>
                <a:gd name="T57" fmla="*/ 334 h 408"/>
                <a:gd name="T58" fmla="*/ 146 w 321"/>
                <a:gd name="T59" fmla="*/ 316 h 408"/>
                <a:gd name="T60" fmla="*/ 125 w 321"/>
                <a:gd name="T61" fmla="*/ 270 h 408"/>
                <a:gd name="T62" fmla="*/ 92 w 321"/>
                <a:gd name="T63" fmla="*/ 230 h 408"/>
                <a:gd name="T64" fmla="*/ 90 w 321"/>
                <a:gd name="T65" fmla="*/ 166 h 408"/>
                <a:gd name="T66" fmla="*/ 20 w 321"/>
                <a:gd name="T67" fmla="*/ 81 h 408"/>
                <a:gd name="T68" fmla="*/ 8 w 321"/>
                <a:gd name="T69" fmla="*/ 5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1" h="408">
                  <a:moveTo>
                    <a:pt x="8" y="57"/>
                  </a:moveTo>
                  <a:cubicBezTo>
                    <a:pt x="10" y="55"/>
                    <a:pt x="14" y="54"/>
                    <a:pt x="16" y="51"/>
                  </a:cubicBezTo>
                  <a:cubicBezTo>
                    <a:pt x="23" y="44"/>
                    <a:pt x="16" y="31"/>
                    <a:pt x="18" y="21"/>
                  </a:cubicBezTo>
                  <a:cubicBezTo>
                    <a:pt x="21" y="10"/>
                    <a:pt x="35" y="6"/>
                    <a:pt x="46" y="7"/>
                  </a:cubicBezTo>
                  <a:cubicBezTo>
                    <a:pt x="57" y="8"/>
                    <a:pt x="68" y="13"/>
                    <a:pt x="79" y="14"/>
                  </a:cubicBezTo>
                  <a:cubicBezTo>
                    <a:pt x="97" y="16"/>
                    <a:pt x="114" y="9"/>
                    <a:pt x="131" y="4"/>
                  </a:cubicBezTo>
                  <a:cubicBezTo>
                    <a:pt x="148" y="0"/>
                    <a:pt x="168" y="0"/>
                    <a:pt x="180" y="13"/>
                  </a:cubicBezTo>
                  <a:cubicBezTo>
                    <a:pt x="192" y="26"/>
                    <a:pt x="191" y="48"/>
                    <a:pt x="206" y="58"/>
                  </a:cubicBezTo>
                  <a:cubicBezTo>
                    <a:pt x="213" y="62"/>
                    <a:pt x="221" y="62"/>
                    <a:pt x="228" y="66"/>
                  </a:cubicBezTo>
                  <a:cubicBezTo>
                    <a:pt x="236" y="70"/>
                    <a:pt x="243" y="76"/>
                    <a:pt x="247" y="84"/>
                  </a:cubicBezTo>
                  <a:cubicBezTo>
                    <a:pt x="259" y="102"/>
                    <a:pt x="264" y="124"/>
                    <a:pt x="262" y="145"/>
                  </a:cubicBezTo>
                  <a:cubicBezTo>
                    <a:pt x="261" y="157"/>
                    <a:pt x="257" y="168"/>
                    <a:pt x="256" y="180"/>
                  </a:cubicBezTo>
                  <a:cubicBezTo>
                    <a:pt x="255" y="192"/>
                    <a:pt x="255" y="204"/>
                    <a:pt x="258" y="216"/>
                  </a:cubicBezTo>
                  <a:cubicBezTo>
                    <a:pt x="261" y="228"/>
                    <a:pt x="268" y="241"/>
                    <a:pt x="280" y="244"/>
                  </a:cubicBezTo>
                  <a:cubicBezTo>
                    <a:pt x="283" y="245"/>
                    <a:pt x="286" y="246"/>
                    <a:pt x="288" y="247"/>
                  </a:cubicBezTo>
                  <a:cubicBezTo>
                    <a:pt x="295" y="252"/>
                    <a:pt x="294" y="262"/>
                    <a:pt x="292" y="270"/>
                  </a:cubicBezTo>
                  <a:cubicBezTo>
                    <a:pt x="285" y="302"/>
                    <a:pt x="285" y="302"/>
                    <a:pt x="285" y="302"/>
                  </a:cubicBezTo>
                  <a:cubicBezTo>
                    <a:pt x="292" y="308"/>
                    <a:pt x="303" y="305"/>
                    <a:pt x="309" y="311"/>
                  </a:cubicBezTo>
                  <a:cubicBezTo>
                    <a:pt x="312" y="313"/>
                    <a:pt x="314" y="316"/>
                    <a:pt x="315" y="320"/>
                  </a:cubicBezTo>
                  <a:cubicBezTo>
                    <a:pt x="321" y="338"/>
                    <a:pt x="316" y="359"/>
                    <a:pt x="300" y="372"/>
                  </a:cubicBezTo>
                  <a:cubicBezTo>
                    <a:pt x="292" y="379"/>
                    <a:pt x="282" y="384"/>
                    <a:pt x="281" y="394"/>
                  </a:cubicBezTo>
                  <a:cubicBezTo>
                    <a:pt x="281" y="397"/>
                    <a:pt x="281" y="401"/>
                    <a:pt x="280" y="404"/>
                  </a:cubicBezTo>
                  <a:cubicBezTo>
                    <a:pt x="277" y="408"/>
                    <a:pt x="271" y="408"/>
                    <a:pt x="266" y="407"/>
                  </a:cubicBezTo>
                  <a:cubicBezTo>
                    <a:pt x="262" y="406"/>
                    <a:pt x="258" y="405"/>
                    <a:pt x="254" y="402"/>
                  </a:cubicBezTo>
                  <a:cubicBezTo>
                    <a:pt x="249" y="398"/>
                    <a:pt x="248" y="390"/>
                    <a:pt x="244" y="384"/>
                  </a:cubicBezTo>
                  <a:cubicBezTo>
                    <a:pt x="240" y="378"/>
                    <a:pt x="232" y="375"/>
                    <a:pt x="224" y="375"/>
                  </a:cubicBezTo>
                  <a:cubicBezTo>
                    <a:pt x="217" y="375"/>
                    <a:pt x="210" y="377"/>
                    <a:pt x="202" y="377"/>
                  </a:cubicBezTo>
                  <a:cubicBezTo>
                    <a:pt x="185" y="378"/>
                    <a:pt x="168" y="372"/>
                    <a:pt x="155" y="360"/>
                  </a:cubicBezTo>
                  <a:cubicBezTo>
                    <a:pt x="147" y="353"/>
                    <a:pt x="141" y="344"/>
                    <a:pt x="142" y="334"/>
                  </a:cubicBezTo>
                  <a:cubicBezTo>
                    <a:pt x="142" y="328"/>
                    <a:pt x="145" y="322"/>
                    <a:pt x="146" y="316"/>
                  </a:cubicBezTo>
                  <a:cubicBezTo>
                    <a:pt x="149" y="299"/>
                    <a:pt x="138" y="283"/>
                    <a:pt x="125" y="270"/>
                  </a:cubicBezTo>
                  <a:cubicBezTo>
                    <a:pt x="113" y="258"/>
                    <a:pt x="98" y="247"/>
                    <a:pt x="92" y="230"/>
                  </a:cubicBezTo>
                  <a:cubicBezTo>
                    <a:pt x="84" y="210"/>
                    <a:pt x="92" y="187"/>
                    <a:pt x="90" y="166"/>
                  </a:cubicBezTo>
                  <a:cubicBezTo>
                    <a:pt x="86" y="127"/>
                    <a:pt x="53" y="97"/>
                    <a:pt x="20" y="81"/>
                  </a:cubicBezTo>
                  <a:cubicBezTo>
                    <a:pt x="12" y="77"/>
                    <a:pt x="0" y="67"/>
                    <a:pt x="8" y="57"/>
                  </a:cubicBezTo>
                </a:path>
              </a:pathLst>
            </a:custGeom>
            <a:solidFill>
              <a:srgbClr val="44405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3" name="ïṡlïḑe"/>
            <p:cNvSpPr/>
            <p:nvPr/>
          </p:nvSpPr>
          <p:spPr bwMode="auto">
            <a:xfrm>
              <a:off x="15934" y="6919"/>
              <a:ext cx="55" cy="109"/>
            </a:xfrm>
            <a:custGeom>
              <a:avLst/>
              <a:gdLst>
                <a:gd name="T0" fmla="*/ 33 w 33"/>
                <a:gd name="T1" fmla="*/ 0 h 65"/>
                <a:gd name="T2" fmla="*/ 15 w 33"/>
                <a:gd name="T3" fmla="*/ 14 h 65"/>
                <a:gd name="T4" fmla="*/ 13 w 33"/>
                <a:gd name="T5" fmla="*/ 44 h 65"/>
                <a:gd name="T6" fmla="*/ 5 w 33"/>
                <a:gd name="T7" fmla="*/ 50 h 65"/>
                <a:gd name="T8" fmla="*/ 5 w 33"/>
                <a:gd name="T9" fmla="*/ 65 h 65"/>
                <a:gd name="T10" fmla="*/ 5 w 33"/>
                <a:gd name="T11" fmla="*/ 50 h 65"/>
                <a:gd name="T12" fmla="*/ 13 w 33"/>
                <a:gd name="T13" fmla="*/ 44 h 65"/>
                <a:gd name="T14" fmla="*/ 15 w 33"/>
                <a:gd name="T15" fmla="*/ 14 h 65"/>
                <a:gd name="T16" fmla="*/ 33 w 33"/>
                <a:gd name="T17" fmla="*/ 0 h 65"/>
                <a:gd name="T18" fmla="*/ 33 w 33"/>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33" y="0"/>
                  </a:moveTo>
                  <a:cubicBezTo>
                    <a:pt x="25" y="1"/>
                    <a:pt x="17" y="6"/>
                    <a:pt x="15" y="14"/>
                  </a:cubicBezTo>
                  <a:cubicBezTo>
                    <a:pt x="13" y="24"/>
                    <a:pt x="20" y="36"/>
                    <a:pt x="13" y="44"/>
                  </a:cubicBezTo>
                  <a:cubicBezTo>
                    <a:pt x="10" y="46"/>
                    <a:pt x="7" y="48"/>
                    <a:pt x="5" y="50"/>
                  </a:cubicBezTo>
                  <a:cubicBezTo>
                    <a:pt x="0" y="55"/>
                    <a:pt x="2" y="60"/>
                    <a:pt x="5" y="65"/>
                  </a:cubicBezTo>
                  <a:cubicBezTo>
                    <a:pt x="2" y="60"/>
                    <a:pt x="1" y="55"/>
                    <a:pt x="5" y="50"/>
                  </a:cubicBezTo>
                  <a:cubicBezTo>
                    <a:pt x="7" y="48"/>
                    <a:pt x="11" y="47"/>
                    <a:pt x="13" y="44"/>
                  </a:cubicBezTo>
                  <a:cubicBezTo>
                    <a:pt x="20" y="37"/>
                    <a:pt x="13" y="24"/>
                    <a:pt x="15" y="14"/>
                  </a:cubicBezTo>
                  <a:cubicBezTo>
                    <a:pt x="17" y="7"/>
                    <a:pt x="25" y="2"/>
                    <a:pt x="33" y="0"/>
                  </a:cubicBezTo>
                  <a:cubicBezTo>
                    <a:pt x="33" y="0"/>
                    <a:pt x="33" y="0"/>
                    <a:pt x="3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4" name="ïślídê"/>
            <p:cNvSpPr/>
            <p:nvPr/>
          </p:nvSpPr>
          <p:spPr bwMode="auto">
            <a:xfrm>
              <a:off x="16169" y="7435"/>
              <a:ext cx="4" cy="19"/>
            </a:xfrm>
            <a:custGeom>
              <a:avLst/>
              <a:gdLst>
                <a:gd name="T0" fmla="*/ 3 w 3"/>
                <a:gd name="T1" fmla="*/ 0 h 12"/>
                <a:gd name="T2" fmla="*/ 3 w 3"/>
                <a:gd name="T3" fmla="*/ 1 h 12"/>
                <a:gd name="T4" fmla="*/ 0 w 3"/>
                <a:gd name="T5" fmla="*/ 12 h 12"/>
                <a:gd name="T6" fmla="*/ 3 w 3"/>
                <a:gd name="T7" fmla="*/ 1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cubicBezTo>
                    <a:pt x="3" y="1"/>
                    <a:pt x="3" y="1"/>
                    <a:pt x="3" y="1"/>
                  </a:cubicBezTo>
                  <a:cubicBezTo>
                    <a:pt x="2" y="5"/>
                    <a:pt x="1" y="8"/>
                    <a:pt x="0" y="12"/>
                  </a:cubicBezTo>
                  <a:cubicBezTo>
                    <a:pt x="1" y="9"/>
                    <a:pt x="2" y="5"/>
                    <a:pt x="3" y="1"/>
                  </a:cubicBezTo>
                  <a:cubicBezTo>
                    <a:pt x="3" y="1"/>
                    <a:pt x="3" y="1"/>
                    <a:pt x="3" y="0"/>
                  </a:cubicBezTo>
                </a:path>
              </a:pathLst>
            </a:custGeom>
            <a:solidFill>
              <a:srgbClr val="8C596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5" name="iŝḷidé"/>
            <p:cNvSpPr/>
            <p:nvPr/>
          </p:nvSpPr>
          <p:spPr bwMode="auto">
            <a:xfrm>
              <a:off x="16398" y="7574"/>
              <a:ext cx="2" cy="10"/>
            </a:xfrm>
            <a:custGeom>
              <a:avLst/>
              <a:gdLst>
                <a:gd name="T0" fmla="*/ 1 w 1"/>
                <a:gd name="T1" fmla="*/ 0 h 6"/>
                <a:gd name="T2" fmla="*/ 0 w 1"/>
                <a:gd name="T3" fmla="*/ 6 h 6"/>
                <a:gd name="T4" fmla="*/ 0 w 1"/>
                <a:gd name="T5" fmla="*/ 5 h 6"/>
                <a:gd name="T6" fmla="*/ 1 w 1"/>
                <a:gd name="T7" fmla="*/ 0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2"/>
                    <a:pt x="0" y="4"/>
                    <a:pt x="0" y="6"/>
                  </a:cubicBezTo>
                  <a:cubicBezTo>
                    <a:pt x="0" y="5"/>
                    <a:pt x="0" y="5"/>
                    <a:pt x="0" y="5"/>
                  </a:cubicBezTo>
                  <a:cubicBezTo>
                    <a:pt x="1" y="4"/>
                    <a:pt x="1" y="2"/>
                    <a:pt x="1" y="0"/>
                  </a:cubicBezTo>
                  <a:cubicBezTo>
                    <a:pt x="1" y="0"/>
                    <a:pt x="1" y="0"/>
                    <a:pt x="1" y="0"/>
                  </a:cubicBezTo>
                </a:path>
              </a:pathLst>
            </a:custGeom>
            <a:solidFill>
              <a:srgbClr val="44427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6" name="îSlíďé"/>
            <p:cNvSpPr/>
            <p:nvPr/>
          </p:nvSpPr>
          <p:spPr bwMode="auto">
            <a:xfrm>
              <a:off x="15936" y="6919"/>
              <a:ext cx="464" cy="669"/>
            </a:xfrm>
            <a:custGeom>
              <a:avLst/>
              <a:gdLst>
                <a:gd name="T0" fmla="*/ 32 w 277"/>
                <a:gd name="T1" fmla="*/ 0 h 400"/>
                <a:gd name="T2" fmla="*/ 14 w 277"/>
                <a:gd name="T3" fmla="*/ 14 h 400"/>
                <a:gd name="T4" fmla="*/ 12 w 277"/>
                <a:gd name="T5" fmla="*/ 44 h 400"/>
                <a:gd name="T6" fmla="*/ 4 w 277"/>
                <a:gd name="T7" fmla="*/ 50 h 400"/>
                <a:gd name="T8" fmla="*/ 4 w 277"/>
                <a:gd name="T9" fmla="*/ 65 h 400"/>
                <a:gd name="T10" fmla="*/ 16 w 277"/>
                <a:gd name="T11" fmla="*/ 73 h 400"/>
                <a:gd name="T12" fmla="*/ 86 w 277"/>
                <a:gd name="T13" fmla="*/ 158 h 400"/>
                <a:gd name="T14" fmla="*/ 88 w 277"/>
                <a:gd name="T15" fmla="*/ 223 h 400"/>
                <a:gd name="T16" fmla="*/ 121 w 277"/>
                <a:gd name="T17" fmla="*/ 263 h 400"/>
                <a:gd name="T18" fmla="*/ 142 w 277"/>
                <a:gd name="T19" fmla="*/ 308 h 400"/>
                <a:gd name="T20" fmla="*/ 142 w 277"/>
                <a:gd name="T21" fmla="*/ 309 h 400"/>
                <a:gd name="T22" fmla="*/ 139 w 277"/>
                <a:gd name="T23" fmla="*/ 320 h 400"/>
                <a:gd name="T24" fmla="*/ 138 w 277"/>
                <a:gd name="T25" fmla="*/ 327 h 400"/>
                <a:gd name="T26" fmla="*/ 151 w 277"/>
                <a:gd name="T27" fmla="*/ 353 h 400"/>
                <a:gd name="T28" fmla="*/ 195 w 277"/>
                <a:gd name="T29" fmla="*/ 370 h 400"/>
                <a:gd name="T30" fmla="*/ 198 w 277"/>
                <a:gd name="T31" fmla="*/ 370 h 400"/>
                <a:gd name="T32" fmla="*/ 219 w 277"/>
                <a:gd name="T33" fmla="*/ 368 h 400"/>
                <a:gd name="T34" fmla="*/ 221 w 277"/>
                <a:gd name="T35" fmla="*/ 368 h 400"/>
                <a:gd name="T36" fmla="*/ 222 w 277"/>
                <a:gd name="T37" fmla="*/ 368 h 400"/>
                <a:gd name="T38" fmla="*/ 241 w 277"/>
                <a:gd name="T39" fmla="*/ 377 h 400"/>
                <a:gd name="T40" fmla="*/ 250 w 277"/>
                <a:gd name="T41" fmla="*/ 395 h 400"/>
                <a:gd name="T42" fmla="*/ 262 w 277"/>
                <a:gd name="T43" fmla="*/ 399 h 400"/>
                <a:gd name="T44" fmla="*/ 268 w 277"/>
                <a:gd name="T45" fmla="*/ 400 h 400"/>
                <a:gd name="T46" fmla="*/ 276 w 277"/>
                <a:gd name="T47" fmla="*/ 397 h 400"/>
                <a:gd name="T48" fmla="*/ 277 w 277"/>
                <a:gd name="T49" fmla="*/ 391 h 400"/>
                <a:gd name="T50" fmla="*/ 266 w 277"/>
                <a:gd name="T51" fmla="*/ 386 h 400"/>
                <a:gd name="T52" fmla="*/ 256 w 277"/>
                <a:gd name="T53" fmla="*/ 368 h 400"/>
                <a:gd name="T54" fmla="*/ 237 w 277"/>
                <a:gd name="T55" fmla="*/ 359 h 400"/>
                <a:gd name="T56" fmla="*/ 236 w 277"/>
                <a:gd name="T57" fmla="*/ 359 h 400"/>
                <a:gd name="T58" fmla="*/ 235 w 277"/>
                <a:gd name="T59" fmla="*/ 359 h 400"/>
                <a:gd name="T60" fmla="*/ 214 w 277"/>
                <a:gd name="T61" fmla="*/ 361 h 400"/>
                <a:gd name="T62" fmla="*/ 211 w 277"/>
                <a:gd name="T63" fmla="*/ 361 h 400"/>
                <a:gd name="T64" fmla="*/ 166 w 277"/>
                <a:gd name="T65" fmla="*/ 344 h 400"/>
                <a:gd name="T66" fmla="*/ 154 w 277"/>
                <a:gd name="T67" fmla="*/ 318 h 400"/>
                <a:gd name="T68" fmla="*/ 158 w 277"/>
                <a:gd name="T69" fmla="*/ 300 h 400"/>
                <a:gd name="T70" fmla="*/ 137 w 277"/>
                <a:gd name="T71" fmla="*/ 254 h 400"/>
                <a:gd name="T72" fmla="*/ 103 w 277"/>
                <a:gd name="T73" fmla="*/ 214 h 400"/>
                <a:gd name="T74" fmla="*/ 101 w 277"/>
                <a:gd name="T75" fmla="*/ 149 h 400"/>
                <a:gd name="T76" fmla="*/ 31 w 277"/>
                <a:gd name="T77" fmla="*/ 65 h 400"/>
                <a:gd name="T78" fmla="*/ 19 w 277"/>
                <a:gd name="T79" fmla="*/ 41 h 400"/>
                <a:gd name="T80" fmla="*/ 27 w 277"/>
                <a:gd name="T81" fmla="*/ 35 h 400"/>
                <a:gd name="T82" fmla="*/ 30 w 277"/>
                <a:gd name="T83" fmla="*/ 5 h 400"/>
                <a:gd name="T84" fmla="*/ 32 w 277"/>
                <a:gd name="T8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400">
                  <a:moveTo>
                    <a:pt x="32" y="0"/>
                  </a:moveTo>
                  <a:cubicBezTo>
                    <a:pt x="24" y="2"/>
                    <a:pt x="16" y="7"/>
                    <a:pt x="14" y="14"/>
                  </a:cubicBezTo>
                  <a:cubicBezTo>
                    <a:pt x="12" y="24"/>
                    <a:pt x="19" y="37"/>
                    <a:pt x="12" y="44"/>
                  </a:cubicBezTo>
                  <a:cubicBezTo>
                    <a:pt x="10" y="47"/>
                    <a:pt x="6" y="48"/>
                    <a:pt x="4" y="50"/>
                  </a:cubicBezTo>
                  <a:cubicBezTo>
                    <a:pt x="0" y="55"/>
                    <a:pt x="1" y="60"/>
                    <a:pt x="4" y="65"/>
                  </a:cubicBezTo>
                  <a:cubicBezTo>
                    <a:pt x="7" y="68"/>
                    <a:pt x="12" y="72"/>
                    <a:pt x="16" y="73"/>
                  </a:cubicBezTo>
                  <a:cubicBezTo>
                    <a:pt x="49" y="90"/>
                    <a:pt x="82" y="119"/>
                    <a:pt x="86" y="158"/>
                  </a:cubicBezTo>
                  <a:cubicBezTo>
                    <a:pt x="88" y="180"/>
                    <a:pt x="80" y="203"/>
                    <a:pt x="88" y="223"/>
                  </a:cubicBezTo>
                  <a:cubicBezTo>
                    <a:pt x="94" y="239"/>
                    <a:pt x="109" y="251"/>
                    <a:pt x="121" y="263"/>
                  </a:cubicBezTo>
                  <a:cubicBezTo>
                    <a:pt x="133" y="275"/>
                    <a:pt x="145" y="291"/>
                    <a:pt x="142" y="308"/>
                  </a:cubicBezTo>
                  <a:cubicBezTo>
                    <a:pt x="142" y="309"/>
                    <a:pt x="142" y="309"/>
                    <a:pt x="142" y="309"/>
                  </a:cubicBezTo>
                  <a:cubicBezTo>
                    <a:pt x="141" y="313"/>
                    <a:pt x="140" y="317"/>
                    <a:pt x="139" y="320"/>
                  </a:cubicBezTo>
                  <a:cubicBezTo>
                    <a:pt x="139" y="322"/>
                    <a:pt x="138" y="325"/>
                    <a:pt x="138" y="327"/>
                  </a:cubicBezTo>
                  <a:cubicBezTo>
                    <a:pt x="137" y="337"/>
                    <a:pt x="144" y="346"/>
                    <a:pt x="151" y="353"/>
                  </a:cubicBezTo>
                  <a:cubicBezTo>
                    <a:pt x="163" y="364"/>
                    <a:pt x="179" y="370"/>
                    <a:pt x="195" y="370"/>
                  </a:cubicBezTo>
                  <a:cubicBezTo>
                    <a:pt x="196" y="370"/>
                    <a:pt x="197" y="370"/>
                    <a:pt x="198" y="370"/>
                  </a:cubicBezTo>
                  <a:cubicBezTo>
                    <a:pt x="205" y="370"/>
                    <a:pt x="212" y="368"/>
                    <a:pt x="219" y="368"/>
                  </a:cubicBezTo>
                  <a:cubicBezTo>
                    <a:pt x="220" y="368"/>
                    <a:pt x="220" y="368"/>
                    <a:pt x="221" y="368"/>
                  </a:cubicBezTo>
                  <a:cubicBezTo>
                    <a:pt x="221" y="368"/>
                    <a:pt x="221" y="368"/>
                    <a:pt x="222" y="368"/>
                  </a:cubicBezTo>
                  <a:cubicBezTo>
                    <a:pt x="229" y="368"/>
                    <a:pt x="236" y="371"/>
                    <a:pt x="241" y="377"/>
                  </a:cubicBezTo>
                  <a:cubicBezTo>
                    <a:pt x="245" y="383"/>
                    <a:pt x="245" y="391"/>
                    <a:pt x="250" y="395"/>
                  </a:cubicBezTo>
                  <a:cubicBezTo>
                    <a:pt x="254" y="398"/>
                    <a:pt x="258" y="399"/>
                    <a:pt x="262" y="399"/>
                  </a:cubicBezTo>
                  <a:cubicBezTo>
                    <a:pt x="264" y="400"/>
                    <a:pt x="266" y="400"/>
                    <a:pt x="268" y="400"/>
                  </a:cubicBezTo>
                  <a:cubicBezTo>
                    <a:pt x="271" y="400"/>
                    <a:pt x="274" y="399"/>
                    <a:pt x="276" y="397"/>
                  </a:cubicBezTo>
                  <a:cubicBezTo>
                    <a:pt x="276" y="395"/>
                    <a:pt x="277" y="393"/>
                    <a:pt x="277" y="391"/>
                  </a:cubicBezTo>
                  <a:cubicBezTo>
                    <a:pt x="273" y="390"/>
                    <a:pt x="269" y="389"/>
                    <a:pt x="266" y="386"/>
                  </a:cubicBezTo>
                  <a:cubicBezTo>
                    <a:pt x="261" y="382"/>
                    <a:pt x="260" y="374"/>
                    <a:pt x="256" y="368"/>
                  </a:cubicBezTo>
                  <a:cubicBezTo>
                    <a:pt x="251" y="363"/>
                    <a:pt x="244" y="359"/>
                    <a:pt x="237" y="359"/>
                  </a:cubicBezTo>
                  <a:cubicBezTo>
                    <a:pt x="237" y="359"/>
                    <a:pt x="236" y="359"/>
                    <a:pt x="236" y="359"/>
                  </a:cubicBezTo>
                  <a:cubicBezTo>
                    <a:pt x="236" y="359"/>
                    <a:pt x="235" y="359"/>
                    <a:pt x="235" y="359"/>
                  </a:cubicBezTo>
                  <a:cubicBezTo>
                    <a:pt x="228" y="359"/>
                    <a:pt x="221" y="361"/>
                    <a:pt x="214" y="361"/>
                  </a:cubicBezTo>
                  <a:cubicBezTo>
                    <a:pt x="213" y="361"/>
                    <a:pt x="212" y="361"/>
                    <a:pt x="211" y="361"/>
                  </a:cubicBezTo>
                  <a:cubicBezTo>
                    <a:pt x="194" y="361"/>
                    <a:pt x="179" y="355"/>
                    <a:pt x="166" y="344"/>
                  </a:cubicBezTo>
                  <a:cubicBezTo>
                    <a:pt x="159" y="337"/>
                    <a:pt x="153" y="328"/>
                    <a:pt x="154" y="318"/>
                  </a:cubicBezTo>
                  <a:cubicBezTo>
                    <a:pt x="154" y="312"/>
                    <a:pt x="157" y="306"/>
                    <a:pt x="158" y="300"/>
                  </a:cubicBezTo>
                  <a:cubicBezTo>
                    <a:pt x="161" y="283"/>
                    <a:pt x="149" y="267"/>
                    <a:pt x="137" y="254"/>
                  </a:cubicBezTo>
                  <a:cubicBezTo>
                    <a:pt x="124" y="242"/>
                    <a:pt x="110" y="231"/>
                    <a:pt x="103" y="214"/>
                  </a:cubicBezTo>
                  <a:cubicBezTo>
                    <a:pt x="96" y="194"/>
                    <a:pt x="103" y="171"/>
                    <a:pt x="101" y="149"/>
                  </a:cubicBezTo>
                  <a:cubicBezTo>
                    <a:pt x="98" y="111"/>
                    <a:pt x="64" y="81"/>
                    <a:pt x="31" y="65"/>
                  </a:cubicBezTo>
                  <a:cubicBezTo>
                    <a:pt x="23" y="61"/>
                    <a:pt x="11" y="51"/>
                    <a:pt x="19" y="41"/>
                  </a:cubicBezTo>
                  <a:cubicBezTo>
                    <a:pt x="22" y="39"/>
                    <a:pt x="25" y="37"/>
                    <a:pt x="27" y="35"/>
                  </a:cubicBezTo>
                  <a:cubicBezTo>
                    <a:pt x="34" y="28"/>
                    <a:pt x="27" y="15"/>
                    <a:pt x="30" y="5"/>
                  </a:cubicBezTo>
                  <a:cubicBezTo>
                    <a:pt x="30" y="4"/>
                    <a:pt x="31" y="2"/>
                    <a:pt x="32" y="0"/>
                  </a:cubicBezTo>
                </a:path>
              </a:pathLst>
            </a:custGeom>
            <a:solidFill>
              <a:srgbClr val="3D394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7" name="î$ļíḓè"/>
            <p:cNvSpPr/>
            <p:nvPr/>
          </p:nvSpPr>
          <p:spPr bwMode="auto">
            <a:xfrm>
              <a:off x="14276" y="4476"/>
              <a:ext cx="1797" cy="2694"/>
            </a:xfrm>
            <a:custGeom>
              <a:avLst/>
              <a:gdLst>
                <a:gd name="T0" fmla="*/ 676 w 1074"/>
                <a:gd name="T1" fmla="*/ 1611 h 1611"/>
                <a:gd name="T2" fmla="*/ 399 w 1074"/>
                <a:gd name="T3" fmla="*/ 1611 h 1611"/>
                <a:gd name="T4" fmla="*/ 399 w 1074"/>
                <a:gd name="T5" fmla="*/ 1338 h 1611"/>
                <a:gd name="T6" fmla="*/ 676 w 1074"/>
                <a:gd name="T7" fmla="*/ 1338 h 1611"/>
                <a:gd name="T8" fmla="*/ 676 w 1074"/>
                <a:gd name="T9" fmla="*/ 1611 h 1611"/>
                <a:gd name="T10" fmla="*/ 672 w 1074"/>
                <a:gd name="T11" fmla="*/ 1200 h 1611"/>
                <a:gd name="T12" fmla="*/ 403 w 1074"/>
                <a:gd name="T13" fmla="*/ 1200 h 1611"/>
                <a:gd name="T14" fmla="*/ 806 w 1074"/>
                <a:gd name="T15" fmla="*/ 533 h 1611"/>
                <a:gd name="T16" fmla="*/ 537 w 1074"/>
                <a:gd name="T17" fmla="*/ 267 h 1611"/>
                <a:gd name="T18" fmla="*/ 269 w 1074"/>
                <a:gd name="T19" fmla="*/ 537 h 1611"/>
                <a:gd name="T20" fmla="*/ 0 w 1074"/>
                <a:gd name="T21" fmla="*/ 537 h 1611"/>
                <a:gd name="T22" fmla="*/ 535 w 1074"/>
                <a:gd name="T23" fmla="*/ 0 h 1611"/>
                <a:gd name="T24" fmla="*/ 537 w 1074"/>
                <a:gd name="T25" fmla="*/ 0 h 1611"/>
                <a:gd name="T26" fmla="*/ 1074 w 1074"/>
                <a:gd name="T27" fmla="*/ 533 h 1611"/>
                <a:gd name="T28" fmla="*/ 671 w 1074"/>
                <a:gd name="T29" fmla="*/ 1200 h 1611"/>
                <a:gd name="T30" fmla="*/ 672 w 1074"/>
                <a:gd name="T31" fmla="*/ 1200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4" h="1611">
                  <a:moveTo>
                    <a:pt x="676" y="1611"/>
                  </a:moveTo>
                  <a:cubicBezTo>
                    <a:pt x="399" y="1611"/>
                    <a:pt x="399" y="1611"/>
                    <a:pt x="399" y="1611"/>
                  </a:cubicBezTo>
                  <a:cubicBezTo>
                    <a:pt x="399" y="1338"/>
                    <a:pt x="399" y="1338"/>
                    <a:pt x="399" y="1338"/>
                  </a:cubicBezTo>
                  <a:cubicBezTo>
                    <a:pt x="676" y="1338"/>
                    <a:pt x="676" y="1338"/>
                    <a:pt x="676" y="1338"/>
                  </a:cubicBezTo>
                  <a:lnTo>
                    <a:pt x="676" y="1611"/>
                  </a:lnTo>
                  <a:close/>
                  <a:moveTo>
                    <a:pt x="672" y="1200"/>
                  </a:moveTo>
                  <a:cubicBezTo>
                    <a:pt x="403" y="1200"/>
                    <a:pt x="403" y="1200"/>
                    <a:pt x="403" y="1200"/>
                  </a:cubicBezTo>
                  <a:cubicBezTo>
                    <a:pt x="403" y="776"/>
                    <a:pt x="806" y="801"/>
                    <a:pt x="806" y="533"/>
                  </a:cubicBezTo>
                  <a:cubicBezTo>
                    <a:pt x="806" y="385"/>
                    <a:pt x="685" y="267"/>
                    <a:pt x="537" y="267"/>
                  </a:cubicBezTo>
                  <a:cubicBezTo>
                    <a:pt x="389" y="267"/>
                    <a:pt x="269" y="394"/>
                    <a:pt x="269" y="537"/>
                  </a:cubicBezTo>
                  <a:cubicBezTo>
                    <a:pt x="0" y="537"/>
                    <a:pt x="0" y="537"/>
                    <a:pt x="0" y="537"/>
                  </a:cubicBezTo>
                  <a:cubicBezTo>
                    <a:pt x="0" y="241"/>
                    <a:pt x="239" y="0"/>
                    <a:pt x="535" y="0"/>
                  </a:cubicBezTo>
                  <a:cubicBezTo>
                    <a:pt x="536" y="0"/>
                    <a:pt x="536" y="0"/>
                    <a:pt x="537" y="0"/>
                  </a:cubicBezTo>
                  <a:cubicBezTo>
                    <a:pt x="834" y="0"/>
                    <a:pt x="1074" y="236"/>
                    <a:pt x="1074" y="533"/>
                  </a:cubicBezTo>
                  <a:cubicBezTo>
                    <a:pt x="1074" y="868"/>
                    <a:pt x="671" y="906"/>
                    <a:pt x="671" y="1200"/>
                  </a:cubicBezTo>
                  <a:lnTo>
                    <a:pt x="672" y="1200"/>
                  </a:lnTo>
                  <a:close/>
                </a:path>
              </a:pathLst>
            </a:custGeom>
            <a:solidFill>
              <a:srgbClr val="3D6D8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348" name="išḻïḋé"/>
            <p:cNvSpPr/>
            <p:nvPr/>
          </p:nvSpPr>
          <p:spPr bwMode="auto">
            <a:xfrm>
              <a:off x="12806" y="6342"/>
              <a:ext cx="462" cy="690"/>
            </a:xfrm>
            <a:custGeom>
              <a:avLst/>
              <a:gdLst>
                <a:gd name="T0" fmla="*/ 174 w 276"/>
                <a:gd name="T1" fmla="*/ 343 h 413"/>
                <a:gd name="T2" fmla="*/ 102 w 276"/>
                <a:gd name="T3" fmla="*/ 343 h 413"/>
                <a:gd name="T4" fmla="*/ 102 w 276"/>
                <a:gd name="T5" fmla="*/ 413 h 413"/>
                <a:gd name="T6" fmla="*/ 174 w 276"/>
                <a:gd name="T7" fmla="*/ 413 h 413"/>
                <a:gd name="T8" fmla="*/ 174 w 276"/>
                <a:gd name="T9" fmla="*/ 343 h 413"/>
                <a:gd name="T10" fmla="*/ 138 w 276"/>
                <a:gd name="T11" fmla="*/ 0 h 413"/>
                <a:gd name="T12" fmla="*/ 0 w 276"/>
                <a:gd name="T13" fmla="*/ 136 h 413"/>
                <a:gd name="T14" fmla="*/ 69 w 276"/>
                <a:gd name="T15" fmla="*/ 136 h 413"/>
                <a:gd name="T16" fmla="*/ 138 w 276"/>
                <a:gd name="T17" fmla="*/ 67 h 413"/>
                <a:gd name="T18" fmla="*/ 138 w 276"/>
                <a:gd name="T19" fmla="*/ 67 h 413"/>
                <a:gd name="T20" fmla="*/ 138 w 276"/>
                <a:gd name="T21" fmla="*/ 67 h 413"/>
                <a:gd name="T22" fmla="*/ 207 w 276"/>
                <a:gd name="T23" fmla="*/ 135 h 413"/>
                <a:gd name="T24" fmla="*/ 103 w 276"/>
                <a:gd name="T25" fmla="*/ 307 h 413"/>
                <a:gd name="T26" fmla="*/ 172 w 276"/>
                <a:gd name="T27" fmla="*/ 307 h 413"/>
                <a:gd name="T28" fmla="*/ 172 w 276"/>
                <a:gd name="T29" fmla="*/ 307 h 413"/>
                <a:gd name="T30" fmla="*/ 276 w 276"/>
                <a:gd name="T31" fmla="*/ 135 h 413"/>
                <a:gd name="T32" fmla="*/ 140 w 276"/>
                <a:gd name="T33" fmla="*/ 0 h 413"/>
                <a:gd name="T34" fmla="*/ 138 w 276"/>
                <a:gd name="T3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413">
                  <a:moveTo>
                    <a:pt x="174" y="343"/>
                  </a:moveTo>
                  <a:cubicBezTo>
                    <a:pt x="102" y="343"/>
                    <a:pt x="102" y="343"/>
                    <a:pt x="102" y="343"/>
                  </a:cubicBezTo>
                  <a:cubicBezTo>
                    <a:pt x="102" y="413"/>
                    <a:pt x="102" y="413"/>
                    <a:pt x="102" y="413"/>
                  </a:cubicBezTo>
                  <a:cubicBezTo>
                    <a:pt x="174" y="413"/>
                    <a:pt x="174" y="413"/>
                    <a:pt x="174" y="413"/>
                  </a:cubicBezTo>
                  <a:cubicBezTo>
                    <a:pt x="174" y="343"/>
                    <a:pt x="174" y="343"/>
                    <a:pt x="174" y="343"/>
                  </a:cubicBezTo>
                  <a:moveTo>
                    <a:pt x="138" y="0"/>
                  </a:moveTo>
                  <a:cubicBezTo>
                    <a:pt x="62" y="0"/>
                    <a:pt x="1" y="61"/>
                    <a:pt x="0" y="136"/>
                  </a:cubicBezTo>
                  <a:cubicBezTo>
                    <a:pt x="69" y="136"/>
                    <a:pt x="69" y="136"/>
                    <a:pt x="69" y="136"/>
                  </a:cubicBezTo>
                  <a:cubicBezTo>
                    <a:pt x="69" y="98"/>
                    <a:pt x="100" y="68"/>
                    <a:pt x="138" y="67"/>
                  </a:cubicBezTo>
                  <a:cubicBezTo>
                    <a:pt x="138" y="67"/>
                    <a:pt x="138" y="67"/>
                    <a:pt x="138" y="67"/>
                  </a:cubicBezTo>
                  <a:cubicBezTo>
                    <a:pt x="138" y="67"/>
                    <a:pt x="138" y="67"/>
                    <a:pt x="138" y="67"/>
                  </a:cubicBezTo>
                  <a:cubicBezTo>
                    <a:pt x="176" y="67"/>
                    <a:pt x="207" y="97"/>
                    <a:pt x="207" y="135"/>
                  </a:cubicBezTo>
                  <a:cubicBezTo>
                    <a:pt x="207" y="205"/>
                    <a:pt x="103" y="198"/>
                    <a:pt x="103" y="307"/>
                  </a:cubicBezTo>
                  <a:cubicBezTo>
                    <a:pt x="172" y="307"/>
                    <a:pt x="172" y="307"/>
                    <a:pt x="172" y="307"/>
                  </a:cubicBezTo>
                  <a:cubicBezTo>
                    <a:pt x="172" y="307"/>
                    <a:pt x="172" y="307"/>
                    <a:pt x="172" y="307"/>
                  </a:cubicBezTo>
                  <a:cubicBezTo>
                    <a:pt x="172" y="232"/>
                    <a:pt x="276" y="222"/>
                    <a:pt x="276" y="135"/>
                  </a:cubicBezTo>
                  <a:cubicBezTo>
                    <a:pt x="275" y="61"/>
                    <a:pt x="214" y="1"/>
                    <a:pt x="140" y="0"/>
                  </a:cubicBezTo>
                  <a:cubicBezTo>
                    <a:pt x="139" y="0"/>
                    <a:pt x="139" y="0"/>
                    <a:pt x="138" y="0"/>
                  </a:cubicBezTo>
                </a:path>
              </a:pathLst>
            </a:custGeom>
            <a:solidFill>
              <a:srgbClr val="4285F4">
                <a:alpha val="20000"/>
              </a:srgbClr>
            </a:solidFill>
            <a:ln>
              <a:noFill/>
            </a:ln>
          </p:spPr>
          <p:txBody>
            <a:bodyPr anchor="ctr"/>
            <a:p>
              <a:pPr algn="ctr"/>
            </a:p>
          </p:txBody>
        </p:sp>
        <p:sp>
          <p:nvSpPr>
            <p:cNvPr id="7349" name="ïṥlïḍe"/>
            <p:cNvSpPr/>
            <p:nvPr/>
          </p:nvSpPr>
          <p:spPr bwMode="auto">
            <a:xfrm>
              <a:off x="13711" y="7160"/>
              <a:ext cx="462" cy="692"/>
            </a:xfrm>
            <a:custGeom>
              <a:avLst/>
              <a:gdLst>
                <a:gd name="T0" fmla="*/ 174 w 277"/>
                <a:gd name="T1" fmla="*/ 343 h 413"/>
                <a:gd name="T2" fmla="*/ 103 w 277"/>
                <a:gd name="T3" fmla="*/ 343 h 413"/>
                <a:gd name="T4" fmla="*/ 103 w 277"/>
                <a:gd name="T5" fmla="*/ 413 h 413"/>
                <a:gd name="T6" fmla="*/ 174 w 277"/>
                <a:gd name="T7" fmla="*/ 413 h 413"/>
                <a:gd name="T8" fmla="*/ 174 w 277"/>
                <a:gd name="T9" fmla="*/ 343 h 413"/>
                <a:gd name="T10" fmla="*/ 138 w 277"/>
                <a:gd name="T11" fmla="*/ 0 h 413"/>
                <a:gd name="T12" fmla="*/ 0 w 277"/>
                <a:gd name="T13" fmla="*/ 136 h 413"/>
                <a:gd name="T14" fmla="*/ 69 w 277"/>
                <a:gd name="T15" fmla="*/ 136 h 413"/>
                <a:gd name="T16" fmla="*/ 138 w 277"/>
                <a:gd name="T17" fmla="*/ 67 h 413"/>
                <a:gd name="T18" fmla="*/ 138 w 277"/>
                <a:gd name="T19" fmla="*/ 67 h 413"/>
                <a:gd name="T20" fmla="*/ 139 w 277"/>
                <a:gd name="T21" fmla="*/ 67 h 413"/>
                <a:gd name="T22" fmla="*/ 207 w 277"/>
                <a:gd name="T23" fmla="*/ 135 h 413"/>
                <a:gd name="T24" fmla="*/ 104 w 277"/>
                <a:gd name="T25" fmla="*/ 307 h 413"/>
                <a:gd name="T26" fmla="*/ 173 w 277"/>
                <a:gd name="T27" fmla="*/ 307 h 413"/>
                <a:gd name="T28" fmla="*/ 276 w 277"/>
                <a:gd name="T29" fmla="*/ 135 h 413"/>
                <a:gd name="T30" fmla="*/ 140 w 277"/>
                <a:gd name="T31" fmla="*/ 0 h 413"/>
                <a:gd name="T32" fmla="*/ 138 w 277"/>
                <a:gd name="T3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413">
                  <a:moveTo>
                    <a:pt x="174" y="343"/>
                  </a:moveTo>
                  <a:cubicBezTo>
                    <a:pt x="103" y="343"/>
                    <a:pt x="103" y="343"/>
                    <a:pt x="103" y="343"/>
                  </a:cubicBezTo>
                  <a:cubicBezTo>
                    <a:pt x="103" y="413"/>
                    <a:pt x="103" y="413"/>
                    <a:pt x="103" y="413"/>
                  </a:cubicBezTo>
                  <a:cubicBezTo>
                    <a:pt x="174" y="413"/>
                    <a:pt x="174" y="413"/>
                    <a:pt x="174" y="413"/>
                  </a:cubicBezTo>
                  <a:cubicBezTo>
                    <a:pt x="174" y="343"/>
                    <a:pt x="174" y="343"/>
                    <a:pt x="174" y="343"/>
                  </a:cubicBezTo>
                  <a:moveTo>
                    <a:pt x="138" y="0"/>
                  </a:moveTo>
                  <a:cubicBezTo>
                    <a:pt x="62" y="0"/>
                    <a:pt x="1" y="60"/>
                    <a:pt x="0" y="136"/>
                  </a:cubicBezTo>
                  <a:cubicBezTo>
                    <a:pt x="69" y="136"/>
                    <a:pt x="69" y="136"/>
                    <a:pt x="69" y="136"/>
                  </a:cubicBezTo>
                  <a:cubicBezTo>
                    <a:pt x="69" y="98"/>
                    <a:pt x="100" y="67"/>
                    <a:pt x="138" y="67"/>
                  </a:cubicBezTo>
                  <a:cubicBezTo>
                    <a:pt x="138" y="67"/>
                    <a:pt x="138" y="67"/>
                    <a:pt x="138" y="67"/>
                  </a:cubicBezTo>
                  <a:cubicBezTo>
                    <a:pt x="138" y="67"/>
                    <a:pt x="139" y="67"/>
                    <a:pt x="139" y="67"/>
                  </a:cubicBezTo>
                  <a:cubicBezTo>
                    <a:pt x="176" y="67"/>
                    <a:pt x="207" y="97"/>
                    <a:pt x="207" y="135"/>
                  </a:cubicBezTo>
                  <a:cubicBezTo>
                    <a:pt x="207" y="204"/>
                    <a:pt x="104" y="198"/>
                    <a:pt x="104" y="307"/>
                  </a:cubicBezTo>
                  <a:cubicBezTo>
                    <a:pt x="173" y="307"/>
                    <a:pt x="173" y="307"/>
                    <a:pt x="173" y="307"/>
                  </a:cubicBezTo>
                  <a:cubicBezTo>
                    <a:pt x="173" y="231"/>
                    <a:pt x="277" y="222"/>
                    <a:pt x="276" y="135"/>
                  </a:cubicBezTo>
                  <a:cubicBezTo>
                    <a:pt x="275" y="60"/>
                    <a:pt x="214" y="1"/>
                    <a:pt x="140" y="0"/>
                  </a:cubicBezTo>
                  <a:cubicBezTo>
                    <a:pt x="139" y="0"/>
                    <a:pt x="139" y="0"/>
                    <a:pt x="138" y="0"/>
                  </a:cubicBezTo>
                </a:path>
              </a:pathLst>
            </a:custGeom>
            <a:solidFill>
              <a:srgbClr val="4285F4">
                <a:alpha val="20000"/>
              </a:srgbClr>
            </a:solidFill>
            <a:ln>
              <a:noFill/>
            </a:ln>
          </p:spPr>
          <p:txBody>
            <a:bodyPr anchor="ctr"/>
            <a:p>
              <a:pPr algn="ctr"/>
            </a:p>
          </p:txBody>
        </p:sp>
        <p:sp>
          <p:nvSpPr>
            <p:cNvPr id="7350" name="ïŝľïďe"/>
            <p:cNvSpPr/>
            <p:nvPr/>
          </p:nvSpPr>
          <p:spPr bwMode="auto">
            <a:xfrm>
              <a:off x="14339" y="5899"/>
              <a:ext cx="336" cy="502"/>
            </a:xfrm>
            <a:custGeom>
              <a:avLst/>
              <a:gdLst>
                <a:gd name="T0" fmla="*/ 126 w 201"/>
                <a:gd name="T1" fmla="*/ 250 h 301"/>
                <a:gd name="T2" fmla="*/ 75 w 201"/>
                <a:gd name="T3" fmla="*/ 250 h 301"/>
                <a:gd name="T4" fmla="*/ 75 w 201"/>
                <a:gd name="T5" fmla="*/ 301 h 301"/>
                <a:gd name="T6" fmla="*/ 126 w 201"/>
                <a:gd name="T7" fmla="*/ 301 h 301"/>
                <a:gd name="T8" fmla="*/ 126 w 201"/>
                <a:gd name="T9" fmla="*/ 250 h 301"/>
                <a:gd name="T10" fmla="*/ 101 w 201"/>
                <a:gd name="T11" fmla="*/ 0 h 301"/>
                <a:gd name="T12" fmla="*/ 100 w 201"/>
                <a:gd name="T13" fmla="*/ 0 h 301"/>
                <a:gd name="T14" fmla="*/ 0 w 201"/>
                <a:gd name="T15" fmla="*/ 101 h 301"/>
                <a:gd name="T16" fmla="*/ 50 w 201"/>
                <a:gd name="T17" fmla="*/ 101 h 301"/>
                <a:gd name="T18" fmla="*/ 101 w 201"/>
                <a:gd name="T19" fmla="*/ 50 h 301"/>
                <a:gd name="T20" fmla="*/ 101 w 201"/>
                <a:gd name="T21" fmla="*/ 50 h 301"/>
                <a:gd name="T22" fmla="*/ 101 w 201"/>
                <a:gd name="T23" fmla="*/ 50 h 301"/>
                <a:gd name="T24" fmla="*/ 151 w 201"/>
                <a:gd name="T25" fmla="*/ 100 h 301"/>
                <a:gd name="T26" fmla="*/ 76 w 201"/>
                <a:gd name="T27" fmla="*/ 224 h 301"/>
                <a:gd name="T28" fmla="*/ 126 w 201"/>
                <a:gd name="T29" fmla="*/ 224 h 301"/>
                <a:gd name="T30" fmla="*/ 201 w 201"/>
                <a:gd name="T31" fmla="*/ 100 h 301"/>
                <a:gd name="T32" fmla="*/ 101 w 201"/>
                <a:gd name="T3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301">
                  <a:moveTo>
                    <a:pt x="126" y="250"/>
                  </a:moveTo>
                  <a:cubicBezTo>
                    <a:pt x="75" y="250"/>
                    <a:pt x="75" y="250"/>
                    <a:pt x="75" y="250"/>
                  </a:cubicBezTo>
                  <a:cubicBezTo>
                    <a:pt x="75" y="301"/>
                    <a:pt x="75" y="301"/>
                    <a:pt x="75" y="301"/>
                  </a:cubicBezTo>
                  <a:cubicBezTo>
                    <a:pt x="126" y="301"/>
                    <a:pt x="126" y="301"/>
                    <a:pt x="126" y="301"/>
                  </a:cubicBezTo>
                  <a:cubicBezTo>
                    <a:pt x="126" y="250"/>
                    <a:pt x="126" y="250"/>
                    <a:pt x="126" y="250"/>
                  </a:cubicBezTo>
                  <a:moveTo>
                    <a:pt x="101" y="0"/>
                  </a:moveTo>
                  <a:cubicBezTo>
                    <a:pt x="100" y="0"/>
                    <a:pt x="100" y="0"/>
                    <a:pt x="100" y="0"/>
                  </a:cubicBezTo>
                  <a:cubicBezTo>
                    <a:pt x="45" y="0"/>
                    <a:pt x="0" y="45"/>
                    <a:pt x="0" y="101"/>
                  </a:cubicBezTo>
                  <a:cubicBezTo>
                    <a:pt x="50" y="101"/>
                    <a:pt x="50" y="101"/>
                    <a:pt x="50" y="101"/>
                  </a:cubicBezTo>
                  <a:cubicBezTo>
                    <a:pt x="51" y="73"/>
                    <a:pt x="73" y="51"/>
                    <a:pt x="101" y="50"/>
                  </a:cubicBezTo>
                  <a:cubicBezTo>
                    <a:pt x="101" y="50"/>
                    <a:pt x="101" y="50"/>
                    <a:pt x="101" y="50"/>
                  </a:cubicBezTo>
                  <a:cubicBezTo>
                    <a:pt x="101" y="50"/>
                    <a:pt x="101" y="50"/>
                    <a:pt x="101" y="50"/>
                  </a:cubicBezTo>
                  <a:cubicBezTo>
                    <a:pt x="128" y="50"/>
                    <a:pt x="151" y="72"/>
                    <a:pt x="151" y="100"/>
                  </a:cubicBezTo>
                  <a:cubicBezTo>
                    <a:pt x="151" y="150"/>
                    <a:pt x="76" y="145"/>
                    <a:pt x="76" y="224"/>
                  </a:cubicBezTo>
                  <a:cubicBezTo>
                    <a:pt x="126" y="224"/>
                    <a:pt x="126" y="224"/>
                    <a:pt x="126" y="224"/>
                  </a:cubicBezTo>
                  <a:cubicBezTo>
                    <a:pt x="126" y="170"/>
                    <a:pt x="201" y="162"/>
                    <a:pt x="201" y="100"/>
                  </a:cubicBezTo>
                  <a:cubicBezTo>
                    <a:pt x="201" y="45"/>
                    <a:pt x="156" y="0"/>
                    <a:pt x="101" y="0"/>
                  </a:cubicBezTo>
                </a:path>
              </a:pathLst>
            </a:custGeom>
            <a:solidFill>
              <a:srgbClr val="4285F4">
                <a:alpha val="20000"/>
              </a:srgbClr>
            </a:solidFill>
            <a:ln>
              <a:noFill/>
            </a:ln>
          </p:spPr>
          <p:txBody>
            <a:bodyPr anchor="ctr"/>
            <a:p>
              <a:pPr algn="ctr"/>
            </a:p>
          </p:txBody>
        </p:sp>
        <p:sp>
          <p:nvSpPr>
            <p:cNvPr id="7351" name="î$ḻïḍê"/>
            <p:cNvSpPr/>
            <p:nvPr/>
          </p:nvSpPr>
          <p:spPr bwMode="auto">
            <a:xfrm>
              <a:off x="15909" y="6239"/>
              <a:ext cx="191" cy="283"/>
            </a:xfrm>
            <a:custGeom>
              <a:avLst/>
              <a:gdLst>
                <a:gd name="T0" fmla="*/ 72 w 114"/>
                <a:gd name="T1" fmla="*/ 140 h 169"/>
                <a:gd name="T2" fmla="*/ 43 w 114"/>
                <a:gd name="T3" fmla="*/ 140 h 169"/>
                <a:gd name="T4" fmla="*/ 43 w 114"/>
                <a:gd name="T5" fmla="*/ 169 h 169"/>
                <a:gd name="T6" fmla="*/ 72 w 114"/>
                <a:gd name="T7" fmla="*/ 169 h 169"/>
                <a:gd name="T8" fmla="*/ 72 w 114"/>
                <a:gd name="T9" fmla="*/ 140 h 169"/>
                <a:gd name="T10" fmla="*/ 57 w 114"/>
                <a:gd name="T11" fmla="*/ 0 h 169"/>
                <a:gd name="T12" fmla="*/ 0 w 114"/>
                <a:gd name="T13" fmla="*/ 56 h 169"/>
                <a:gd name="T14" fmla="*/ 29 w 114"/>
                <a:gd name="T15" fmla="*/ 56 h 169"/>
                <a:gd name="T16" fmla="*/ 57 w 114"/>
                <a:gd name="T17" fmla="*/ 27 h 169"/>
                <a:gd name="T18" fmla="*/ 57 w 114"/>
                <a:gd name="T19" fmla="*/ 27 h 169"/>
                <a:gd name="T20" fmla="*/ 85 w 114"/>
                <a:gd name="T21" fmla="*/ 55 h 169"/>
                <a:gd name="T22" fmla="*/ 43 w 114"/>
                <a:gd name="T23" fmla="*/ 126 h 169"/>
                <a:gd name="T24" fmla="*/ 71 w 114"/>
                <a:gd name="T25" fmla="*/ 126 h 169"/>
                <a:gd name="T26" fmla="*/ 114 w 114"/>
                <a:gd name="T27" fmla="*/ 55 h 169"/>
                <a:gd name="T28" fmla="*/ 58 w 114"/>
                <a:gd name="T29" fmla="*/ 0 h 169"/>
                <a:gd name="T30" fmla="*/ 57 w 114"/>
                <a:gd name="T3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69">
                  <a:moveTo>
                    <a:pt x="72" y="140"/>
                  </a:moveTo>
                  <a:cubicBezTo>
                    <a:pt x="43" y="140"/>
                    <a:pt x="43" y="140"/>
                    <a:pt x="43" y="140"/>
                  </a:cubicBezTo>
                  <a:cubicBezTo>
                    <a:pt x="43" y="169"/>
                    <a:pt x="43" y="169"/>
                    <a:pt x="43" y="169"/>
                  </a:cubicBezTo>
                  <a:cubicBezTo>
                    <a:pt x="72" y="169"/>
                    <a:pt x="72" y="169"/>
                    <a:pt x="72" y="169"/>
                  </a:cubicBezTo>
                  <a:cubicBezTo>
                    <a:pt x="72" y="140"/>
                    <a:pt x="72" y="140"/>
                    <a:pt x="72" y="140"/>
                  </a:cubicBezTo>
                  <a:moveTo>
                    <a:pt x="57" y="0"/>
                  </a:moveTo>
                  <a:cubicBezTo>
                    <a:pt x="26" y="0"/>
                    <a:pt x="1" y="25"/>
                    <a:pt x="0" y="56"/>
                  </a:cubicBezTo>
                  <a:cubicBezTo>
                    <a:pt x="29" y="56"/>
                    <a:pt x="29" y="56"/>
                    <a:pt x="29" y="56"/>
                  </a:cubicBezTo>
                  <a:cubicBezTo>
                    <a:pt x="29" y="40"/>
                    <a:pt x="41" y="28"/>
                    <a:pt x="57" y="27"/>
                  </a:cubicBezTo>
                  <a:cubicBezTo>
                    <a:pt x="57" y="27"/>
                    <a:pt x="57" y="27"/>
                    <a:pt x="57" y="27"/>
                  </a:cubicBezTo>
                  <a:cubicBezTo>
                    <a:pt x="73" y="27"/>
                    <a:pt x="85" y="40"/>
                    <a:pt x="85" y="55"/>
                  </a:cubicBezTo>
                  <a:cubicBezTo>
                    <a:pt x="85" y="84"/>
                    <a:pt x="43" y="81"/>
                    <a:pt x="43" y="126"/>
                  </a:cubicBezTo>
                  <a:cubicBezTo>
                    <a:pt x="71" y="126"/>
                    <a:pt x="71" y="126"/>
                    <a:pt x="71" y="126"/>
                  </a:cubicBezTo>
                  <a:cubicBezTo>
                    <a:pt x="71" y="95"/>
                    <a:pt x="114" y="90"/>
                    <a:pt x="114" y="55"/>
                  </a:cubicBezTo>
                  <a:cubicBezTo>
                    <a:pt x="113" y="25"/>
                    <a:pt x="88" y="1"/>
                    <a:pt x="58" y="0"/>
                  </a:cubicBezTo>
                  <a:cubicBezTo>
                    <a:pt x="58" y="0"/>
                    <a:pt x="57" y="0"/>
                    <a:pt x="57" y="0"/>
                  </a:cubicBezTo>
                </a:path>
              </a:pathLst>
            </a:custGeom>
            <a:solidFill>
              <a:srgbClr val="4285F4">
                <a:alpha val="20000"/>
              </a:srgbClr>
            </a:solidFill>
            <a:ln>
              <a:noFill/>
            </a:ln>
          </p:spPr>
          <p:txBody>
            <a:bodyPr anchor="ctr"/>
            <a:p>
              <a:pPr algn="ctr"/>
            </a:p>
          </p:txBody>
        </p:sp>
        <p:sp>
          <p:nvSpPr>
            <p:cNvPr id="7352" name="íṩļîḋè"/>
            <p:cNvSpPr/>
            <p:nvPr/>
          </p:nvSpPr>
          <p:spPr bwMode="auto">
            <a:xfrm>
              <a:off x="16660" y="8430"/>
              <a:ext cx="189" cy="283"/>
            </a:xfrm>
            <a:custGeom>
              <a:avLst/>
              <a:gdLst>
                <a:gd name="T0" fmla="*/ 71 w 113"/>
                <a:gd name="T1" fmla="*/ 140 h 169"/>
                <a:gd name="T2" fmla="*/ 42 w 113"/>
                <a:gd name="T3" fmla="*/ 140 h 169"/>
                <a:gd name="T4" fmla="*/ 42 w 113"/>
                <a:gd name="T5" fmla="*/ 169 h 169"/>
                <a:gd name="T6" fmla="*/ 71 w 113"/>
                <a:gd name="T7" fmla="*/ 169 h 169"/>
                <a:gd name="T8" fmla="*/ 71 w 113"/>
                <a:gd name="T9" fmla="*/ 140 h 169"/>
                <a:gd name="T10" fmla="*/ 56 w 113"/>
                <a:gd name="T11" fmla="*/ 0 h 169"/>
                <a:gd name="T12" fmla="*/ 0 w 113"/>
                <a:gd name="T13" fmla="*/ 56 h 169"/>
                <a:gd name="T14" fmla="*/ 28 w 113"/>
                <a:gd name="T15" fmla="*/ 56 h 169"/>
                <a:gd name="T16" fmla="*/ 56 w 113"/>
                <a:gd name="T17" fmla="*/ 27 h 169"/>
                <a:gd name="T18" fmla="*/ 56 w 113"/>
                <a:gd name="T19" fmla="*/ 27 h 169"/>
                <a:gd name="T20" fmla="*/ 85 w 113"/>
                <a:gd name="T21" fmla="*/ 55 h 169"/>
                <a:gd name="T22" fmla="*/ 42 w 113"/>
                <a:gd name="T23" fmla="*/ 126 h 169"/>
                <a:gd name="T24" fmla="*/ 70 w 113"/>
                <a:gd name="T25" fmla="*/ 126 h 169"/>
                <a:gd name="T26" fmla="*/ 71 w 113"/>
                <a:gd name="T27" fmla="*/ 126 h 169"/>
                <a:gd name="T28" fmla="*/ 113 w 113"/>
                <a:gd name="T29" fmla="*/ 55 h 169"/>
                <a:gd name="T30" fmla="*/ 57 w 113"/>
                <a:gd name="T31" fmla="*/ 0 h 169"/>
                <a:gd name="T32" fmla="*/ 56 w 113"/>
                <a:gd name="T3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69">
                  <a:moveTo>
                    <a:pt x="71" y="140"/>
                  </a:moveTo>
                  <a:cubicBezTo>
                    <a:pt x="42" y="140"/>
                    <a:pt x="42" y="140"/>
                    <a:pt x="42" y="140"/>
                  </a:cubicBezTo>
                  <a:cubicBezTo>
                    <a:pt x="42" y="169"/>
                    <a:pt x="42" y="169"/>
                    <a:pt x="42" y="169"/>
                  </a:cubicBezTo>
                  <a:cubicBezTo>
                    <a:pt x="71" y="169"/>
                    <a:pt x="71" y="169"/>
                    <a:pt x="71" y="169"/>
                  </a:cubicBezTo>
                  <a:cubicBezTo>
                    <a:pt x="71" y="140"/>
                    <a:pt x="71" y="140"/>
                    <a:pt x="71" y="140"/>
                  </a:cubicBezTo>
                  <a:moveTo>
                    <a:pt x="56" y="0"/>
                  </a:moveTo>
                  <a:cubicBezTo>
                    <a:pt x="25" y="0"/>
                    <a:pt x="0" y="25"/>
                    <a:pt x="0" y="56"/>
                  </a:cubicBezTo>
                  <a:cubicBezTo>
                    <a:pt x="28" y="56"/>
                    <a:pt x="28" y="56"/>
                    <a:pt x="28" y="56"/>
                  </a:cubicBezTo>
                  <a:cubicBezTo>
                    <a:pt x="28" y="40"/>
                    <a:pt x="41" y="27"/>
                    <a:pt x="56" y="27"/>
                  </a:cubicBezTo>
                  <a:cubicBezTo>
                    <a:pt x="56" y="27"/>
                    <a:pt x="56" y="27"/>
                    <a:pt x="56" y="27"/>
                  </a:cubicBezTo>
                  <a:cubicBezTo>
                    <a:pt x="72" y="27"/>
                    <a:pt x="84" y="40"/>
                    <a:pt x="85" y="55"/>
                  </a:cubicBezTo>
                  <a:cubicBezTo>
                    <a:pt x="85" y="83"/>
                    <a:pt x="42" y="81"/>
                    <a:pt x="42" y="126"/>
                  </a:cubicBezTo>
                  <a:cubicBezTo>
                    <a:pt x="70" y="126"/>
                    <a:pt x="70" y="126"/>
                    <a:pt x="70" y="126"/>
                  </a:cubicBezTo>
                  <a:cubicBezTo>
                    <a:pt x="71" y="126"/>
                    <a:pt x="71" y="126"/>
                    <a:pt x="71" y="126"/>
                  </a:cubicBezTo>
                  <a:cubicBezTo>
                    <a:pt x="71" y="95"/>
                    <a:pt x="113" y="90"/>
                    <a:pt x="113" y="55"/>
                  </a:cubicBezTo>
                  <a:cubicBezTo>
                    <a:pt x="112" y="25"/>
                    <a:pt x="88" y="1"/>
                    <a:pt x="57" y="0"/>
                  </a:cubicBezTo>
                  <a:cubicBezTo>
                    <a:pt x="57" y="0"/>
                    <a:pt x="57" y="0"/>
                    <a:pt x="56" y="0"/>
                  </a:cubicBezTo>
                </a:path>
              </a:pathLst>
            </a:custGeom>
            <a:solidFill>
              <a:srgbClr val="4285F4">
                <a:alpha val="20000"/>
              </a:srgbClr>
            </a:solidFill>
            <a:ln>
              <a:noFill/>
            </a:ln>
          </p:spPr>
          <p:txBody>
            <a:bodyPr anchor="ctr"/>
            <a:p>
              <a:pPr algn="ctr"/>
            </a:p>
          </p:txBody>
        </p:sp>
      </p:grpSp>
    </p:spTree>
    <p:custDataLst>
      <p:tags r:id="rId2"/>
    </p:custData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01</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5816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了解职业世界</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职业分类</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1080135"/>
            <a:ext cx="10821670" cy="645160"/>
          </a:xfrm>
          <a:prstGeom prst="rect">
            <a:avLst/>
          </a:prstGeom>
          <a:noFill/>
        </p:spPr>
        <p:txBody>
          <a:bodyPr wrap="square" rtlCol="0">
            <a:spAutoFit/>
          </a:bodyPr>
          <a:p>
            <a:pPr algn="ctr">
              <a:lnSpc>
                <a:spcPct val="200000"/>
              </a:lnSpc>
            </a:pPr>
            <a:r>
              <a:rPr lang="zh-CN" altLang="en-US"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《中华人民共和国职业分类大典》</a:t>
            </a:r>
            <a:endParaRPr lang="zh-CN" altLang="en-US" sz="16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graphicFrame>
        <p:nvGraphicFramePr>
          <p:cNvPr id="4" name="表格 3"/>
          <p:cNvGraphicFramePr/>
          <p:nvPr>
            <p:custDataLst>
              <p:tags r:id="rId2"/>
            </p:custDataLst>
          </p:nvPr>
        </p:nvGraphicFramePr>
        <p:xfrm>
          <a:off x="885825" y="2131695"/>
          <a:ext cx="10401300" cy="3931920"/>
        </p:xfrm>
        <a:graphic>
          <a:graphicData uri="http://schemas.openxmlformats.org/drawingml/2006/table">
            <a:tbl>
              <a:tblPr firstRow="1" bandRow="1">
                <a:tableStyleId>{5C22544A-7EE6-4342-B048-85BDC9FD1C3A}</a:tableStyleId>
              </a:tblPr>
              <a:tblGrid>
                <a:gridCol w="1531620"/>
                <a:gridCol w="4792980"/>
                <a:gridCol w="4076700"/>
              </a:tblGrid>
              <a:tr h="491490">
                <a:tc>
                  <a:txBody>
                    <a:bodyPr/>
                    <a:p>
                      <a:pPr algn="ctr">
                        <a:buNone/>
                      </a:pPr>
                      <a:r>
                        <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rPr>
                        <a:t>第一大类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solidFill>
                      <a:srgbClr val="E8EBED"/>
                    </a:solidFill>
                  </a:tcPr>
                </a:tc>
                <a:tc>
                  <a:txBody>
                    <a:bodyPr/>
                    <a:p>
                      <a:pPr>
                        <a:buNone/>
                      </a:pPr>
                      <a:r>
                        <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rPr>
                        <a:t>国家机关、党群组织、企业、事业单位负责人</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solidFill>
                      <a:srgbClr val="E8EBED"/>
                    </a:solidFill>
                  </a:tcPr>
                </a:tc>
                <a:tc>
                  <a:txBody>
                    <a:bodyPr/>
                    <a:p>
                      <a:pPr>
                        <a:buNone/>
                      </a:pPr>
                      <a:r>
                        <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rPr>
                        <a:t>5个中类，16个小类，25个细类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solidFill>
                      <a:srgbClr val="E8EBED"/>
                    </a:solidFill>
                  </a:tcPr>
                </a:tc>
              </a:tr>
              <a:tr h="491490">
                <a:tc>
                  <a:txBody>
                    <a:bodyPr/>
                    <a:p>
                      <a:pPr algn="ct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第二大类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专业技术人员</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14个中类，115个小类，379个细类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491490">
                <a:tc>
                  <a:txBody>
                    <a:bodyPr/>
                    <a:p>
                      <a:pPr algn="ct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第三大类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办事人员和有关人员</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4个中类，12个小类，45个细类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491490">
                <a:tc>
                  <a:txBody>
                    <a:bodyPr/>
                    <a:p>
                      <a:pPr algn="ct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第四大类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商业、服务业人员</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8个中类，43个小类，147个细类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491490">
                <a:tc>
                  <a:txBody>
                    <a:bodyPr/>
                    <a:p>
                      <a:pPr algn="ct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第五大类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农、林、牧、渔、水利业生产人员</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6个中类，30个小类，121个细类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491490">
                <a:tc>
                  <a:txBody>
                    <a:bodyPr/>
                    <a:p>
                      <a:pPr algn="ct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第六大类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生产、运输设备操作人员及有关人员</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27个中类，195个小类，1119个细类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491490">
                <a:tc>
                  <a:txBody>
                    <a:bodyPr/>
                    <a:p>
                      <a:pPr algn="ct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第七大类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军人</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1个中类，1个小类，1个细类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491490">
                <a:tc>
                  <a:txBody>
                    <a:bodyPr/>
                    <a:p>
                      <a:pPr algn="ct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第八大类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不便分类的其他从业人员</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1个中类，1个小类，1个细类</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bl>
          </a:graphicData>
        </a:graphic>
      </p:graphicFrame>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行业分类</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文本框 4"/>
          <p:cNvSpPr txBox="1"/>
          <p:nvPr/>
        </p:nvSpPr>
        <p:spPr>
          <a:xfrm>
            <a:off x="668655" y="1080135"/>
            <a:ext cx="10821670" cy="645160"/>
          </a:xfrm>
          <a:prstGeom prst="rect">
            <a:avLst/>
          </a:prstGeom>
          <a:noFill/>
        </p:spPr>
        <p:txBody>
          <a:bodyPr wrap="square" rtlCol="0">
            <a:spAutoFit/>
          </a:bodyPr>
          <a:p>
            <a:pPr algn="ctr">
              <a:lnSpc>
                <a:spcPct val="200000"/>
              </a:lnSpc>
            </a:pPr>
            <a:r>
              <a:rPr lang="zh-CN" altLang="en-US"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《国民经济行业分类》</a:t>
            </a:r>
            <a:endParaRPr lang="zh-CN" altLang="en-US" sz="16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graphicFrame>
        <p:nvGraphicFramePr>
          <p:cNvPr id="11" name="表格 10"/>
          <p:cNvGraphicFramePr/>
          <p:nvPr>
            <p:custDataLst>
              <p:tags r:id="rId2"/>
            </p:custDataLst>
          </p:nvPr>
        </p:nvGraphicFramePr>
        <p:xfrm>
          <a:off x="885825" y="2140585"/>
          <a:ext cx="10401300" cy="3964940"/>
        </p:xfrm>
        <a:graphic>
          <a:graphicData uri="http://schemas.openxmlformats.org/drawingml/2006/table">
            <a:tbl>
              <a:tblPr firstRow="1" bandRow="1">
                <a:tableStyleId>{5C22544A-7EE6-4342-B048-85BDC9FD1C3A}</a:tableStyleId>
              </a:tblPr>
              <a:tblGrid>
                <a:gridCol w="3538220"/>
                <a:gridCol w="3368675"/>
                <a:gridCol w="3494405"/>
              </a:tblGrid>
              <a:tr h="566420">
                <a:tc>
                  <a:txBody>
                    <a:bodyPr/>
                    <a:p>
                      <a:pPr algn="l">
                        <a:buNone/>
                      </a:pPr>
                      <a:r>
                        <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rPr>
                        <a:t>A 农、林、牧、渔业</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solidFill>
                      <a:srgbClr val="E8EBED"/>
                    </a:solidFill>
                  </a:tcPr>
                </a:tc>
                <a:tc>
                  <a:txBody>
                    <a:bodyPr/>
                    <a:p>
                      <a:pPr algn="l">
                        <a:buNone/>
                      </a:pPr>
                      <a:r>
                        <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rPr>
                        <a:t>B 采矿业</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solidFill>
                      <a:srgbClr val="E8EBED"/>
                    </a:solidFill>
                  </a:tcPr>
                </a:tc>
                <a:tc>
                  <a:txBody>
                    <a:bodyPr/>
                    <a:p>
                      <a:pPr algn="l">
                        <a:buNone/>
                      </a:pPr>
                      <a:r>
                        <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rPr>
                        <a:t>C 制造业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solidFill>
                      <a:srgbClr val="E8EBED"/>
                    </a:solidFill>
                  </a:tcPr>
                </a:tc>
              </a:tr>
              <a:tr h="566420">
                <a:tc>
                  <a:txBody>
                    <a:bodyPr/>
                    <a:p>
                      <a:pPr algn="l">
                        <a:buNone/>
                      </a:pPr>
                      <a:r>
                        <a:rPr lang="zh-CN" altLang="en-US" sz="145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rPr>
                        <a:t>D 电力、热力、燃气及水生产和供应业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rPr>
                        <a:t>E 建筑业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rPr>
                        <a:t>F 批发和零售业</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566420">
                <a:tc>
                  <a:txBody>
                    <a:bodyPr/>
                    <a:p>
                      <a:pPr algn="l">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G 交通运输、仓储和邮政业</a:t>
                      </a:r>
                      <a:endParaRPr lang="zh-CN" altLang="en-US" sz="1450" b="0" spc="100">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H 住宿和餐饮业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I 信息传输、软件和信息技术服务业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566420">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J 金融业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K 房地产业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L 租赁和商务服务业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566420">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M 科学研究和技术服务业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N 水利、环境和公共设施管理业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O 居民服务、修理和其他服务业</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566420">
                <a:tc>
                  <a:txBody>
                    <a:bodyPr/>
                    <a:p>
                      <a:pPr algn="l">
                        <a:buNone/>
                      </a:pPr>
                      <a:r>
                        <a:rPr lang="zh-CN" altLang="en-US" sz="1450" b="0" spc="100">
                          <a:latin typeface="思源黑体 Normal" panose="020B0400000000000000" charset="-122"/>
                          <a:ea typeface="思源黑体 Normal" panose="020B0400000000000000" charset="-122"/>
                          <a:cs typeface="思源黑体 Normal" panose="020B0400000000000000" charset="-122"/>
                          <a:sym typeface="+mn-ea"/>
                        </a:rPr>
                        <a:t>P 教育 </a:t>
                      </a:r>
                      <a:endParaRPr lang="zh-CN" altLang="en-US" sz="1450" b="0" spc="100">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Q 卫生和社会工作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R 文化、体育和娱乐业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r h="566420">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S 公共管理、社会保障和社会组织 </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r>
                        <a:rPr lang="zh-CN" altLang="en-US" sz="1450" spc="100">
                          <a:latin typeface="思源黑体 Normal" panose="020B0400000000000000" charset="-122"/>
                          <a:ea typeface="思源黑体 Normal" panose="020B0400000000000000" charset="-122"/>
                          <a:cs typeface="思源黑体 Normal" panose="020B0400000000000000" charset="-122"/>
                          <a:sym typeface="+mn-ea"/>
                        </a:rPr>
                        <a:t>T 国际组织</a:t>
                      </a: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c>
                  <a:txBody>
                    <a:bodyPr/>
                    <a:p>
                      <a:pPr algn="l">
                        <a:buNone/>
                      </a:pPr>
                      <a:endParaRPr lang="zh-CN" altLang="en-US" sz="1450" b="0" spc="100">
                        <a:solidFill>
                          <a:schemeClr val="tx1"/>
                        </a:solidFill>
                        <a:latin typeface="思源黑体 Normal" panose="020B0400000000000000" charset="-122"/>
                        <a:ea typeface="思源黑体 Normal" panose="020B0400000000000000" charset="-122"/>
                        <a:cs typeface="思源黑体 Normal" panose="020B0400000000000000" charset="-122"/>
                        <a:sym typeface="+mn-ea"/>
                      </a:endParaRPr>
                    </a:p>
                  </a:txBody>
                  <a:tcPr anchor="ctr" anchorCtr="0"/>
                </a:tc>
              </a:tr>
            </a:tbl>
          </a:graphicData>
        </a:graphic>
      </p:graphicFrame>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产业的分类</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6" name="išľïḓè"/>
          <p:cNvSpPr txBox="1"/>
          <p:nvPr/>
        </p:nvSpPr>
        <p:spPr>
          <a:xfrm>
            <a:off x="9639300" y="2491740"/>
            <a:ext cx="2584450" cy="493395"/>
          </a:xfrm>
          <a:prstGeom prst="rect">
            <a:avLst/>
          </a:prstGeom>
        </p:spPr>
        <p:txBody>
          <a:bodyPr vert="horz" wrap="square" lIns="90000" rIns="90000">
            <a:noAutofit/>
          </a:bodyPr>
          <a:p>
            <a:pPr lvl="0" algn="l">
              <a:spcAft>
                <a:spcPct val="35000"/>
              </a:spcAft>
              <a:buClrTx/>
              <a:buSzTx/>
              <a:buFontTx/>
            </a:pPr>
            <a:r>
              <a:rPr lang="zh-CN" altLang="en-US" sz="2000" b="1" dirty="0" smtClean="0">
                <a:solidFill>
                  <a:srgbClr val="C00000"/>
                </a:solidFill>
                <a:latin typeface="思源黑体 Normal" panose="020B0400000000000000" charset="-122"/>
                <a:ea typeface="思源黑体 Normal" panose="020B0400000000000000" charset="-122"/>
                <a:sym typeface="+mn-ea"/>
              </a:rPr>
              <a:t>服务业</a:t>
            </a:r>
            <a:endParaRPr lang="zh-CN" altLang="en-US" sz="2000" b="1" dirty="0" smtClean="0">
              <a:solidFill>
                <a:srgbClr val="C00000"/>
              </a:solidFill>
              <a:latin typeface="思源黑体 Normal" panose="020B0400000000000000" charset="-122"/>
              <a:ea typeface="思源黑体 Normal" panose="020B0400000000000000" charset="-122"/>
              <a:sym typeface="+mn-ea"/>
            </a:endParaRPr>
          </a:p>
        </p:txBody>
      </p:sp>
      <p:sp>
        <p:nvSpPr>
          <p:cNvPr id="34" name="iṧ1íḍê"/>
          <p:cNvSpPr txBox="1"/>
          <p:nvPr/>
        </p:nvSpPr>
        <p:spPr>
          <a:xfrm>
            <a:off x="9639300" y="4752340"/>
            <a:ext cx="2584450" cy="493395"/>
          </a:xfrm>
          <a:prstGeom prst="rect">
            <a:avLst/>
          </a:prstGeom>
        </p:spPr>
        <p:txBody>
          <a:bodyPr vert="horz" wrap="square" lIns="90000" rIns="90000">
            <a:noAutofit/>
          </a:bodyPr>
          <a:p>
            <a:pPr lvl="0" algn="l">
              <a:spcAft>
                <a:spcPct val="35000"/>
              </a:spcAft>
              <a:buClrTx/>
              <a:buSzTx/>
              <a:buFontTx/>
            </a:pPr>
            <a:r>
              <a:rPr lang="zh-CN" altLang="en-US" sz="2000" b="1" dirty="0" smtClean="0">
                <a:solidFill>
                  <a:srgbClr val="C00000"/>
                </a:solidFill>
                <a:latin typeface="思源黑体 Normal" panose="020B0400000000000000" charset="-122"/>
                <a:ea typeface="思源黑体 Normal" panose="020B0400000000000000" charset="-122"/>
                <a:sym typeface="+mn-ea"/>
              </a:rPr>
              <a:t>信息产业</a:t>
            </a:r>
            <a:endParaRPr lang="zh-CN" altLang="en-US" sz="2000" b="1" dirty="0" smtClean="0">
              <a:solidFill>
                <a:srgbClr val="C00000"/>
              </a:solidFill>
              <a:latin typeface="思源黑体 Normal" panose="020B0400000000000000" charset="-122"/>
              <a:ea typeface="思源黑体 Normal" panose="020B0400000000000000" charset="-122"/>
              <a:sym typeface="+mn-ea"/>
            </a:endParaRPr>
          </a:p>
        </p:txBody>
      </p:sp>
      <p:sp>
        <p:nvSpPr>
          <p:cNvPr id="12" name="îSlïḍè"/>
          <p:cNvSpPr txBox="1"/>
          <p:nvPr/>
        </p:nvSpPr>
        <p:spPr>
          <a:xfrm>
            <a:off x="4152265" y="2518410"/>
            <a:ext cx="2584450" cy="493395"/>
          </a:xfrm>
          <a:prstGeom prst="rect">
            <a:avLst/>
          </a:prstGeom>
        </p:spPr>
        <p:txBody>
          <a:bodyPr vert="horz" wrap="square" lIns="90000" rIns="90000"/>
          <a:p>
            <a:pPr lvl="0">
              <a:lnSpc>
                <a:spcPct val="100000"/>
              </a:lnSpc>
              <a:spcBef>
                <a:spcPct val="0"/>
              </a:spcBef>
              <a:spcAft>
                <a:spcPct val="35000"/>
              </a:spcAft>
            </a:pPr>
            <a:r>
              <a:rPr lang="zh-CN" altLang="en-US" sz="2000" b="1" dirty="0" smtClean="0">
                <a:solidFill>
                  <a:srgbClr val="C00000"/>
                </a:solidFill>
                <a:latin typeface="思源黑体 Normal" panose="020B0400000000000000" charset="-122"/>
                <a:ea typeface="思源黑体 Normal" panose="020B0400000000000000" charset="-122"/>
                <a:sym typeface="+mn-ea"/>
              </a:rPr>
              <a:t>农业</a:t>
            </a:r>
            <a:endParaRPr lang="zh-CN" altLang="en-US" sz="2000" b="1" dirty="0" smtClean="0">
              <a:solidFill>
                <a:srgbClr val="C00000"/>
              </a:solidFill>
              <a:latin typeface="思源黑体 Normal" panose="020B0400000000000000" charset="-122"/>
              <a:ea typeface="思源黑体 Normal" panose="020B0400000000000000" charset="-122"/>
              <a:sym typeface="+mn-ea"/>
            </a:endParaRPr>
          </a:p>
        </p:txBody>
      </p:sp>
      <p:sp>
        <p:nvSpPr>
          <p:cNvPr id="16" name="iSḻíḋé"/>
          <p:cNvSpPr txBox="1"/>
          <p:nvPr/>
        </p:nvSpPr>
        <p:spPr>
          <a:xfrm>
            <a:off x="4152265" y="4804410"/>
            <a:ext cx="2584450" cy="493395"/>
          </a:xfrm>
          <a:prstGeom prst="rect">
            <a:avLst/>
          </a:prstGeom>
        </p:spPr>
        <p:txBody>
          <a:bodyPr vert="horz" wrap="square" lIns="90000" rIns="90000">
            <a:noAutofit/>
          </a:bodyPr>
          <a:p>
            <a:pPr lvl="0" algn="l">
              <a:spcAft>
                <a:spcPct val="35000"/>
              </a:spcAft>
              <a:buClrTx/>
              <a:buSzTx/>
              <a:buFontTx/>
            </a:pPr>
            <a:r>
              <a:rPr lang="zh-CN" altLang="en-US" sz="2000" b="1" dirty="0" smtClean="0">
                <a:solidFill>
                  <a:srgbClr val="C00000"/>
                </a:solidFill>
                <a:latin typeface="思源黑体 Normal" panose="020B0400000000000000" charset="-122"/>
                <a:ea typeface="思源黑体 Normal" panose="020B0400000000000000" charset="-122"/>
                <a:sym typeface="+mn-ea"/>
              </a:rPr>
              <a:t>加工制造业</a:t>
            </a:r>
            <a:endParaRPr lang="zh-CN" altLang="en-US" sz="2000" b="1" dirty="0" smtClean="0">
              <a:solidFill>
                <a:srgbClr val="C00000"/>
              </a:solidFill>
              <a:latin typeface="思源黑体 Normal" panose="020B0400000000000000" charset="-122"/>
              <a:ea typeface="思源黑体 Normal" panose="020B0400000000000000" charset="-122"/>
              <a:sym typeface="+mn-ea"/>
            </a:endParaRPr>
          </a:p>
        </p:txBody>
      </p:sp>
      <p:sp>
        <p:nvSpPr>
          <p:cNvPr id="19" name="ïşḻíḍè"/>
          <p:cNvSpPr/>
          <p:nvPr/>
        </p:nvSpPr>
        <p:spPr>
          <a:xfrm>
            <a:off x="1076325" y="1759585"/>
            <a:ext cx="1875155" cy="1884680"/>
          </a:xfrm>
          <a:prstGeom prst="rect">
            <a:avLst/>
          </a:prstGeom>
          <a:pattFill prst="pct5">
            <a:fgClr>
              <a:srgbClr val="E4E6EA"/>
            </a:fgClr>
            <a:bgClr>
              <a:srgbClr val="ADB5BF"/>
            </a:bgClr>
          </a:patt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20" name="íṩḷiďé"/>
          <p:cNvSpPr/>
          <p:nvPr/>
        </p:nvSpPr>
        <p:spPr>
          <a:xfrm>
            <a:off x="1076325" y="4020820"/>
            <a:ext cx="1875155" cy="1884680"/>
          </a:xfrm>
          <a:prstGeom prst="rect">
            <a:avLst/>
          </a:prstGeom>
          <a:pattFill prst="pct5">
            <a:fgClr>
              <a:srgbClr val="E4E6EA"/>
            </a:fgClr>
            <a:bgClr>
              <a:srgbClr val="ADB5BF"/>
            </a:bgClr>
          </a:patt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2" name="îṡľïďê"/>
          <p:cNvSpPr/>
          <p:nvPr/>
        </p:nvSpPr>
        <p:spPr>
          <a:xfrm>
            <a:off x="6513830" y="4020820"/>
            <a:ext cx="1875155" cy="1884680"/>
          </a:xfrm>
          <a:prstGeom prst="rect">
            <a:avLst/>
          </a:prstGeom>
          <a:pattFill prst="pct5">
            <a:fgClr>
              <a:srgbClr val="E4E6EA"/>
            </a:fgClr>
            <a:bgClr>
              <a:srgbClr val="ADB5BF"/>
            </a:bgClr>
          </a:patt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pic>
        <p:nvPicPr>
          <p:cNvPr id="5" name="图片 4"/>
          <p:cNvPicPr>
            <a:picLocks noChangeAspect="1"/>
          </p:cNvPicPr>
          <p:nvPr/>
        </p:nvPicPr>
        <p:blipFill>
          <a:blip r:embed="rId2"/>
          <a:stretch>
            <a:fillRect/>
          </a:stretch>
        </p:blipFill>
        <p:spPr>
          <a:xfrm>
            <a:off x="1076325" y="1759585"/>
            <a:ext cx="2837815" cy="1889760"/>
          </a:xfrm>
          <a:prstGeom prst="rect">
            <a:avLst/>
          </a:prstGeom>
        </p:spPr>
      </p:pic>
      <p:pic>
        <p:nvPicPr>
          <p:cNvPr id="7" name="图片 6"/>
          <p:cNvPicPr>
            <a:picLocks noChangeAspect="1"/>
          </p:cNvPicPr>
          <p:nvPr/>
        </p:nvPicPr>
        <p:blipFill>
          <a:blip r:embed="rId3"/>
          <a:stretch>
            <a:fillRect/>
          </a:stretch>
        </p:blipFill>
        <p:spPr>
          <a:xfrm>
            <a:off x="6513830" y="4021455"/>
            <a:ext cx="2838450" cy="1884045"/>
          </a:xfrm>
          <a:prstGeom prst="rect">
            <a:avLst/>
          </a:prstGeom>
        </p:spPr>
      </p:pic>
      <p:pic>
        <p:nvPicPr>
          <p:cNvPr id="8" name="图片 7"/>
          <p:cNvPicPr>
            <a:picLocks noChangeAspect="1"/>
          </p:cNvPicPr>
          <p:nvPr/>
        </p:nvPicPr>
        <p:blipFill>
          <a:blip r:embed="rId4"/>
          <a:srcRect r="14564"/>
          <a:stretch>
            <a:fillRect/>
          </a:stretch>
        </p:blipFill>
        <p:spPr>
          <a:xfrm>
            <a:off x="1076325" y="4022090"/>
            <a:ext cx="2837180" cy="1883410"/>
          </a:xfrm>
          <a:prstGeom prst="rect">
            <a:avLst/>
          </a:prstGeom>
        </p:spPr>
      </p:pic>
      <p:pic>
        <p:nvPicPr>
          <p:cNvPr id="10" name="图片 9"/>
          <p:cNvPicPr>
            <a:picLocks noChangeAspect="1"/>
          </p:cNvPicPr>
          <p:nvPr/>
        </p:nvPicPr>
        <p:blipFill>
          <a:blip r:embed="rId5"/>
          <a:srcRect l="8697"/>
          <a:stretch>
            <a:fillRect/>
          </a:stretch>
        </p:blipFill>
        <p:spPr>
          <a:xfrm>
            <a:off x="6513830" y="1759585"/>
            <a:ext cx="2838450" cy="1898650"/>
          </a:xfrm>
          <a:prstGeom prst="rect">
            <a:avLst/>
          </a:prstGeom>
        </p:spPr>
      </p:pic>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PA" val="v4.3.3"/>
</p:tagLst>
</file>

<file path=ppt/tags/tag10.xml><?xml version="1.0" encoding="utf-8"?>
<p:tagLst xmlns:p="http://schemas.openxmlformats.org/presentationml/2006/main">
  <p:tag name="PA" val="v4.3.3"/>
</p:tagLst>
</file>

<file path=ppt/tags/tag100.xml><?xml version="1.0" encoding="utf-8"?>
<p:tagLst xmlns:p="http://schemas.openxmlformats.org/presentationml/2006/main">
  <p:tag name="KSO_WM_TEMPLATE_CATEGORY" val="diagram"/>
  <p:tag name="KSO_WM_TEMPLATE_INDEX" val="160088"/>
  <p:tag name="KSO_WM_UNIT_TYPE" val="l_i"/>
  <p:tag name="KSO_WM_UNIT_INDEX" val="1_9"/>
  <p:tag name="KSO_WM_UNIT_ID" val="259*l_i*1_9"/>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2"/>
  <p:tag name="KSO_WM_UNIT_TEXT_FILL_TYPE" val="1"/>
  <p:tag name="KSO_WM_UNIT_USESOURCEFORMAT_APPLY" val="1"/>
</p:tagLst>
</file>

<file path=ppt/tags/tag101.xml><?xml version="1.0" encoding="utf-8"?>
<p:tagLst xmlns:p="http://schemas.openxmlformats.org/presentationml/2006/main">
  <p:tag name="KSO_WM_BEAUTIFY_FLAG" val="#wm#"/>
  <p:tag name="KSO_WM_UNIT_TYPE" val="i"/>
  <p:tag name="KSO_WM_UNIT_ID" val="diagram160088_4*i*27"/>
  <p:tag name="KSO_WM_TEMPLATE_CATEGORY" val="diagram"/>
  <p:tag name="KSO_WM_TEMPLATE_INDEX" val="160088"/>
  <p:tag name="KSO_WM_TAG_VERSION" val="1.0"/>
  <p:tag name="KSO_WM_UNIT_INDEX" val="27"/>
</p:tagLst>
</file>

<file path=ppt/tags/tag102.xml><?xml version="1.0" encoding="utf-8"?>
<p:tagLst xmlns:p="http://schemas.openxmlformats.org/presentationml/2006/main">
  <p:tag name="KSO_WM_TEMPLATE_CATEGORY" val="diagram"/>
  <p:tag name="KSO_WM_TEMPLATE_INDEX" val="160088"/>
  <p:tag name="KSO_WM_UNIT_TYPE" val="l_i"/>
  <p:tag name="KSO_WM_UNIT_INDEX" val="1_10"/>
  <p:tag name="KSO_WM_UNIT_ID" val="259*l_i*1_10"/>
  <p:tag name="KSO_WM_UNIT_CLEAR" val="1"/>
  <p:tag name="KSO_WM_UNIT_LAYERLEVEL" val="1_1"/>
  <p:tag name="KSO_WM_BEAUTIFY_FLAG" val="#wm#"/>
  <p:tag name="KSO_WM_DIAGRAM_GROUP_CODE" val="l1-1"/>
  <p:tag name="KSO_WM_TAG_VERSION" val="1.0"/>
  <p:tag name="KSO_WM_UNIT_FILL_FORE_SCHEMECOLOR_INDEX" val="8"/>
  <p:tag name="KSO_WM_UNIT_FILL_TYPE" val="1"/>
  <p:tag name="KSO_WM_UNIT_TEXT_FILL_FORE_SCHEMECOLOR_INDEX" val="13"/>
  <p:tag name="KSO_WM_UNIT_TEXT_FILL_TYPE" val="1"/>
  <p:tag name="KSO_WM_UNIT_USESOURCEFORMAT_APPLY" val="1"/>
</p:tagLst>
</file>

<file path=ppt/tags/tag103.xml><?xml version="1.0" encoding="utf-8"?>
<p:tagLst xmlns:p="http://schemas.openxmlformats.org/presentationml/2006/main">
  <p:tag name="KSO_WM_TEMPLATE_CATEGORY" val="diagram"/>
  <p:tag name="KSO_WM_TEMPLATE_INDEX" val="160088"/>
  <p:tag name="KSO_WM_UNIT_TYPE" val="l_i"/>
  <p:tag name="KSO_WM_UNIT_INDEX" val="1_11"/>
  <p:tag name="KSO_WM_UNIT_ID" val="259*l_i*1_11"/>
  <p:tag name="KSO_WM_UNIT_CLEAR" val="1"/>
  <p:tag name="KSO_WM_UNIT_LAYERLEVEL" val="1_1"/>
  <p:tag name="KSO_WM_BEAUTIFY_FLAG" val="#wm#"/>
  <p:tag name="KSO_WM_DIAGRAM_GROUP_CODE" val="l1-1"/>
  <p:tag name="KSO_WM_TAG_VERSION" val="1.0"/>
  <p:tag name="KSO_WM_UNIT_FILL_FORE_SCHEMECOLOR_INDEX" val="8"/>
  <p:tag name="KSO_WM_UNIT_FILL_TYPE" val="1"/>
  <p:tag name="KSO_WM_UNIT_TEXT_FILL_FORE_SCHEMECOLOR_INDEX" val="14"/>
  <p:tag name="KSO_WM_UNIT_TEXT_FILL_TYPE" val="1"/>
  <p:tag name="KSO_WM_UNIT_USESOURCEFORMAT_APPLY" val="1"/>
</p:tagLst>
</file>

<file path=ppt/tags/tag104.xml><?xml version="1.0" encoding="utf-8"?>
<p:tagLst xmlns:p="http://schemas.openxmlformats.org/presentationml/2006/main">
  <p:tag name="KSO_WM_TEMPLATE_CATEGORY" val="diagram"/>
  <p:tag name="KSO_WM_TEMPLATE_INDEX" val="160088"/>
  <p:tag name="KSO_WM_UNIT_TYPE" val="l_h_f"/>
  <p:tag name="KSO_WM_UNIT_INDEX" val="1_4_1"/>
  <p:tag name="KSO_WM_UNIT_ID" val="259*l_h_f*1_4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8"/>
  <p:tag name="KSO_WM_UNIT_FILL_TYPE" val="1"/>
  <p:tag name="KSO_WM_UNIT_TEXT_FILL_FORE_SCHEMECOLOR_INDEX" val="14"/>
  <p:tag name="KSO_WM_UNIT_TEXT_FILL_TYPE" val="1"/>
  <p:tag name="KSO_WM_UNIT_USESOURCEFORMAT_APPLY" val="1"/>
</p:tagLst>
</file>

<file path=ppt/tags/tag105.xml><?xml version="1.0" encoding="utf-8"?>
<p:tagLst xmlns:p="http://schemas.openxmlformats.org/presentationml/2006/main">
  <p:tag name="KSO_WM_TEMPLATE_CATEGORY" val="diagram"/>
  <p:tag name="KSO_WM_TEMPLATE_INDEX" val="160088"/>
  <p:tag name="KSO_WM_UNIT_TYPE" val="l_i"/>
  <p:tag name="KSO_WM_UNIT_INDEX" val="1_12"/>
  <p:tag name="KSO_WM_UNIT_ID" val="259*l_i*1_12"/>
  <p:tag name="KSO_WM_UNIT_CLEAR" val="1"/>
  <p:tag name="KSO_WM_UNIT_LAYERLEVEL" val="1_1"/>
  <p:tag name="KSO_WM_BEAUTIFY_FLAG" val="#wm#"/>
  <p:tag name="KSO_WM_DIAGRAM_GROUP_CODE" val="l1-1"/>
  <p:tag name="KSO_WM_TAG_VERSION" val="1.0"/>
  <p:tag name="KSO_WM_UNIT_FILL_FORE_SCHEMECOLOR_INDEX" val="8"/>
  <p:tag name="KSO_WM_UNIT_FILL_TYPE" val="1"/>
  <p:tag name="KSO_WM_UNIT_TEXT_FILL_FORE_SCHEMECOLOR_INDEX" val="2"/>
  <p:tag name="KSO_WM_UNIT_TEXT_FILL_TYPE" val="1"/>
  <p:tag name="KSO_WM_UNIT_USESOURCEFORMAT_APPLY" val="1"/>
</p:tagLst>
</file>

<file path=ppt/tags/tag106.xml><?xml version="1.0" encoding="utf-8"?>
<p:tagLst xmlns:p="http://schemas.openxmlformats.org/presentationml/2006/main">
  <p:tag name="PA" val="v4.3.3"/>
</p:tagLst>
</file>

<file path=ppt/tags/tag107.xml><?xml version="1.0" encoding="utf-8"?>
<p:tagLst xmlns:p="http://schemas.openxmlformats.org/presentationml/2006/main">
  <p:tag name="ISPRING_FIRST_PUBLISH" val="1"/>
  <p:tag name="ISPRING_PRESENTATION_TITLE" val="绿色职业生涯规划就业指导培训PPT模板"/>
</p:tagLst>
</file>

<file path=ppt/tags/tag11.xml><?xml version="1.0" encoding="utf-8"?>
<p:tagLst xmlns:p="http://schemas.openxmlformats.org/presentationml/2006/main">
  <p:tag name="PA" val="v4.3.3"/>
</p:tagLst>
</file>

<file path=ppt/tags/tag12.xml><?xml version="1.0" encoding="utf-8"?>
<p:tagLst xmlns:p="http://schemas.openxmlformats.org/presentationml/2006/main">
  <p:tag name="KSO_WM_TEMPLATE_CATEGORY" val="diagram"/>
  <p:tag name="KSO_WM_TEMPLATE_INDEX" val="20187965"/>
  <p:tag name="KSO_WM_UNIT_TYPE" val="m_h_i"/>
  <p:tag name="KSO_WM_UNIT_INDEX" val="1_1_1"/>
  <p:tag name="KSO_WM_UNIT_ID" val="diagram20187965_4*m_h_i*1_1_1"/>
  <p:tag name="KSO_WM_UNIT_LAYERLEVEL" val="1_1_1"/>
  <p:tag name="KSO_WM_BEAUTIFY_FLAG" val="#wm#"/>
  <p:tag name="KSO_WM_TAG_VERSION" val="1.0"/>
  <p:tag name="KSO_WM_DIAGRAM_GROUP_CODE" val="m1-1"/>
  <p:tag name="KSO_WM_UNIT_HIGHLIGHT" val="0"/>
  <p:tag name="KSO_WM_UNIT_COMPATIBLE" val="0"/>
  <p:tag name="KSO_WM_UNIT_FILL_FORE_SCHEMECOLOR_INDEX" val="5"/>
  <p:tag name="KSO_WM_UNIT_FILL_TYPE" val="1"/>
  <p:tag name="KSO_WM_UNIT_TEXT_FILL_FORE_SCHEMECOLOR_INDEX" val="2"/>
  <p:tag name="KSO_WM_UNIT_TEXT_FILL_TYPE" val="1"/>
  <p:tag name="KSO_WM_UNIT_USESOURCEFORMAT_APPLY" val="1"/>
  <p:tag name="KSO_WM_UNIT_DIAGRAM_SCHEMECOLOR_ID" val="2"/>
</p:tagLst>
</file>

<file path=ppt/tags/tag13.xml><?xml version="1.0" encoding="utf-8"?>
<p:tagLst xmlns:p="http://schemas.openxmlformats.org/presentationml/2006/main">
  <p:tag name="KSO_WM_TEMPLATE_CATEGORY" val="diagram"/>
  <p:tag name="KSO_WM_TEMPLATE_INDEX" val="20187965"/>
  <p:tag name="KSO_WM_UNIT_TYPE" val="m_h_i"/>
  <p:tag name="KSO_WM_UNIT_INDEX" val="1_2_1"/>
  <p:tag name="KSO_WM_UNIT_ID" val="diagram20187965_4*m_h_i*1_2_1"/>
  <p:tag name="KSO_WM_UNIT_LAYERLEVEL" val="1_1_1"/>
  <p:tag name="KSO_WM_BEAUTIFY_FLAG" val="#wm#"/>
  <p:tag name="KSO_WM_TAG_VERSION" val="1.0"/>
  <p:tag name="KSO_WM_DIAGRAM_GROUP_CODE" val="m1-1"/>
  <p:tag name="KSO_WM_UNIT_HIGHLIGHT" val="0"/>
  <p:tag name="KSO_WM_UNIT_COMPATIBLE" val="0"/>
  <p:tag name="KSO_WM_UNIT_FILL_FORE_SCHEMECOLOR_INDEX" val="6"/>
  <p:tag name="KSO_WM_UNIT_FILL_TYPE" val="1"/>
  <p:tag name="KSO_WM_UNIT_TEXT_FILL_FORE_SCHEMECOLOR_INDEX" val="2"/>
  <p:tag name="KSO_WM_UNIT_TEXT_FILL_TYPE" val="1"/>
  <p:tag name="KSO_WM_UNIT_USESOURCEFORMAT_APPLY" val="1"/>
  <p:tag name="KSO_WM_UNIT_DIAGRAM_SCHEMECOLOR_ID" val="2"/>
</p:tagLst>
</file>

<file path=ppt/tags/tag14.xml><?xml version="1.0" encoding="utf-8"?>
<p:tagLst xmlns:p="http://schemas.openxmlformats.org/presentationml/2006/main">
  <p:tag name="KSO_WM_TEMPLATE_CATEGORY" val="diagram"/>
  <p:tag name="KSO_WM_TEMPLATE_INDEX" val="20187965"/>
  <p:tag name="KSO_WM_UNIT_TYPE" val="m_h_i"/>
  <p:tag name="KSO_WM_UNIT_INDEX" val="1_4_1"/>
  <p:tag name="KSO_WM_UNIT_ID" val="diagram20187965_4*m_h_i*1_4_1"/>
  <p:tag name="KSO_WM_UNIT_LAYERLEVEL" val="1_1_1"/>
  <p:tag name="KSO_WM_BEAUTIFY_FLAG" val="#wm#"/>
  <p:tag name="KSO_WM_TAG_VERSION" val="1.0"/>
  <p:tag name="KSO_WM_DIAGRAM_GROUP_CODE" val="m1-1"/>
  <p:tag name="KSO_WM_UNIT_HIGHLIGHT" val="0"/>
  <p:tag name="KSO_WM_UNIT_COMPATIBLE" val="0"/>
  <p:tag name="KSO_WM_UNIT_FILL_FORE_SCHEMECOLOR_INDEX" val="8"/>
  <p:tag name="KSO_WM_UNIT_FILL_TYPE" val="1"/>
  <p:tag name="KSO_WM_UNIT_TEXT_FILL_FORE_SCHEMECOLOR_INDEX" val="2"/>
  <p:tag name="KSO_WM_UNIT_TEXT_FILL_TYPE" val="1"/>
  <p:tag name="KSO_WM_UNIT_USESOURCEFORMAT_APPLY" val="1"/>
  <p:tag name="KSO_WM_UNIT_DIAGRAM_SCHEMECOLOR_ID" val="2"/>
</p:tagLst>
</file>

<file path=ppt/tags/tag15.xml><?xml version="1.0" encoding="utf-8"?>
<p:tagLst xmlns:p="http://schemas.openxmlformats.org/presentationml/2006/main">
  <p:tag name="KSO_WM_TEMPLATE_CATEGORY" val="diagram"/>
  <p:tag name="KSO_WM_TEMPLATE_INDEX" val="20187965"/>
  <p:tag name="KSO_WM_UNIT_TYPE" val="m_h_f"/>
  <p:tag name="KSO_WM_UNIT_INDEX" val="1_1_1"/>
  <p:tag name="KSO_WM_UNIT_ID" val="diagram20187965_4*m_h_f*1_1_1"/>
  <p:tag name="KSO_WM_UNIT_LAYERLEVEL" val="1_1_1"/>
  <p:tag name="KSO_WM_UNIT_VALUE" val="44"/>
  <p:tag name="KSO_WM_UNIT_HIGHLIGHT" val="0"/>
  <p:tag name="KSO_WM_UNIT_COMPATIBLE" val="0"/>
  <p:tag name="KSO_WM_BEAUTIFY_FLAG" val="#wm#"/>
  <p:tag name="KSO_WM_TAG_VERSION" val="1.0"/>
  <p:tag name="KSO_WM_DIAGRAM_GROUP_CODE" val="m1-1"/>
  <p:tag name="KSO_WM_UNIT_PRESET_TEXT" val="单击此处添加文本具体内容"/>
  <p:tag name="KSO_WM_UNIT_TEXT_FILL_FORE_SCHEMECOLOR_INDEX" val="14"/>
  <p:tag name="KSO_WM_UNIT_TEXT_FILL_TYPE" val="1"/>
  <p:tag name="KSO_WM_UNIT_USESOURCEFORMAT_APPLY" val="1"/>
  <p:tag name="KSO_WM_UNIT_DIAGRAM_SCHEMECOLOR_ID" val="2"/>
</p:tagLst>
</file>

<file path=ppt/tags/tag16.xml><?xml version="1.0" encoding="utf-8"?>
<p:tagLst xmlns:p="http://schemas.openxmlformats.org/presentationml/2006/main">
  <p:tag name="KSO_WM_TEMPLATE_CATEGORY" val="diagram"/>
  <p:tag name="KSO_WM_TEMPLATE_INDEX" val="20187965"/>
  <p:tag name="KSO_WM_UNIT_TYPE" val="m_h_f"/>
  <p:tag name="KSO_WM_UNIT_INDEX" val="1_2_1"/>
  <p:tag name="KSO_WM_UNIT_ID" val="diagram20187965_4*m_h_f*1_2_1"/>
  <p:tag name="KSO_WM_UNIT_LAYERLEVEL" val="1_1_1"/>
  <p:tag name="KSO_WM_UNIT_VALUE" val="44"/>
  <p:tag name="KSO_WM_UNIT_HIGHLIGHT" val="0"/>
  <p:tag name="KSO_WM_UNIT_COMPATIBLE" val="0"/>
  <p:tag name="KSO_WM_BEAUTIFY_FLAG" val="#wm#"/>
  <p:tag name="KSO_WM_TAG_VERSION" val="1.0"/>
  <p:tag name="KSO_WM_DIAGRAM_GROUP_CODE" val="m1-1"/>
  <p:tag name="KSO_WM_UNIT_PRESET_TEXT" val="单击此处添加文本具体内容"/>
  <p:tag name="KSO_WM_UNIT_TEXT_FILL_FORE_SCHEMECOLOR_INDEX" val="14"/>
  <p:tag name="KSO_WM_UNIT_TEXT_FILL_TYPE" val="1"/>
  <p:tag name="KSO_WM_UNIT_USESOURCEFORMAT_APPLY" val="1"/>
  <p:tag name="KSO_WM_UNIT_DIAGRAM_SCHEMECOLOR_ID" val="2"/>
</p:tagLst>
</file>

<file path=ppt/tags/tag17.xml><?xml version="1.0" encoding="utf-8"?>
<p:tagLst xmlns:p="http://schemas.openxmlformats.org/presentationml/2006/main">
  <p:tag name="KSO_WM_TEMPLATE_CATEGORY" val="diagram"/>
  <p:tag name="KSO_WM_TEMPLATE_INDEX" val="20187965"/>
  <p:tag name="KSO_WM_UNIT_TYPE" val="m_h_f"/>
  <p:tag name="KSO_WM_UNIT_INDEX" val="1_4_1"/>
  <p:tag name="KSO_WM_UNIT_ID" val="diagram20187965_4*m_h_f*1_4_1"/>
  <p:tag name="KSO_WM_UNIT_LAYERLEVEL" val="1_1_1"/>
  <p:tag name="KSO_WM_UNIT_VALUE" val="44"/>
  <p:tag name="KSO_WM_UNIT_HIGHLIGHT" val="0"/>
  <p:tag name="KSO_WM_UNIT_COMPATIBLE" val="0"/>
  <p:tag name="KSO_WM_BEAUTIFY_FLAG" val="#wm#"/>
  <p:tag name="KSO_WM_TAG_VERSION" val="1.0"/>
  <p:tag name="KSO_WM_DIAGRAM_GROUP_CODE" val="m1-1"/>
  <p:tag name="KSO_WM_UNIT_PRESET_TEXT" val="单击此处添加文本具体内容"/>
  <p:tag name="KSO_WM_UNIT_TEXT_FILL_FORE_SCHEMECOLOR_INDEX" val="14"/>
  <p:tag name="KSO_WM_UNIT_TEXT_FILL_TYPE" val="1"/>
  <p:tag name="KSO_WM_UNIT_USESOURCEFORMAT_APPLY" val="1"/>
  <p:tag name="KSO_WM_UNIT_DIAGRAM_SCHEMECOLOR_ID" val="2"/>
</p:tagLst>
</file>

<file path=ppt/tags/tag18.xml><?xml version="1.0" encoding="utf-8"?>
<p:tagLst xmlns:p="http://schemas.openxmlformats.org/presentationml/2006/main">
  <p:tag name="KSO_WM_TEMPLATE_CATEGORY" val="diagram"/>
  <p:tag name="KSO_WM_TEMPLATE_INDEX" val="20187965"/>
  <p:tag name="KSO_WM_UNIT_TYPE" val="m_h_i"/>
  <p:tag name="KSO_WM_UNIT_INDEX" val="1_2_2"/>
  <p:tag name="KSO_WM_UNIT_ID" val="diagram20187965_4*m_h_i*1_2_2"/>
  <p:tag name="KSO_WM_UNIT_LAYERLEVEL" val="1_1_1"/>
  <p:tag name="KSO_WM_BEAUTIFY_FLAG" val="#wm#"/>
  <p:tag name="KSO_WM_TAG_VERSION" val="1.0"/>
  <p:tag name="KSO_WM_DIAGRAM_GROUP_CODE" val="m1-1"/>
  <p:tag name="KSO_WM_UNIT_HIGHLIGHT" val="0"/>
  <p:tag name="KSO_WM_UNIT_COMPATIBLE" val="0"/>
  <p:tag name="KSO_WM_UNIT_TEXT_FILL_FORE_SCHEMECOLOR_INDEX" val="2"/>
  <p:tag name="KSO_WM_UNIT_TEXT_FILL_TYPE" val="1"/>
  <p:tag name="KSO_WM_UNIT_USESOURCEFORMAT_APPLY" val="1"/>
  <p:tag name="KSO_WM_UNIT_DIAGRAM_SCHEMECOLOR_ID" val="2"/>
</p:tagLst>
</file>

<file path=ppt/tags/tag19.xml><?xml version="1.0" encoding="utf-8"?>
<p:tagLst xmlns:p="http://schemas.openxmlformats.org/presentationml/2006/main">
  <p:tag name="KSO_WM_TEMPLATE_CATEGORY" val="diagram"/>
  <p:tag name="KSO_WM_TEMPLATE_INDEX" val="20187965"/>
  <p:tag name="KSO_WM_UNIT_TYPE" val="m_h_i"/>
  <p:tag name="KSO_WM_UNIT_INDEX" val="1_4_2"/>
  <p:tag name="KSO_WM_UNIT_ID" val="diagram20187965_4*m_h_i*1_4_2"/>
  <p:tag name="KSO_WM_UNIT_LAYERLEVEL" val="1_1_1"/>
  <p:tag name="KSO_WM_BEAUTIFY_FLAG" val="#wm#"/>
  <p:tag name="KSO_WM_TAG_VERSION" val="1.0"/>
  <p:tag name="KSO_WM_DIAGRAM_GROUP_CODE" val="m1-1"/>
  <p:tag name="KSO_WM_UNIT_HIGHLIGHT" val="0"/>
  <p:tag name="KSO_WM_UNIT_COMPATIBLE" val="0"/>
  <p:tag name="KSO_WM_UNIT_TEXT_FILL_FORE_SCHEMECOLOR_INDEX" val="2"/>
  <p:tag name="KSO_WM_UNIT_TEXT_FILL_TYPE" val="1"/>
  <p:tag name="KSO_WM_UNIT_USESOURCEFORMAT_APPLY" val="1"/>
  <p:tag name="KSO_WM_UNIT_DIAGRAM_SCHEMECOLOR_ID" val="2"/>
</p:tagLst>
</file>

<file path=ppt/tags/tag2.xml><?xml version="1.0" encoding="utf-8"?>
<p:tagLst xmlns:p="http://schemas.openxmlformats.org/presentationml/2006/main">
  <p:tag name="ISLIDE.VECTOR" val="#275467;"/>
</p:tagLst>
</file>

<file path=ppt/tags/tag20.xml><?xml version="1.0" encoding="utf-8"?>
<p:tagLst xmlns:p="http://schemas.openxmlformats.org/presentationml/2006/main">
  <p:tag name="KSO_WM_TEMPLATE_CATEGORY" val="diagram"/>
  <p:tag name="KSO_WM_TEMPLATE_INDEX" val="20187965"/>
  <p:tag name="KSO_WM_UNIT_TYPE" val="m_h_i"/>
  <p:tag name="KSO_WM_UNIT_INDEX" val="1_5_1"/>
  <p:tag name="KSO_WM_UNIT_ID" val="diagram20187965_4*m_h_i*1_5_1"/>
  <p:tag name="KSO_WM_UNIT_LAYERLEVEL" val="1_1_1"/>
  <p:tag name="KSO_WM_BEAUTIFY_FLAG" val="#wm#"/>
  <p:tag name="KSO_WM_TAG_VERSION" val="1.0"/>
  <p:tag name="KSO_WM_DIAGRAM_GROUP_CODE" val="m1-1"/>
  <p:tag name="KSO_WM_UNIT_HIGHLIGHT" val="0"/>
  <p:tag name="KSO_WM_UNIT_COMPATIBLE" val="0"/>
  <p:tag name="KSO_WM_UNIT_FILL_FORE_SCHEMECOLOR_INDEX" val="9"/>
  <p:tag name="KSO_WM_UNIT_FILL_TYPE" val="1"/>
  <p:tag name="KSO_WM_UNIT_LINE_FORE_SCHEMECOLOR_INDEX" val="9"/>
  <p:tag name="KSO_WM_UNIT_LINE_FILL_TYPE" val="2"/>
  <p:tag name="KSO_WM_UNIT_TEXT_FILL_FORE_SCHEMECOLOR_INDEX" val="2"/>
  <p:tag name="KSO_WM_UNIT_TEXT_FILL_TYPE" val="1"/>
  <p:tag name="KSO_WM_UNIT_USESOURCEFORMAT_APPLY" val="1"/>
  <p:tag name="KSO_WM_UNIT_DIAGRAM_SCHEMECOLOR_ID" val="2"/>
</p:tagLst>
</file>

<file path=ppt/tags/tag21.xml><?xml version="1.0" encoding="utf-8"?>
<p:tagLst xmlns:p="http://schemas.openxmlformats.org/presentationml/2006/main">
  <p:tag name="KSO_WM_TEMPLATE_CATEGORY" val="diagram"/>
  <p:tag name="KSO_WM_TEMPLATE_INDEX" val="20187965"/>
  <p:tag name="KSO_WM_UNIT_TYPE" val="m_h_f"/>
  <p:tag name="KSO_WM_UNIT_INDEX" val="1_5_1"/>
  <p:tag name="KSO_WM_UNIT_ID" val="diagram20187965_4*m_h_f*1_5_1"/>
  <p:tag name="KSO_WM_UNIT_LAYERLEVEL" val="1_1_1"/>
  <p:tag name="KSO_WM_UNIT_VALUE" val="44"/>
  <p:tag name="KSO_WM_UNIT_HIGHLIGHT" val="0"/>
  <p:tag name="KSO_WM_UNIT_COMPATIBLE" val="0"/>
  <p:tag name="KSO_WM_BEAUTIFY_FLAG" val="#wm#"/>
  <p:tag name="KSO_WM_TAG_VERSION" val="1.0"/>
  <p:tag name="KSO_WM_DIAGRAM_GROUP_CODE" val="m1-1"/>
  <p:tag name="KSO_WM_UNIT_PRESET_TEXT" val="单击此处添加文本具体内容"/>
  <p:tag name="KSO_WM_UNIT_TEXT_FILL_FORE_SCHEMECOLOR_INDEX" val="14"/>
  <p:tag name="KSO_WM_UNIT_TEXT_FILL_TYPE" val="1"/>
  <p:tag name="KSO_WM_UNIT_USESOURCEFORMAT_APPLY" val="1"/>
  <p:tag name="KSO_WM_UNIT_DIAGRAM_SCHEMECOLOR_ID" val="2"/>
</p:tagLst>
</file>

<file path=ppt/tags/tag22.xml><?xml version="1.0" encoding="utf-8"?>
<p:tagLst xmlns:p="http://schemas.openxmlformats.org/presentationml/2006/main">
  <p:tag name="KSO_WM_TEMPLATE_CATEGORY" val="diagram"/>
  <p:tag name="KSO_WM_TEMPLATE_INDEX" val="20187965"/>
  <p:tag name="KSO_WM_UNIT_TYPE" val="m_h_i"/>
  <p:tag name="KSO_WM_UNIT_INDEX" val="1_1_2"/>
  <p:tag name="KSO_WM_UNIT_ID" val="diagram20187965_4*m_h_i*1_1_2"/>
  <p:tag name="KSO_WM_UNIT_LAYERLEVEL" val="1_1_1"/>
  <p:tag name="KSO_WM_BEAUTIFY_FLAG" val="#wm#"/>
  <p:tag name="KSO_WM_TAG_VERSION" val="1.0"/>
  <p:tag name="KSO_WM_DIAGRAM_GROUP_CODE" val="m1-1"/>
  <p:tag name="KSO_WM_UNIT_HIGHLIGHT" val="0"/>
  <p:tag name="KSO_WM_UNIT_COMPATIBLE" val="0"/>
  <p:tag name="KSO_WM_UNIT_USESOURCEFORMAT_APPLY" val="1"/>
  <p:tag name="KSO_WM_UNIT_DIAGRAM_SCHEMECOLOR_ID" val="2"/>
</p:tagLst>
</file>

<file path=ppt/tags/tag23.xml><?xml version="1.0" encoding="utf-8"?>
<p:tagLst xmlns:p="http://schemas.openxmlformats.org/presentationml/2006/main">
  <p:tag name="KSO_WM_TEMPLATE_CATEGORY" val="diagram"/>
  <p:tag name="KSO_WM_TEMPLATE_INDEX" val="20187965"/>
  <p:tag name="KSO_WM_UNIT_TYPE" val="m_h_i"/>
  <p:tag name="KSO_WM_UNIT_INDEX" val="1_5_2"/>
  <p:tag name="KSO_WM_UNIT_ID" val="diagram20187965_4*m_h_i*1_5_2"/>
  <p:tag name="KSO_WM_UNIT_LAYERLEVEL" val="1_1_1"/>
  <p:tag name="KSO_WM_BEAUTIFY_FLAG" val="#wm#"/>
  <p:tag name="KSO_WM_TAG_VERSION" val="1.0"/>
  <p:tag name="KSO_WM_DIAGRAM_GROUP_CODE" val="m1-1"/>
  <p:tag name="KSO_WM_UNIT_HIGHLIGHT" val="0"/>
  <p:tag name="KSO_WM_UNIT_COMPATIBLE" val="0"/>
  <p:tag name="KSO_WM_UNIT_USESOURCEFORMAT_APPLY" val="1"/>
  <p:tag name="KSO_WM_UNIT_DIAGRAM_SCHEMECOLOR_ID" val="2"/>
</p:tagLst>
</file>

<file path=ppt/tags/tag24.xml><?xml version="1.0" encoding="utf-8"?>
<p:tagLst xmlns:p="http://schemas.openxmlformats.org/presentationml/2006/main">
  <p:tag name="KSO_WM_TEMPLATE_CATEGORY" val="diagram"/>
  <p:tag name="KSO_WM_TEMPLATE_INDEX" val="20187965"/>
  <p:tag name="KSO_WM_UNIT_TYPE" val="m_h_i"/>
  <p:tag name="KSO_WM_UNIT_INDEX" val="1_1_3"/>
  <p:tag name="KSO_WM_UNIT_ID" val="diagram20187965_4*m_h_i*1_1_3"/>
  <p:tag name="KSO_WM_UNIT_LAYERLEVEL" val="1_1_1"/>
  <p:tag name="KSO_WM_BEAUTIFY_FLAG" val="#wm#"/>
  <p:tag name="KSO_WM_TAG_VERSION" val="1.0"/>
  <p:tag name="KSO_WM_DIAGRAM_GROUP_CODE" val="m1-1"/>
  <p:tag name="KSO_WM_UNIT_HIGHLIGHT" val="0"/>
  <p:tag name="KSO_WM_UNIT_COMPATIBLE" val="0"/>
  <p:tag name="KSO_WM_UNIT_FILL_FORE_SCHEMECOLOR_INDEX" val="14"/>
  <p:tag name="KSO_WM_UNIT_FILL_TYPE" val="1"/>
  <p:tag name="KSO_WM_UNIT_LINE_FORE_SCHEMECOLOR_INDEX" val="5"/>
  <p:tag name="KSO_WM_UNIT_LINE_FILL_TYPE" val="2"/>
  <p:tag name="KSO_WM_UNIT_USESOURCEFORMAT_APPLY" val="1"/>
  <p:tag name="KSO_WM_UNIT_DIAGRAM_SCHEMECOLOR_ID" val="2"/>
</p:tagLst>
</file>

<file path=ppt/tags/tag25.xml><?xml version="1.0" encoding="utf-8"?>
<p:tagLst xmlns:p="http://schemas.openxmlformats.org/presentationml/2006/main">
  <p:tag name="KSO_WM_TEMPLATE_CATEGORY" val="diagram"/>
  <p:tag name="KSO_WM_TEMPLATE_INDEX" val="20187965"/>
  <p:tag name="KSO_WM_UNIT_TYPE" val="m_h_i"/>
  <p:tag name="KSO_WM_UNIT_INDEX" val="1_2_3"/>
  <p:tag name="KSO_WM_UNIT_ID" val="diagram20187965_4*m_h_i*1_2_3"/>
  <p:tag name="KSO_WM_UNIT_LAYERLEVEL" val="1_1_1"/>
  <p:tag name="KSO_WM_BEAUTIFY_FLAG" val="#wm#"/>
  <p:tag name="KSO_WM_TAG_VERSION" val="1.0"/>
  <p:tag name="KSO_WM_DIAGRAM_GROUP_CODE" val="m1-1"/>
  <p:tag name="KSO_WM_UNIT_HIGHLIGHT" val="0"/>
  <p:tag name="KSO_WM_UNIT_COMPATIBLE" val="0"/>
  <p:tag name="KSO_WM_UNIT_FILL_FORE_SCHEMECOLOR_INDEX" val="14"/>
  <p:tag name="KSO_WM_UNIT_FILL_TYPE" val="1"/>
  <p:tag name="KSO_WM_UNIT_LINE_FORE_SCHEMECOLOR_INDEX" val="6"/>
  <p:tag name="KSO_WM_UNIT_LINE_FILL_TYPE" val="2"/>
  <p:tag name="KSO_WM_UNIT_USESOURCEFORMAT_APPLY" val="1"/>
  <p:tag name="KSO_WM_UNIT_DIAGRAM_SCHEMECOLOR_ID" val="2"/>
</p:tagLst>
</file>

<file path=ppt/tags/tag26.xml><?xml version="1.0" encoding="utf-8"?>
<p:tagLst xmlns:p="http://schemas.openxmlformats.org/presentationml/2006/main">
  <p:tag name="KSO_WM_TEMPLATE_CATEGORY" val="diagram"/>
  <p:tag name="KSO_WM_TEMPLATE_INDEX" val="20187965"/>
  <p:tag name="KSO_WM_UNIT_TYPE" val="m_h_i"/>
  <p:tag name="KSO_WM_UNIT_INDEX" val="1_4_3"/>
  <p:tag name="KSO_WM_UNIT_ID" val="diagram20187965_4*m_h_i*1_4_3"/>
  <p:tag name="KSO_WM_UNIT_LAYERLEVEL" val="1_1_1"/>
  <p:tag name="KSO_WM_BEAUTIFY_FLAG" val="#wm#"/>
  <p:tag name="KSO_WM_TAG_VERSION" val="1.0"/>
  <p:tag name="KSO_WM_DIAGRAM_GROUP_CODE" val="m1-1"/>
  <p:tag name="KSO_WM_UNIT_HIGHLIGHT" val="0"/>
  <p:tag name="KSO_WM_UNIT_COMPATIBLE" val="0"/>
  <p:tag name="KSO_WM_UNIT_FILL_FORE_SCHEMECOLOR_INDEX" val="14"/>
  <p:tag name="KSO_WM_UNIT_FILL_TYPE" val="1"/>
  <p:tag name="KSO_WM_UNIT_LINE_FORE_SCHEMECOLOR_INDEX" val="8"/>
  <p:tag name="KSO_WM_UNIT_LINE_FILL_TYPE" val="2"/>
  <p:tag name="KSO_WM_UNIT_USESOURCEFORMAT_APPLY" val="1"/>
  <p:tag name="KSO_WM_UNIT_DIAGRAM_SCHEMECOLOR_ID" val="2"/>
</p:tagLst>
</file>

<file path=ppt/tags/tag27.xml><?xml version="1.0" encoding="utf-8"?>
<p:tagLst xmlns:p="http://schemas.openxmlformats.org/presentationml/2006/main">
  <p:tag name="KSO_WM_TEMPLATE_CATEGORY" val="diagram"/>
  <p:tag name="KSO_WM_TEMPLATE_INDEX" val="20187965"/>
  <p:tag name="KSO_WM_UNIT_TYPE" val="m_h_i"/>
  <p:tag name="KSO_WM_UNIT_INDEX" val="1_5_3"/>
  <p:tag name="KSO_WM_UNIT_ID" val="diagram20187965_4*m_h_i*1_5_3"/>
  <p:tag name="KSO_WM_UNIT_LAYERLEVEL" val="1_1_1"/>
  <p:tag name="KSO_WM_BEAUTIFY_FLAG" val="#wm#"/>
  <p:tag name="KSO_WM_TAG_VERSION" val="1.0"/>
  <p:tag name="KSO_WM_DIAGRAM_GROUP_CODE" val="m1-1"/>
  <p:tag name="KSO_WM_UNIT_HIGHLIGHT" val="0"/>
  <p:tag name="KSO_WM_UNIT_COMPATIBLE" val="0"/>
  <p:tag name="KSO_WM_UNIT_FILL_FORE_SCHEMECOLOR_INDEX" val="14"/>
  <p:tag name="KSO_WM_UNIT_FILL_TYPE" val="1"/>
  <p:tag name="KSO_WM_UNIT_LINE_FORE_SCHEMECOLOR_INDEX" val="9"/>
  <p:tag name="KSO_WM_UNIT_LINE_FILL_TYPE" val="2"/>
  <p:tag name="KSO_WM_UNIT_USESOURCEFORMAT_APPLY" val="1"/>
  <p:tag name="KSO_WM_UNIT_DIAGRAM_SCHEMECOLOR_ID" val="2"/>
</p:tagLst>
</file>

<file path=ppt/tags/tag28.xml><?xml version="1.0" encoding="utf-8"?>
<p:tagLst xmlns:p="http://schemas.openxmlformats.org/presentationml/2006/main">
  <p:tag name="KSO_WM_UNIT_HIGHLIGHT" val="0"/>
  <p:tag name="KSO_WM_UNIT_COMPATIBLE" val="0"/>
  <p:tag name="KSO_WM_DIAGRAM_GROUP_CODE" val="m1-1"/>
  <p:tag name="KSO_WM_UNIT_TYPE" val="m_h_i"/>
  <p:tag name="KSO_WM_UNIT_INDEX" val="1_1_4"/>
  <p:tag name="KSO_WM_UNIT_ID" val="diagram20187965_4*m_h_i*1_1_4"/>
  <p:tag name="KSO_WM_TEMPLATE_CATEGORY" val="diagram"/>
  <p:tag name="KSO_WM_TEMPLATE_INDEX" val="20187965"/>
  <p:tag name="KSO_WM_UNIT_LAYERLEVEL" val="1_1_1"/>
  <p:tag name="KSO_WM_TAG_VERSION" val="1.0"/>
  <p:tag name="KSO_WM_BEAUTIFY_FLAG" val="#wm#"/>
  <p:tag name="KSO_WM_UNIT_USESOURCEFORMAT_APPLY" val="1"/>
  <p:tag name="KSO_WM_UNIT_DIAGRAM_SCHEMECOLOR_ID" val="2"/>
</p:tagLst>
</file>

<file path=ppt/tags/tag29.xml><?xml version="1.0" encoding="utf-8"?>
<p:tagLst xmlns:p="http://schemas.openxmlformats.org/presentationml/2006/main">
  <p:tag name="KSO_WM_UNIT_HIGHLIGHT" val="0"/>
  <p:tag name="KSO_WM_UNIT_COMPATIBLE" val="0"/>
  <p:tag name="KSO_WM_DIAGRAM_GROUP_CODE" val="m1-1"/>
  <p:tag name="KSO_WM_UNIT_TYPE" val="m_h_i"/>
  <p:tag name="KSO_WM_UNIT_INDEX" val="1_2_4"/>
  <p:tag name="KSO_WM_UNIT_ID" val="diagram20187965_4*m_h_i*1_2_4"/>
  <p:tag name="KSO_WM_TEMPLATE_CATEGORY" val="diagram"/>
  <p:tag name="KSO_WM_TEMPLATE_INDEX" val="20187965"/>
  <p:tag name="KSO_WM_UNIT_LAYERLEVEL" val="1_1_1"/>
  <p:tag name="KSO_WM_TAG_VERSION" val="1.0"/>
  <p:tag name="KSO_WM_BEAUTIFY_FLAG" val="#wm#"/>
  <p:tag name="KSO_WM_UNIT_USESOURCEFORMAT_APPLY" val="1"/>
  <p:tag name="KSO_WM_UNIT_DIAGRAM_SCHEMECOLOR_ID" val="2"/>
</p:tagLst>
</file>

<file path=ppt/tags/tag3.xml><?xml version="1.0" encoding="utf-8"?>
<p:tagLst xmlns:p="http://schemas.openxmlformats.org/presentationml/2006/main">
  <p:tag name="PA" val="v4.3.3"/>
</p:tagLst>
</file>

<file path=ppt/tags/tag30.xml><?xml version="1.0" encoding="utf-8"?>
<p:tagLst xmlns:p="http://schemas.openxmlformats.org/presentationml/2006/main">
  <p:tag name="KSO_WM_TEMPLATE_CATEGORY" val="diagram"/>
  <p:tag name="KSO_WM_TEMPLATE_INDEX" val="20187965"/>
  <p:tag name="KSO_WM_UNIT_TYPE" val="m_h_i"/>
  <p:tag name="KSO_WM_UNIT_INDEX" val="1_3_1"/>
  <p:tag name="KSO_WM_UNIT_ID" val="diagram20187965_4*m_h_i*1_3_1"/>
  <p:tag name="KSO_WM_UNIT_LAYERLEVEL" val="1_1_1"/>
  <p:tag name="KSO_WM_BEAUTIFY_FLAG" val="#wm#"/>
  <p:tag name="KSO_WM_TAG_VERSION" val="1.0"/>
  <p:tag name="KSO_WM_DIAGRAM_GROUP_CODE" val="m1-1"/>
  <p:tag name="KSO_WM_UNIT_HIGHLIGHT" val="0"/>
  <p:tag name="KSO_WM_UNIT_COMPATIBLE" val="0"/>
  <p:tag name="KSO_WM_UNIT_FILL_FORE_SCHEMECOLOR_INDEX" val="7"/>
  <p:tag name="KSO_WM_UNIT_FILL_TYPE" val="1"/>
  <p:tag name="KSO_WM_UNIT_TEXT_FILL_FORE_SCHEMECOLOR_INDEX" val="2"/>
  <p:tag name="KSO_WM_UNIT_TEXT_FILL_TYPE" val="1"/>
  <p:tag name="KSO_WM_UNIT_USESOURCEFORMAT_APPLY" val="1"/>
  <p:tag name="KSO_WM_UNIT_DIAGRAM_SCHEMECOLOR_ID" val="2"/>
</p:tagLst>
</file>

<file path=ppt/tags/tag31.xml><?xml version="1.0" encoding="utf-8"?>
<p:tagLst xmlns:p="http://schemas.openxmlformats.org/presentationml/2006/main">
  <p:tag name="KSO_WM_TEMPLATE_CATEGORY" val="diagram"/>
  <p:tag name="KSO_WM_TEMPLATE_INDEX" val="20187965"/>
  <p:tag name="KSO_WM_UNIT_TYPE" val="m_h_f"/>
  <p:tag name="KSO_WM_UNIT_INDEX" val="1_3_1"/>
  <p:tag name="KSO_WM_UNIT_ID" val="diagram20187965_4*m_h_f*1_3_1"/>
  <p:tag name="KSO_WM_UNIT_LAYERLEVEL" val="1_1_1"/>
  <p:tag name="KSO_WM_UNIT_VALUE" val="44"/>
  <p:tag name="KSO_WM_UNIT_HIGHLIGHT" val="0"/>
  <p:tag name="KSO_WM_UNIT_COMPATIBLE" val="0"/>
  <p:tag name="KSO_WM_BEAUTIFY_FLAG" val="#wm#"/>
  <p:tag name="KSO_WM_TAG_VERSION" val="1.0"/>
  <p:tag name="KSO_WM_DIAGRAM_GROUP_CODE" val="m1-1"/>
  <p:tag name="KSO_WM_UNIT_PRESET_TEXT" val="单击此处添加文本具体内容"/>
  <p:tag name="KSO_WM_UNIT_TEXT_FILL_FORE_SCHEMECOLOR_INDEX" val="14"/>
  <p:tag name="KSO_WM_UNIT_TEXT_FILL_TYPE" val="1"/>
  <p:tag name="KSO_WM_UNIT_USESOURCEFORMAT_APPLY" val="1"/>
  <p:tag name="KSO_WM_UNIT_DIAGRAM_SCHEMECOLOR_ID" val="2"/>
</p:tagLst>
</file>

<file path=ppt/tags/tag32.xml><?xml version="1.0" encoding="utf-8"?>
<p:tagLst xmlns:p="http://schemas.openxmlformats.org/presentationml/2006/main">
  <p:tag name="KSO_WM_TEMPLATE_CATEGORY" val="diagram"/>
  <p:tag name="KSO_WM_TEMPLATE_INDEX" val="20187965"/>
  <p:tag name="KSO_WM_UNIT_TYPE" val="m_h_i"/>
  <p:tag name="KSO_WM_UNIT_INDEX" val="1_3_2"/>
  <p:tag name="KSO_WM_UNIT_ID" val="diagram20187965_4*m_h_i*1_3_2"/>
  <p:tag name="KSO_WM_UNIT_LAYERLEVEL" val="1_1_1"/>
  <p:tag name="KSO_WM_BEAUTIFY_FLAG" val="#wm#"/>
  <p:tag name="KSO_WM_TAG_VERSION" val="1.0"/>
  <p:tag name="KSO_WM_DIAGRAM_GROUP_CODE" val="m1-1"/>
  <p:tag name="KSO_WM_UNIT_HIGHLIGHT" val="0"/>
  <p:tag name="KSO_WM_UNIT_COMPATIBLE" val="0"/>
  <p:tag name="KSO_WM_UNIT_USESOURCEFORMAT_APPLY" val="1"/>
  <p:tag name="KSO_WM_UNIT_DIAGRAM_SCHEMECOLOR_ID" val="2"/>
</p:tagLst>
</file>

<file path=ppt/tags/tag33.xml><?xml version="1.0" encoding="utf-8"?>
<p:tagLst xmlns:p="http://schemas.openxmlformats.org/presentationml/2006/main">
  <p:tag name="KSO_WM_TEMPLATE_CATEGORY" val="diagram"/>
  <p:tag name="KSO_WM_TEMPLATE_INDEX" val="20187965"/>
  <p:tag name="KSO_WM_UNIT_TYPE" val="m_h_i"/>
  <p:tag name="KSO_WM_UNIT_INDEX" val="1_3_3"/>
  <p:tag name="KSO_WM_UNIT_ID" val="diagram20187965_4*m_h_i*1_3_3"/>
  <p:tag name="KSO_WM_UNIT_LAYERLEVEL" val="1_1_1"/>
  <p:tag name="KSO_WM_BEAUTIFY_FLAG" val="#wm#"/>
  <p:tag name="KSO_WM_TAG_VERSION" val="1.0"/>
  <p:tag name="KSO_WM_DIAGRAM_GROUP_CODE" val="m1-1"/>
  <p:tag name="KSO_WM_UNIT_HIGHLIGHT" val="0"/>
  <p:tag name="KSO_WM_UNIT_COMPATIBLE" val="0"/>
  <p:tag name="KSO_WM_UNIT_FILL_FORE_SCHEMECOLOR_INDEX" val="14"/>
  <p:tag name="KSO_WM_UNIT_FILL_TYPE" val="1"/>
  <p:tag name="KSO_WM_UNIT_LINE_FORE_SCHEMECOLOR_INDEX" val="7"/>
  <p:tag name="KSO_WM_UNIT_LINE_FILL_TYPE" val="2"/>
  <p:tag name="KSO_WM_UNIT_USESOURCEFORMAT_APPLY" val="1"/>
  <p:tag name="KSO_WM_UNIT_DIAGRAM_SCHEMECOLOR_ID" val="2"/>
</p:tagLst>
</file>

<file path=ppt/tags/tag34.xml><?xml version="1.0" encoding="utf-8"?>
<p:tagLst xmlns:p="http://schemas.openxmlformats.org/presentationml/2006/main">
  <p:tag name="KSO_WM_UNIT_HIGHLIGHT" val="0"/>
  <p:tag name="KSO_WM_UNIT_COMPATIBLE" val="0"/>
  <p:tag name="KSO_WM_DIAGRAM_GROUP_CODE" val="m1-1"/>
  <p:tag name="KSO_WM_UNIT_TYPE" val="m_h_i"/>
  <p:tag name="KSO_WM_UNIT_INDEX" val="1_3_4"/>
  <p:tag name="KSO_WM_UNIT_ID" val="diagram20187965_4*m_h_i*1_3_4"/>
  <p:tag name="KSO_WM_TEMPLATE_CATEGORY" val="diagram"/>
  <p:tag name="KSO_WM_TEMPLATE_INDEX" val="20187965"/>
  <p:tag name="KSO_WM_UNIT_LAYERLEVEL" val="1_1_1"/>
  <p:tag name="KSO_WM_TAG_VERSION" val="1.0"/>
  <p:tag name="KSO_WM_BEAUTIFY_FLAG" val="#wm#"/>
  <p:tag name="KSO_WM_UNIT_USESOURCEFORMAT_APPLY" val="1"/>
  <p:tag name="KSO_WM_UNIT_DIAGRAM_SCHEMECOLOR_ID" val="2"/>
</p:tagLst>
</file>

<file path=ppt/tags/tag35.xml><?xml version="1.0" encoding="utf-8"?>
<p:tagLst xmlns:p="http://schemas.openxmlformats.org/presentationml/2006/main">
  <p:tag name="KSO_WM_UNIT_HIGHLIGHT" val="0"/>
  <p:tag name="KSO_WM_UNIT_COMPATIBLE" val="0"/>
  <p:tag name="KSO_WM_DIAGRAM_GROUP_CODE" val="m1-1"/>
  <p:tag name="KSO_WM_UNIT_TYPE" val="m_h_i"/>
  <p:tag name="KSO_WM_UNIT_INDEX" val="1_4_4"/>
  <p:tag name="KSO_WM_UNIT_ID" val="diagram20187965_4*m_h_i*1_4_4"/>
  <p:tag name="KSO_WM_TEMPLATE_CATEGORY" val="diagram"/>
  <p:tag name="KSO_WM_TEMPLATE_INDEX" val="20187965"/>
  <p:tag name="KSO_WM_UNIT_LAYERLEVEL" val="1_1_1"/>
  <p:tag name="KSO_WM_TAG_VERSION" val="1.0"/>
  <p:tag name="KSO_WM_BEAUTIFY_FLAG" val="#wm#"/>
  <p:tag name="KSO_WM_UNIT_USESOURCEFORMAT_APPLY" val="1"/>
  <p:tag name="KSO_WM_UNIT_DIAGRAM_SCHEMECOLOR_ID" val="2"/>
</p:tagLst>
</file>

<file path=ppt/tags/tag36.xml><?xml version="1.0" encoding="utf-8"?>
<p:tagLst xmlns:p="http://schemas.openxmlformats.org/presentationml/2006/main">
  <p:tag name="KSO_WM_UNIT_HIGHLIGHT" val="0"/>
  <p:tag name="KSO_WM_UNIT_COMPATIBLE" val="0"/>
  <p:tag name="KSO_WM_DIAGRAM_GROUP_CODE" val="m1-1"/>
  <p:tag name="KSO_WM_UNIT_TYPE" val="m_h_i"/>
  <p:tag name="KSO_WM_UNIT_INDEX" val="1_5_4"/>
  <p:tag name="KSO_WM_UNIT_ID" val="diagram20187965_4*m_h_i*1_5_4"/>
  <p:tag name="KSO_WM_TEMPLATE_CATEGORY" val="diagram"/>
  <p:tag name="KSO_WM_TEMPLATE_INDEX" val="20187965"/>
  <p:tag name="KSO_WM_UNIT_LAYERLEVEL" val="1_1_1"/>
  <p:tag name="KSO_WM_TAG_VERSION" val="1.0"/>
  <p:tag name="KSO_WM_BEAUTIFY_FLAG" val="#wm#"/>
  <p:tag name="KSO_WM_UNIT_USESOURCEFORMAT_APPLY" val="1"/>
  <p:tag name="KSO_WM_UNIT_DIAGRAM_SCHEMECOLOR_ID" val="2"/>
</p:tagLst>
</file>

<file path=ppt/tags/tag37.xml><?xml version="1.0" encoding="utf-8"?>
<p:tagLst xmlns:p="http://schemas.openxmlformats.org/presentationml/2006/main">
  <p:tag name="PA" val="v4.3.3"/>
</p:tagLst>
</file>

<file path=ppt/tags/tag38.xml><?xml version="1.0" encoding="utf-8"?>
<p:tagLst xmlns:p="http://schemas.openxmlformats.org/presentationml/2006/main">
  <p:tag name="ISLIDE.VECTOR" val="#569073;#569068;"/>
</p:tagLst>
</file>

<file path=ppt/tags/tag39.xml><?xml version="1.0" encoding="utf-8"?>
<p:tagLst xmlns:p="http://schemas.openxmlformats.org/presentationml/2006/main">
  <p:tag name="PA" val="v4.3.3"/>
</p:tagLst>
</file>

<file path=ppt/tags/tag4.xml><?xml version="1.0" encoding="utf-8"?>
<p:tagLst xmlns:p="http://schemas.openxmlformats.org/presentationml/2006/main">
  <p:tag name="ISLIDE.VECTOR" val="#275467;"/>
</p:tagLst>
</file>

<file path=ppt/tags/tag40.xml><?xml version="1.0" encoding="utf-8"?>
<p:tagLst xmlns:p="http://schemas.openxmlformats.org/presentationml/2006/main">
  <p:tag name="ISLIDE.PICTURE" val="#224924;#223386;"/>
</p:tagLst>
</file>

<file path=ppt/tags/tag41.xml><?xml version="1.0" encoding="utf-8"?>
<p:tagLst xmlns:p="http://schemas.openxmlformats.org/presentationml/2006/main">
  <p:tag name="PA" val="v4.3.3"/>
</p:tagLst>
</file>

<file path=ppt/tags/tag42.xml><?xml version="1.0" encoding="utf-8"?>
<p:tagLst xmlns:p="http://schemas.openxmlformats.org/presentationml/2006/main">
  <p:tag name="PA" val="v5.1.2"/>
</p:tagLst>
</file>

<file path=ppt/tags/tag43.xml><?xml version="1.0" encoding="utf-8"?>
<p:tagLst xmlns:p="http://schemas.openxmlformats.org/presentationml/2006/main">
  <p:tag name="PA" val="v5.1.2"/>
</p:tagLst>
</file>

<file path=ppt/tags/tag44.xml><?xml version="1.0" encoding="utf-8"?>
<p:tagLst xmlns:p="http://schemas.openxmlformats.org/presentationml/2006/main">
  <p:tag name="PA" val="v5.1.2"/>
</p:tagLst>
</file>

<file path=ppt/tags/tag45.xml><?xml version="1.0" encoding="utf-8"?>
<p:tagLst xmlns:p="http://schemas.openxmlformats.org/presentationml/2006/main">
  <p:tag name="PA" val="v5.1.2"/>
</p:tagLst>
</file>

<file path=ppt/tags/tag46.xml><?xml version="1.0" encoding="utf-8"?>
<p:tagLst xmlns:p="http://schemas.openxmlformats.org/presentationml/2006/main">
  <p:tag name="PA" val="v5.1.2"/>
</p:tagLst>
</file>

<file path=ppt/tags/tag47.xml><?xml version="1.0" encoding="utf-8"?>
<p:tagLst xmlns:p="http://schemas.openxmlformats.org/presentationml/2006/main">
  <p:tag name="PA" val="v5.1.2"/>
</p:tagLst>
</file>

<file path=ppt/tags/tag48.xml><?xml version="1.0" encoding="utf-8"?>
<p:tagLst xmlns:p="http://schemas.openxmlformats.org/presentationml/2006/main">
  <p:tag name="PA" val="v4.3.3"/>
</p:tagLst>
</file>

<file path=ppt/tags/tag49.xml><?xml version="1.0" encoding="utf-8"?>
<p:tagLst xmlns:p="http://schemas.openxmlformats.org/presentationml/2006/main">
  <p:tag name="PA" val="v5.1.2"/>
</p:tagLst>
</file>

<file path=ppt/tags/tag5.xml><?xml version="1.0" encoding="utf-8"?>
<p:tagLst xmlns:p="http://schemas.openxmlformats.org/presentationml/2006/main">
  <p:tag name="ISLIDE.VECTOR" val="#569073;#569068;"/>
</p:tagLst>
</file>

<file path=ppt/tags/tag50.xml><?xml version="1.0" encoding="utf-8"?>
<p:tagLst xmlns:p="http://schemas.openxmlformats.org/presentationml/2006/main">
  <p:tag name="PA" val="v5.1.2"/>
</p:tagLst>
</file>

<file path=ppt/tags/tag51.xml><?xml version="1.0" encoding="utf-8"?>
<p:tagLst xmlns:p="http://schemas.openxmlformats.org/presentationml/2006/main">
  <p:tag name="PA" val="v5.1.2"/>
</p:tagLst>
</file>

<file path=ppt/tags/tag52.xml><?xml version="1.0" encoding="utf-8"?>
<p:tagLst xmlns:p="http://schemas.openxmlformats.org/presentationml/2006/main">
  <p:tag name="PA" val="v5.1.2"/>
</p:tagLst>
</file>

<file path=ppt/tags/tag53.xml><?xml version="1.0" encoding="utf-8"?>
<p:tagLst xmlns:p="http://schemas.openxmlformats.org/presentationml/2006/main">
  <p:tag name="PA" val="v5.1.2"/>
</p:tagLst>
</file>

<file path=ppt/tags/tag54.xml><?xml version="1.0" encoding="utf-8"?>
<p:tagLst xmlns:p="http://schemas.openxmlformats.org/presentationml/2006/main">
  <p:tag name="PA" val="v5.1.2"/>
</p:tagLst>
</file>

<file path=ppt/tags/tag55.xml><?xml version="1.0" encoding="utf-8"?>
<p:tagLst xmlns:p="http://schemas.openxmlformats.org/presentationml/2006/main">
  <p:tag name="PA" val="v5.1.2"/>
</p:tagLst>
</file>

<file path=ppt/tags/tag56.xml><?xml version="1.0" encoding="utf-8"?>
<p:tagLst xmlns:p="http://schemas.openxmlformats.org/presentationml/2006/main">
  <p:tag name="PA" val="v5.1.2"/>
</p:tagLst>
</file>

<file path=ppt/tags/tag57.xml><?xml version="1.0" encoding="utf-8"?>
<p:tagLst xmlns:p="http://schemas.openxmlformats.org/presentationml/2006/main">
  <p:tag name="PA" val="v4.3.3"/>
</p:tagLst>
</file>

<file path=ppt/tags/tag58.xml><?xml version="1.0" encoding="utf-8"?>
<p:tagLst xmlns:p="http://schemas.openxmlformats.org/presentationml/2006/main">
  <p:tag name="PA" val="v4.3.3"/>
</p:tagLst>
</file>

<file path=ppt/tags/tag59.xml><?xml version="1.0" encoding="utf-8"?>
<p:tagLst xmlns:p="http://schemas.openxmlformats.org/presentationml/2006/main">
  <p:tag name="PA" val="v4.3.3"/>
</p:tagLst>
</file>

<file path=ppt/tags/tag6.xml><?xml version="1.0" encoding="utf-8"?>
<p:tagLst xmlns:p="http://schemas.openxmlformats.org/presentationml/2006/main">
  <p:tag name="PA" val="v4.3.3"/>
</p:tagLst>
</file>

<file path=ppt/tags/tag60.xml><?xml version="1.0" encoding="utf-8"?>
<p:tagLst xmlns:p="http://schemas.openxmlformats.org/presentationml/2006/main">
  <p:tag name="PA" val="v4.3.3"/>
</p:tagLst>
</file>

<file path=ppt/tags/tag61.xml><?xml version="1.0" encoding="utf-8"?>
<p:tagLst xmlns:p="http://schemas.openxmlformats.org/presentationml/2006/main">
  <p:tag name="ISLIDE.VECTOR" val="#569073;#569068;"/>
</p:tagLst>
</file>

<file path=ppt/tags/tag62.xml><?xml version="1.0" encoding="utf-8"?>
<p:tagLst xmlns:p="http://schemas.openxmlformats.org/presentationml/2006/main">
  <p:tag name="PA" val="v4.3.3"/>
</p:tagLst>
</file>

<file path=ppt/tags/tag63.xml><?xml version="1.0" encoding="utf-8"?>
<p:tagLst xmlns:p="http://schemas.openxmlformats.org/presentationml/2006/main">
  <p:tag name="PA" val="v4.3.3"/>
</p:tagLst>
</file>

<file path=ppt/tags/tag64.xml><?xml version="1.0" encoding="utf-8"?>
<p:tagLst xmlns:p="http://schemas.openxmlformats.org/presentationml/2006/main">
  <p:tag name="PA" val="v4.3.3"/>
</p:tagLst>
</file>

<file path=ppt/tags/tag65.xml><?xml version="1.0" encoding="utf-8"?>
<p:tagLst xmlns:p="http://schemas.openxmlformats.org/presentationml/2006/main">
  <p:tag name="PA" val="v5.1.0"/>
</p:tagLst>
</file>

<file path=ppt/tags/tag66.xml><?xml version="1.0" encoding="utf-8"?>
<p:tagLst xmlns:p="http://schemas.openxmlformats.org/presentationml/2006/main">
  <p:tag name="PA" val="v4.3.3"/>
</p:tagLst>
</file>

<file path=ppt/tags/tag67.xml><?xml version="1.0" encoding="utf-8"?>
<p:tagLst xmlns:p="http://schemas.openxmlformats.org/presentationml/2006/main">
  <p:tag name="PA" val="v4.3.3"/>
</p:tagLst>
</file>

<file path=ppt/tags/tag68.xml><?xml version="1.0" encoding="utf-8"?>
<p:tagLst xmlns:p="http://schemas.openxmlformats.org/presentationml/2006/main">
  <p:tag name="PA" val="v4.3.3"/>
</p:tagLst>
</file>

<file path=ppt/tags/tag69.xml><?xml version="1.0" encoding="utf-8"?>
<p:tagLst xmlns:p="http://schemas.openxmlformats.org/presentationml/2006/main">
  <p:tag name="PA" val="v4.3.3"/>
</p:tagLst>
</file>

<file path=ppt/tags/tag7.xml><?xml version="1.0" encoding="utf-8"?>
<p:tagLst xmlns:p="http://schemas.openxmlformats.org/presentationml/2006/main">
  <p:tag name="KSO_WM_UNIT_TABLE_BEAUTIFY" val="smartTable{94351183-eef4-45db-9a1e-489a8a08957e}"/>
  <p:tag name="TABLE_ENDDRAG_ORIGIN_RECT" val="819*309"/>
  <p:tag name="TABLE_ENDDRAG_RECT" val="69*167*819*309"/>
</p:tagLst>
</file>

<file path=ppt/tags/tag70.xml><?xml version="1.0" encoding="utf-8"?>
<p:tagLst xmlns:p="http://schemas.openxmlformats.org/presentationml/2006/main">
  <p:tag name="KSO_WM_UNIT_TABLE_BEAUTIFY" val="smartTable{fbd9e1ee-9507-4732-b032-c0dac905d4aa}"/>
  <p:tag name="TABLE_ENDDRAG_ORIGIN_RECT" val="823*326"/>
  <p:tag name="TABLE_ENDDRAG_RECT" val="72*135*823*326"/>
</p:tagLst>
</file>

<file path=ppt/tags/tag71.xml><?xml version="1.0" encoding="utf-8"?>
<p:tagLst xmlns:p="http://schemas.openxmlformats.org/presentationml/2006/main">
  <p:tag name="PA" val="v4.3.3"/>
</p:tagLst>
</file>

<file path=ppt/tags/tag72.xml><?xml version="1.0" encoding="utf-8"?>
<p:tagLst xmlns:p="http://schemas.openxmlformats.org/presentationml/2006/main">
  <p:tag name="PA" val="v4.3.3"/>
</p:tagLst>
</file>

<file path=ppt/tags/tag73.xml><?xml version="1.0" encoding="utf-8"?>
<p:tagLst xmlns:p="http://schemas.openxmlformats.org/presentationml/2006/main">
  <p:tag name="KSO_WM_UNIT_TABLE_BEAUTIFY" val="smartTable{fbd9e1ee-9507-4732-b032-c0dac905d4aa}"/>
  <p:tag name="TABLE_ENDDRAG_ORIGIN_RECT" val="823*326"/>
  <p:tag name="TABLE_ENDDRAG_RECT" val="72*135*823*326"/>
</p:tagLst>
</file>

<file path=ppt/tags/tag74.xml><?xml version="1.0" encoding="utf-8"?>
<p:tagLst xmlns:p="http://schemas.openxmlformats.org/presentationml/2006/main">
  <p:tag name="PA" val="v4.3.3"/>
</p:tagLst>
</file>

<file path=ppt/tags/tag75.xml><?xml version="1.0" encoding="utf-8"?>
<p:tagLst xmlns:p="http://schemas.openxmlformats.org/presentationml/2006/main">
  <p:tag name="KSO_WM_UNIT_TABLE_BEAUTIFY" val="smartTable{fbd9e1ee-9507-4732-b032-c0dac905d4aa}"/>
  <p:tag name="TABLE_ENDDRAG_ORIGIN_RECT" val="823*326"/>
  <p:tag name="TABLE_ENDDRAG_RECT" val="72*135*823*326"/>
</p:tagLst>
</file>

<file path=ppt/tags/tag76.xml><?xml version="1.0" encoding="utf-8"?>
<p:tagLst xmlns:p="http://schemas.openxmlformats.org/presentationml/2006/main">
  <p:tag name="PA" val="v4.3.3"/>
</p:tagLst>
</file>

<file path=ppt/tags/tag77.xml><?xml version="1.0" encoding="utf-8"?>
<p:tagLst xmlns:p="http://schemas.openxmlformats.org/presentationml/2006/main">
  <p:tag name="KSO_WM_UNIT_TABLE_BEAUTIFY" val="smartTable{fbd9e1ee-9507-4732-b032-c0dac905d4aa}"/>
  <p:tag name="TABLE_ENDDRAG_ORIGIN_RECT" val="823*326"/>
  <p:tag name="TABLE_ENDDRAG_RECT" val="72*135*823*326"/>
</p:tagLst>
</file>

<file path=ppt/tags/tag78.xml><?xml version="1.0" encoding="utf-8"?>
<p:tagLst xmlns:p="http://schemas.openxmlformats.org/presentationml/2006/main">
  <p:tag name="PA" val="v4.3.3"/>
</p:tagLst>
</file>

<file path=ppt/tags/tag79.xml><?xml version="1.0" encoding="utf-8"?>
<p:tagLst xmlns:p="http://schemas.openxmlformats.org/presentationml/2006/main">
  <p:tag name="PA" val="v4.3.3"/>
</p:tagLst>
</file>

<file path=ppt/tags/tag8.xml><?xml version="1.0" encoding="utf-8"?>
<p:tagLst xmlns:p="http://schemas.openxmlformats.org/presentationml/2006/main">
  <p:tag name="PA" val="v4.3.3"/>
</p:tagLst>
</file>

<file path=ppt/tags/tag80.xml><?xml version="1.0" encoding="utf-8"?>
<p:tagLst xmlns:p="http://schemas.openxmlformats.org/presentationml/2006/main">
  <p:tag name="KSO_WM_UNIT_TABLE_BEAUTIFY" val="smartTable{0ffbf761-4c05-4e7b-afa2-835b59ff3fa4}"/>
</p:tagLst>
</file>

<file path=ppt/tags/tag81.xml><?xml version="1.0" encoding="utf-8"?>
<p:tagLst xmlns:p="http://schemas.openxmlformats.org/presentationml/2006/main">
  <p:tag name="PA" val="v4.3.3"/>
</p:tagLst>
</file>

<file path=ppt/tags/tag82.xml><?xml version="1.0" encoding="utf-8"?>
<p:tagLst xmlns:p="http://schemas.openxmlformats.org/presentationml/2006/main">
  <p:tag name="KSO_WM_UNIT_TABLE_BEAUTIFY" val="smartTable{0ffbf761-4c05-4e7b-afa2-835b59ff3fa4}"/>
</p:tagLst>
</file>

<file path=ppt/tags/tag83.xml><?xml version="1.0" encoding="utf-8"?>
<p:tagLst xmlns:p="http://schemas.openxmlformats.org/presentationml/2006/main">
  <p:tag name="PA" val="v4.3.3"/>
</p:tagLst>
</file>

<file path=ppt/tags/tag84.xml><?xml version="1.0" encoding="utf-8"?>
<p:tagLst xmlns:p="http://schemas.openxmlformats.org/presentationml/2006/main">
  <p:tag name="KSO_WM_UNIT_TABLE_BEAUTIFY" val="smartTable{0ffbf761-4c05-4e7b-afa2-835b59ff3fa4}"/>
</p:tagLst>
</file>

<file path=ppt/tags/tag85.xml><?xml version="1.0" encoding="utf-8"?>
<p:tagLst xmlns:p="http://schemas.openxmlformats.org/presentationml/2006/main">
  <p:tag name="PA" val="v4.3.3"/>
</p:tagLst>
</file>

<file path=ppt/tags/tag86.xml><?xml version="1.0" encoding="utf-8"?>
<p:tagLst xmlns:p="http://schemas.openxmlformats.org/presentationml/2006/main">
  <p:tag name="KSO_WM_BEAUTIFY_FLAG" val="#wm#"/>
  <p:tag name="KSO_WM_UNIT_TYPE" val="i"/>
  <p:tag name="KSO_WM_UNIT_ID" val="diagram160088_4*i*0"/>
  <p:tag name="KSO_WM_TEMPLATE_CATEGORY" val="diagram"/>
  <p:tag name="KSO_WM_TEMPLATE_INDEX" val="160088"/>
  <p:tag name="KSO_WM_TAG_VERSION" val="1.0"/>
  <p:tag name="KSO_WM_UNIT_INDEX" val="0"/>
</p:tagLst>
</file>

<file path=ppt/tags/tag87.xml><?xml version="1.0" encoding="utf-8"?>
<p:tagLst xmlns:p="http://schemas.openxmlformats.org/presentationml/2006/main">
  <p:tag name="KSO_WM_TEMPLATE_CATEGORY" val="diagram"/>
  <p:tag name="KSO_WM_TEMPLATE_INDEX" val="160088"/>
  <p:tag name="KSO_WM_UNIT_TYPE" val="l_i"/>
  <p:tag name="KSO_WM_UNIT_INDEX" val="1_1"/>
  <p:tag name="KSO_WM_UNIT_ID" val="259*l_i*1_1"/>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TEMPLATE_CATEGORY" val="diagram"/>
  <p:tag name="KSO_WM_TEMPLATE_INDEX" val="160088"/>
  <p:tag name="KSO_WM_UNIT_TYPE" val="l_i"/>
  <p:tag name="KSO_WM_UNIT_INDEX" val="1_2"/>
  <p:tag name="KSO_WM_UNIT_ID" val="259*l_i*1_2"/>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14"/>
  <p:tag name="KSO_WM_UNIT_TEXT_FILL_TYPE" val="1"/>
  <p:tag name="KSO_WM_UNIT_USESOURCEFORMAT_APPLY" val="1"/>
</p:tagLst>
</file>

<file path=ppt/tags/tag89.xml><?xml version="1.0" encoding="utf-8"?>
<p:tagLst xmlns:p="http://schemas.openxmlformats.org/presentationml/2006/main">
  <p:tag name="KSO_WM_TEMPLATE_CATEGORY" val="diagram"/>
  <p:tag name="KSO_WM_TEMPLATE_INDEX" val="160088"/>
  <p:tag name="KSO_WM_UNIT_TYPE" val="l_h_f"/>
  <p:tag name="KSO_WM_UNIT_INDEX" val="1_1_1"/>
  <p:tag name="KSO_WM_UNIT_ID" val="259*l_h_f*1_1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5"/>
  <p:tag name="KSO_WM_UNIT_FILL_TYPE" val="1"/>
  <p:tag name="KSO_WM_UNIT_TEXT_FILL_FORE_SCHEMECOLOR_INDEX" val="14"/>
  <p:tag name="KSO_WM_UNIT_TEXT_FILL_TYPE" val="1"/>
  <p:tag name="KSO_WM_UNIT_USESOURCEFORMAT_APPLY" val="1"/>
</p:tagLst>
</file>

<file path=ppt/tags/tag9.xml><?xml version="1.0" encoding="utf-8"?>
<p:tagLst xmlns:p="http://schemas.openxmlformats.org/presentationml/2006/main">
  <p:tag name="KSO_WM_UNIT_TABLE_BEAUTIFY" val="smartTable{b2554f66-eb2d-426c-be30-77ec7add006d}"/>
  <p:tag name="TABLE_ENDDRAG_ORIGIN_RECT" val="819*312"/>
  <p:tag name="TABLE_ENDDRAG_RECT" val="69*168*819*312"/>
</p:tagLst>
</file>

<file path=ppt/tags/tag90.xml><?xml version="1.0" encoding="utf-8"?>
<p:tagLst xmlns:p="http://schemas.openxmlformats.org/presentationml/2006/main">
  <p:tag name="KSO_WM_TEMPLATE_CATEGORY" val="diagram"/>
  <p:tag name="KSO_WM_TEMPLATE_INDEX" val="160088"/>
  <p:tag name="KSO_WM_UNIT_TYPE" val="l_i"/>
  <p:tag name="KSO_WM_UNIT_INDEX" val="1_3"/>
  <p:tag name="KSO_WM_UNIT_ID" val="259*l_i*1_3"/>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2"/>
  <p:tag name="KSO_WM_UNIT_TEXT_FILL_TYPE" val="1"/>
  <p:tag name="KSO_WM_UNIT_USESOURCEFORMAT_APPLY" val="1"/>
</p:tagLst>
</file>

<file path=ppt/tags/tag91.xml><?xml version="1.0" encoding="utf-8"?>
<p:tagLst xmlns:p="http://schemas.openxmlformats.org/presentationml/2006/main">
  <p:tag name="KSO_WM_BEAUTIFY_FLAG" val="#wm#"/>
  <p:tag name="KSO_WM_UNIT_TYPE" val="i"/>
  <p:tag name="KSO_WM_UNIT_ID" val="diagram160088_4*i*9"/>
  <p:tag name="KSO_WM_TEMPLATE_CATEGORY" val="diagram"/>
  <p:tag name="KSO_WM_TEMPLATE_INDEX" val="160088"/>
  <p:tag name="KSO_WM_TAG_VERSION" val="1.0"/>
  <p:tag name="KSO_WM_UNIT_INDEX" val="9"/>
</p:tagLst>
</file>

<file path=ppt/tags/tag92.xml><?xml version="1.0" encoding="utf-8"?>
<p:tagLst xmlns:p="http://schemas.openxmlformats.org/presentationml/2006/main">
  <p:tag name="KSO_WM_TEMPLATE_CATEGORY" val="diagram"/>
  <p:tag name="KSO_WM_TEMPLATE_INDEX" val="160088"/>
  <p:tag name="KSO_WM_UNIT_TYPE" val="l_i"/>
  <p:tag name="KSO_WM_UNIT_INDEX" val="1_4"/>
  <p:tag name="KSO_WM_UNIT_ID" val="259*l_i*1_4"/>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3"/>
  <p:tag name="KSO_WM_UNIT_TEXT_FILL_TYPE" val="1"/>
  <p:tag name="KSO_WM_UNIT_USESOURCEFORMAT_APPLY" val="1"/>
</p:tagLst>
</file>

<file path=ppt/tags/tag93.xml><?xml version="1.0" encoding="utf-8"?>
<p:tagLst xmlns:p="http://schemas.openxmlformats.org/presentationml/2006/main">
  <p:tag name="KSO_WM_TEMPLATE_CATEGORY" val="diagram"/>
  <p:tag name="KSO_WM_TEMPLATE_INDEX" val="160088"/>
  <p:tag name="KSO_WM_UNIT_TYPE" val="l_i"/>
  <p:tag name="KSO_WM_UNIT_INDEX" val="1_5"/>
  <p:tag name="KSO_WM_UNIT_ID" val="259*l_i*1_5"/>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1"/>
</p:tagLst>
</file>

<file path=ppt/tags/tag94.xml><?xml version="1.0" encoding="utf-8"?>
<p:tagLst xmlns:p="http://schemas.openxmlformats.org/presentationml/2006/main">
  <p:tag name="KSO_WM_TEMPLATE_CATEGORY" val="diagram"/>
  <p:tag name="KSO_WM_TEMPLATE_INDEX" val="160088"/>
  <p:tag name="KSO_WM_UNIT_TYPE" val="l_h_f"/>
  <p:tag name="KSO_WM_UNIT_INDEX" val="1_2_1"/>
  <p:tag name="KSO_WM_UNIT_ID" val="259*l_h_f*1_2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1"/>
</p:tagLst>
</file>

<file path=ppt/tags/tag95.xml><?xml version="1.0" encoding="utf-8"?>
<p:tagLst xmlns:p="http://schemas.openxmlformats.org/presentationml/2006/main">
  <p:tag name="KSO_WM_TEMPLATE_CATEGORY" val="diagram"/>
  <p:tag name="KSO_WM_TEMPLATE_INDEX" val="160088"/>
  <p:tag name="KSO_WM_UNIT_TYPE" val="l_i"/>
  <p:tag name="KSO_WM_UNIT_INDEX" val="1_6"/>
  <p:tag name="KSO_WM_UNIT_ID" val="259*l_i*1_6"/>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2"/>
  <p:tag name="KSO_WM_UNIT_TEXT_FILL_TYPE" val="1"/>
  <p:tag name="KSO_WM_UNIT_USESOURCEFORMAT_APPLY" val="1"/>
</p:tagLst>
</file>

<file path=ppt/tags/tag96.xml><?xml version="1.0" encoding="utf-8"?>
<p:tagLst xmlns:p="http://schemas.openxmlformats.org/presentationml/2006/main">
  <p:tag name="KSO_WM_BEAUTIFY_FLAG" val="#wm#"/>
  <p:tag name="KSO_WM_UNIT_TYPE" val="i"/>
  <p:tag name="KSO_WM_UNIT_ID" val="diagram160088_4*i*18"/>
  <p:tag name="KSO_WM_TEMPLATE_CATEGORY" val="diagram"/>
  <p:tag name="KSO_WM_TEMPLATE_INDEX" val="160088"/>
  <p:tag name="KSO_WM_TAG_VERSION" val="1.0"/>
  <p:tag name="KSO_WM_UNIT_INDEX" val="18"/>
</p:tagLst>
</file>

<file path=ppt/tags/tag97.xml><?xml version="1.0" encoding="utf-8"?>
<p:tagLst xmlns:p="http://schemas.openxmlformats.org/presentationml/2006/main">
  <p:tag name="KSO_WM_TEMPLATE_CATEGORY" val="diagram"/>
  <p:tag name="KSO_WM_TEMPLATE_INDEX" val="160088"/>
  <p:tag name="KSO_WM_UNIT_TYPE" val="l_i"/>
  <p:tag name="KSO_WM_UNIT_INDEX" val="1_7"/>
  <p:tag name="KSO_WM_UNIT_ID" val="259*l_i*1_7"/>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TEMPLATE_CATEGORY" val="diagram"/>
  <p:tag name="KSO_WM_TEMPLATE_INDEX" val="160088"/>
  <p:tag name="KSO_WM_UNIT_TYPE" val="l_i"/>
  <p:tag name="KSO_WM_UNIT_INDEX" val="1_8"/>
  <p:tag name="KSO_WM_UNIT_ID" val="259*l_i*1_8"/>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1"/>
</p:tagLst>
</file>

<file path=ppt/tags/tag99.xml><?xml version="1.0" encoding="utf-8"?>
<p:tagLst xmlns:p="http://schemas.openxmlformats.org/presentationml/2006/main">
  <p:tag name="KSO_WM_TEMPLATE_CATEGORY" val="diagram"/>
  <p:tag name="KSO_WM_TEMPLATE_INDEX" val="160088"/>
  <p:tag name="KSO_WM_UNIT_TYPE" val="l_h_f"/>
  <p:tag name="KSO_WM_UNIT_INDEX" val="1_3_1"/>
  <p:tag name="KSO_WM_UNIT_ID" val="259*l_h_f*1_3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7"/>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主题">
  <a:themeElements>
    <a:clrScheme name="时尚混搭风">
      <a:dk1>
        <a:srgbClr val="000000"/>
      </a:dk1>
      <a:lt1>
        <a:srgbClr val="FFFFFF"/>
      </a:lt1>
      <a:dk2>
        <a:srgbClr val="5EA9C1"/>
      </a:dk2>
      <a:lt2>
        <a:srgbClr val="4E889C"/>
      </a:lt2>
      <a:accent1>
        <a:srgbClr val="3D6D84"/>
      </a:accent1>
      <a:accent2>
        <a:srgbClr val="243848"/>
      </a:accent2>
      <a:accent3>
        <a:srgbClr val="BDC7B7"/>
      </a:accent3>
      <a:accent4>
        <a:srgbClr val="9FC5BB"/>
      </a:accent4>
      <a:accent5>
        <a:srgbClr val="E18786"/>
      </a:accent5>
      <a:accent6>
        <a:srgbClr val="518C67"/>
      </a:accent6>
      <a:hlink>
        <a:srgbClr val="C6CBBB"/>
      </a:hlink>
      <a:folHlink>
        <a:srgbClr val="5799A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5675</Words>
  <Application>WPS 演示</Application>
  <PresentationFormat>宽屏</PresentationFormat>
  <Paragraphs>587</Paragraphs>
  <Slides>39</Slides>
  <Notes>21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39</vt:i4>
      </vt:variant>
    </vt:vector>
  </HeadingPairs>
  <TitlesOfParts>
    <vt:vector size="63" baseType="lpstr">
      <vt:lpstr>Arial</vt:lpstr>
      <vt:lpstr>宋体</vt:lpstr>
      <vt:lpstr>Wingdings</vt:lpstr>
      <vt:lpstr>思源黑体 CN Normal</vt:lpstr>
      <vt:lpstr>Gill Sans</vt:lpstr>
      <vt:lpstr>思源黑体 Normal</vt:lpstr>
      <vt:lpstr>黑体</vt:lpstr>
      <vt:lpstr>方正书宋简体</vt:lpstr>
      <vt:lpstr>Gill Sans</vt:lpstr>
      <vt:lpstr>字魂59号-创粗黑</vt:lpstr>
      <vt:lpstr>微软雅黑</vt:lpstr>
      <vt:lpstr>字魂58号-创中黑</vt:lpstr>
      <vt:lpstr>Source Han Serif SC</vt:lpstr>
      <vt:lpstr>Wingdings</vt:lpstr>
      <vt:lpstr>Calibri</vt:lpstr>
      <vt:lpstr>Calibri Light</vt:lpstr>
      <vt:lpstr>Arial Unicode MS</vt:lpstr>
      <vt:lpstr>字魂105号-简雅黑</vt:lpstr>
      <vt:lpstr>思源黑体 CN Normal</vt:lpstr>
      <vt:lpstr>字魂36号-正文宋楷</vt:lpstr>
      <vt:lpstr>思源黑体旧字形 Normal</vt:lpstr>
      <vt:lpstr>inpin heiti</vt:lpstr>
      <vt:lpstr>Gulim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绿色职业生涯规划就业指导培训PPT模板</dc:title>
  <dc:creator>Dell</dc:creator>
  <cp:lastModifiedBy>小白的月亮</cp:lastModifiedBy>
  <cp:revision>122</cp:revision>
  <dcterms:created xsi:type="dcterms:W3CDTF">2020-07-07T02:46:00Z</dcterms:created>
  <dcterms:modified xsi:type="dcterms:W3CDTF">2021-09-06T01:31:19Z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FD3B4A1F2A5B4D35983A919A2CA74C71</vt:lpwstr>
  </property>
  <property fmtid="{D5CDD505-2E9C-101B-9397-08002B2CF9AE}" pid="3" name="KSOProductBuildVer">
    <vt:lpwstr>2052-11.1.0.10700</vt:lpwstr>
  </property>
</Properties>
</file>